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67" r:id="rId10"/>
    <p:sldId id="265" r:id="rId11"/>
    <p:sldId id="266" r:id="rId12"/>
    <p:sldId id="270" r:id="rId13"/>
    <p:sldId id="271" r:id="rId14"/>
  </p:sldIdLst>
  <p:sldSz cx="12192000" cy="6858000"/>
  <p:notesSz cx="12192000" cy="6858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FFC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FFC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FFC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3621" y="309582"/>
            <a:ext cx="4123054" cy="1030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" b="0" i="0">
                <a:solidFill>
                  <a:srgbClr val="FFC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4104" y="1278635"/>
            <a:ext cx="10303791" cy="4661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1" y="723897"/>
            <a:ext cx="5649595" cy="5943600"/>
          </a:xfrm>
          <a:custGeom>
            <a:avLst/>
            <a:gdLst/>
            <a:ahLst/>
            <a:cxnLst/>
            <a:rect l="l" t="t" r="r" b="b"/>
            <a:pathLst>
              <a:path w="5649595" h="5943600">
                <a:moveTo>
                  <a:pt x="5649459" y="0"/>
                </a:moveTo>
                <a:lnTo>
                  <a:pt x="0" y="0"/>
                </a:lnTo>
                <a:lnTo>
                  <a:pt x="0" y="5943600"/>
                </a:lnTo>
                <a:lnTo>
                  <a:pt x="5649459" y="5943600"/>
                </a:lnTo>
                <a:lnTo>
                  <a:pt x="5649459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765" y="1638298"/>
            <a:ext cx="4431155" cy="404808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086469" y="714373"/>
            <a:ext cx="5668645" cy="5956300"/>
            <a:chOff x="6086469" y="714373"/>
            <a:chExt cx="5668645" cy="5956300"/>
          </a:xfrm>
        </p:grpSpPr>
        <p:sp>
          <p:nvSpPr>
            <p:cNvPr id="5" name="object 5"/>
            <p:cNvSpPr/>
            <p:nvPr/>
          </p:nvSpPr>
          <p:spPr>
            <a:xfrm>
              <a:off x="6095994" y="723898"/>
              <a:ext cx="5649595" cy="3700145"/>
            </a:xfrm>
            <a:custGeom>
              <a:avLst/>
              <a:gdLst/>
              <a:ahLst/>
              <a:cxnLst/>
              <a:rect l="l" t="t" r="r" b="b"/>
              <a:pathLst>
                <a:path w="5649595" h="3700145">
                  <a:moveTo>
                    <a:pt x="0" y="3699820"/>
                  </a:moveTo>
                  <a:lnTo>
                    <a:pt x="5649472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5982" y="723897"/>
              <a:ext cx="5649595" cy="2352040"/>
            </a:xfrm>
            <a:custGeom>
              <a:avLst/>
              <a:gdLst/>
              <a:ahLst/>
              <a:cxnLst/>
              <a:rect l="l" t="t" r="r" b="b"/>
              <a:pathLst>
                <a:path w="5649595" h="2352040">
                  <a:moveTo>
                    <a:pt x="0" y="0"/>
                  </a:moveTo>
                  <a:lnTo>
                    <a:pt x="5649484" y="2351811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5988" y="723897"/>
              <a:ext cx="5649595" cy="5943600"/>
            </a:xfrm>
            <a:custGeom>
              <a:avLst/>
              <a:gdLst/>
              <a:ahLst/>
              <a:cxnLst/>
              <a:rect l="l" t="t" r="r" b="b"/>
              <a:pathLst>
                <a:path w="5649595" h="5943600">
                  <a:moveTo>
                    <a:pt x="0" y="0"/>
                  </a:moveTo>
                  <a:lnTo>
                    <a:pt x="5649472" y="5943600"/>
                  </a:lnTo>
                </a:path>
              </a:pathLst>
            </a:custGeom>
            <a:ln w="6350">
              <a:solidFill>
                <a:srgbClr val="DAE3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96001" y="723897"/>
            <a:ext cx="5649595" cy="5943600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Times New Roman"/>
              <a:cs typeface="Times New Roman"/>
            </a:endParaRPr>
          </a:p>
          <a:p>
            <a:pPr marL="770255" marR="763270" algn="ctr">
              <a:lnSpc>
                <a:spcPts val="4300"/>
              </a:lnSpc>
            </a:pPr>
            <a:r>
              <a:rPr sz="3600" b="1" spc="-5" dirty="0">
                <a:solidFill>
                  <a:srgbClr val="FFFFFF"/>
                </a:solidFill>
                <a:latin typeface="Corbel"/>
                <a:cs typeface="Corbel"/>
              </a:rPr>
              <a:t>«Новый</a:t>
            </a:r>
            <a:r>
              <a:rPr sz="36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Казахстан</a:t>
            </a:r>
            <a:r>
              <a:rPr sz="36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– </a:t>
            </a:r>
            <a:r>
              <a:rPr sz="3600" b="1" spc="-7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orbel"/>
                <a:cs typeface="Corbel"/>
              </a:rPr>
              <a:t>новая</a:t>
            </a:r>
            <a:r>
              <a:rPr sz="36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orbel"/>
                <a:cs typeface="Corbel"/>
              </a:rPr>
              <a:t>адвокатура»</a:t>
            </a:r>
            <a:endParaRPr sz="3600">
              <a:latin typeface="Corbel"/>
              <a:cs typeface="Corbel"/>
            </a:endParaRPr>
          </a:p>
          <a:p>
            <a:pPr marL="996315" marR="988694" indent="-635" algn="ctr">
              <a:lnSpc>
                <a:spcPct val="88700"/>
              </a:lnSpc>
              <a:spcBef>
                <a:spcPts val="1885"/>
              </a:spcBef>
            </a:pP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Концепция</a:t>
            </a:r>
            <a:r>
              <a:rPr sz="2400" b="1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rbel"/>
                <a:cs typeface="Corbel"/>
              </a:rPr>
              <a:t>развития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казахстанской адвокатуры </a:t>
            </a:r>
            <a:r>
              <a:rPr sz="2400" b="1" spc="-4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2022-2025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годы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210" y="432404"/>
            <a:ext cx="3600450" cy="0"/>
          </a:xfrm>
          <a:custGeom>
            <a:avLst/>
            <a:gdLst/>
            <a:ahLst/>
            <a:cxnLst/>
            <a:rect l="l" t="t" r="r" b="b"/>
            <a:pathLst>
              <a:path w="3600450">
                <a:moveTo>
                  <a:pt x="0" y="0"/>
                </a:moveTo>
                <a:lnTo>
                  <a:pt x="3600000" y="1"/>
                </a:lnTo>
              </a:path>
            </a:pathLst>
          </a:custGeom>
          <a:ln w="76200">
            <a:solidFill>
              <a:srgbClr val="2038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63341" y="432404"/>
            <a:ext cx="3600450" cy="0"/>
          </a:xfrm>
          <a:custGeom>
            <a:avLst/>
            <a:gdLst/>
            <a:ahLst/>
            <a:cxnLst/>
            <a:rect l="l" t="t" r="r" b="b"/>
            <a:pathLst>
              <a:path w="3600450">
                <a:moveTo>
                  <a:pt x="0" y="0"/>
                </a:moveTo>
                <a:lnTo>
                  <a:pt x="3600000" y="1"/>
                </a:lnTo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96546" y="432404"/>
            <a:ext cx="3600450" cy="0"/>
          </a:xfrm>
          <a:custGeom>
            <a:avLst/>
            <a:gdLst/>
            <a:ahLst/>
            <a:cxnLst/>
            <a:rect l="l" t="t" r="r" b="b"/>
            <a:pathLst>
              <a:path w="3600450">
                <a:moveTo>
                  <a:pt x="0" y="0"/>
                </a:moveTo>
                <a:lnTo>
                  <a:pt x="3600000" y="1"/>
                </a:lnTo>
              </a:path>
            </a:pathLst>
          </a:custGeom>
          <a:ln w="762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7521" y="10"/>
              <a:ext cx="8074375" cy="6857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7860030" cy="6858634"/>
            </a:xfrm>
            <a:custGeom>
              <a:avLst/>
              <a:gdLst/>
              <a:ahLst/>
              <a:cxnLst/>
              <a:rect l="l" t="t" r="r" b="b"/>
              <a:pathLst>
                <a:path w="7860030" h="6858634">
                  <a:moveTo>
                    <a:pt x="7859800" y="0"/>
                  </a:moveTo>
                  <a:lnTo>
                    <a:pt x="435245" y="0"/>
                  </a:lnTo>
                  <a:lnTo>
                    <a:pt x="435504" y="561"/>
                  </a:lnTo>
                  <a:lnTo>
                    <a:pt x="0" y="561"/>
                  </a:lnTo>
                  <a:lnTo>
                    <a:pt x="0" y="6858477"/>
                  </a:lnTo>
                  <a:lnTo>
                    <a:pt x="4683424" y="6858477"/>
                  </a:lnTo>
                  <a:lnTo>
                    <a:pt x="7859800" y="0"/>
                  </a:lnTo>
                  <a:close/>
                </a:path>
              </a:pathLst>
            </a:custGeom>
            <a:solidFill>
              <a:srgbClr val="262626">
                <a:alpha val="7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7431405" cy="6858634"/>
            </a:xfrm>
            <a:custGeom>
              <a:avLst/>
              <a:gdLst/>
              <a:ahLst/>
              <a:cxnLst/>
              <a:rect l="l" t="t" r="r" b="b"/>
              <a:pathLst>
                <a:path w="7431405" h="6858634">
                  <a:moveTo>
                    <a:pt x="7431173" y="0"/>
                  </a:moveTo>
                  <a:lnTo>
                    <a:pt x="6618" y="0"/>
                  </a:lnTo>
                  <a:lnTo>
                    <a:pt x="6878" y="561"/>
                  </a:lnTo>
                  <a:lnTo>
                    <a:pt x="0" y="561"/>
                  </a:lnTo>
                  <a:lnTo>
                    <a:pt x="0" y="6858477"/>
                  </a:lnTo>
                  <a:lnTo>
                    <a:pt x="4254798" y="6858477"/>
                  </a:lnTo>
                  <a:lnTo>
                    <a:pt x="7431173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8986" y="384246"/>
            <a:ext cx="7552014" cy="86575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445"/>
              </a:spcBef>
            </a:pPr>
            <a:r>
              <a:rPr sz="2750" spc="20" dirty="0"/>
              <a:t> </a:t>
            </a:r>
            <a:r>
              <a:rPr sz="4000" b="1" spc="25" dirty="0"/>
              <a:t>Повышение </a:t>
            </a:r>
            <a:r>
              <a:rPr sz="4000" b="1" spc="20" dirty="0"/>
              <a:t>процессуального статуса </a:t>
            </a:r>
            <a:r>
              <a:rPr sz="4000" b="1" spc="-610" dirty="0"/>
              <a:t> </a:t>
            </a:r>
            <a:r>
              <a:rPr sz="4000" b="1" spc="20" dirty="0"/>
              <a:t>адвоката</a:t>
            </a:r>
            <a:r>
              <a:rPr sz="4000" b="1" spc="15" dirty="0"/>
              <a:t> </a:t>
            </a:r>
            <a:r>
              <a:rPr sz="4000" b="1" spc="20" dirty="0"/>
              <a:t>(права доступа)</a:t>
            </a:r>
            <a:endParaRPr sz="4000" b="1" dirty="0"/>
          </a:p>
        </p:txBody>
      </p:sp>
      <p:sp>
        <p:nvSpPr>
          <p:cNvPr id="8" name="object 8"/>
          <p:cNvSpPr txBox="1"/>
          <p:nvPr/>
        </p:nvSpPr>
        <p:spPr>
          <a:xfrm>
            <a:off x="356417" y="1528571"/>
            <a:ext cx="8114030" cy="465836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1300" marR="918844" indent="-228600">
              <a:lnSpc>
                <a:spcPts val="2180"/>
              </a:lnSpc>
              <a:spcBef>
                <a:spcPts val="3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обеспечить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свободный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доступ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административные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помещения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правоохранительных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органов</a:t>
            </a:r>
            <a:endParaRPr sz="2000" dirty="0">
              <a:latin typeface="Calibri"/>
              <a:cs typeface="Calibri"/>
            </a:endParaRPr>
          </a:p>
          <a:p>
            <a:pPr marL="241300" marR="258445" indent="-228600">
              <a:lnSpc>
                <a:spcPts val="2090"/>
              </a:lnSpc>
              <a:spcBef>
                <a:spcPts val="111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добиться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использования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адвокатом компьютеров,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смартфонов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пр.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зданиях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правоохранительных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иных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органов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предоставить свободный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доступ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своему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подзащитному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любое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время</a:t>
            </a:r>
            <a:endParaRPr sz="2000" dirty="0">
              <a:latin typeface="Calibri"/>
              <a:cs typeface="Calibri"/>
            </a:endParaRPr>
          </a:p>
          <a:p>
            <a:pPr marL="241300" marR="1442085" indent="-228600" algn="just">
              <a:lnSpc>
                <a:spcPct val="91500"/>
              </a:lnSpc>
              <a:spcBef>
                <a:spcPts val="919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обеспечить участие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адвоката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во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всех следственных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 иных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мероприятиях, затрагивающих права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законные интересы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подзащитного,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уведомлением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об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их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производстве</a:t>
            </a:r>
            <a:endParaRPr sz="2000" dirty="0">
              <a:latin typeface="Calibri"/>
              <a:cs typeface="Calibri"/>
            </a:endParaRPr>
          </a:p>
          <a:p>
            <a:pPr marL="241300" marR="1669414" indent="-228600">
              <a:lnSpc>
                <a:spcPts val="2210"/>
              </a:lnSpc>
              <a:spcBef>
                <a:spcPts val="93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отменить специальное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разрешения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допуск адвоката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к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государственным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секретам</a:t>
            </a:r>
            <a:endParaRPr sz="2000" dirty="0">
              <a:latin typeface="Calibri"/>
              <a:cs typeface="Calibri"/>
            </a:endParaRPr>
          </a:p>
          <a:p>
            <a:pPr marL="241300" marR="375285" indent="-228600">
              <a:lnSpc>
                <a:spcPts val="2210"/>
              </a:lnSpc>
              <a:spcBef>
                <a:spcPts val="88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расширить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перечень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процессуальных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документов,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предоставляемых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адвокату</a:t>
            </a:r>
            <a:endParaRPr sz="2000" dirty="0">
              <a:latin typeface="Calibri"/>
              <a:cs typeface="Calibri"/>
            </a:endParaRPr>
          </a:p>
          <a:p>
            <a:pPr marL="241300" marR="93345" indent="-228600">
              <a:lnSpc>
                <a:spcPts val="2090"/>
              </a:lnSpc>
              <a:spcBef>
                <a:spcPts val="107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установить сроки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уведомления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адвоката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процессуальных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решениях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проводимых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процессуальных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действиях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380"/>
              </a:spcBef>
            </a:pPr>
            <a:r>
              <a:rPr lang="ru-RU" sz="2400" spc="25" dirty="0"/>
              <a:t>Повышение</a:t>
            </a:r>
            <a:r>
              <a:rPr sz="2400" spc="25" dirty="0"/>
              <a:t> </a:t>
            </a:r>
            <a:r>
              <a:rPr sz="2400" spc="20" dirty="0"/>
              <a:t>процессуального </a:t>
            </a:r>
            <a:r>
              <a:rPr sz="2400" spc="-520" dirty="0"/>
              <a:t> </a:t>
            </a:r>
            <a:r>
              <a:rPr sz="2400" spc="20" dirty="0"/>
              <a:t>статуса</a:t>
            </a:r>
            <a:r>
              <a:rPr sz="2400" spc="5" dirty="0"/>
              <a:t> </a:t>
            </a:r>
            <a:r>
              <a:rPr sz="2400" spc="20" dirty="0"/>
              <a:t>адвоката</a:t>
            </a:r>
          </a:p>
          <a:p>
            <a:pPr marL="12700">
              <a:lnSpc>
                <a:spcPts val="2450"/>
              </a:lnSpc>
            </a:pPr>
            <a:r>
              <a:rPr sz="2400" spc="20" dirty="0"/>
              <a:t>(реализация</a:t>
            </a:r>
            <a:r>
              <a:rPr sz="2400" spc="5" dirty="0"/>
              <a:t> </a:t>
            </a:r>
            <a:r>
              <a:rPr sz="2400" spc="20" dirty="0"/>
              <a:t>прав</a:t>
            </a:r>
            <a:r>
              <a:rPr sz="2400" dirty="0"/>
              <a:t> </a:t>
            </a:r>
            <a:r>
              <a:rPr sz="2400" spc="25" dirty="0"/>
              <a:t>и</a:t>
            </a:r>
            <a:r>
              <a:rPr sz="2400" dirty="0"/>
              <a:t> </a:t>
            </a:r>
            <a:r>
              <a:rPr sz="2400" spc="20" dirty="0"/>
              <a:t>гарантий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933309" y="0"/>
            <a:ext cx="7258684" cy="6858000"/>
            <a:chOff x="4933309" y="0"/>
            <a:chExt cx="7258684" cy="6858000"/>
          </a:xfrm>
        </p:grpSpPr>
        <p:sp>
          <p:nvSpPr>
            <p:cNvPr id="5" name="object 5"/>
            <p:cNvSpPr/>
            <p:nvPr/>
          </p:nvSpPr>
          <p:spPr>
            <a:xfrm>
              <a:off x="4933309" y="1"/>
              <a:ext cx="6489065" cy="3037205"/>
            </a:xfrm>
            <a:custGeom>
              <a:avLst/>
              <a:gdLst/>
              <a:ahLst/>
              <a:cxnLst/>
              <a:rect l="l" t="t" r="r" b="b"/>
              <a:pathLst>
                <a:path w="6489065" h="3037205">
                  <a:moveTo>
                    <a:pt x="6488455" y="0"/>
                  </a:moveTo>
                  <a:lnTo>
                    <a:pt x="0" y="0"/>
                  </a:lnTo>
                  <a:lnTo>
                    <a:pt x="5769" y="114278"/>
                  </a:lnTo>
                  <a:lnTo>
                    <a:pt x="10969" y="161985"/>
                  </a:lnTo>
                  <a:lnTo>
                    <a:pt x="16853" y="209484"/>
                  </a:lnTo>
                  <a:lnTo>
                    <a:pt x="23416" y="256769"/>
                  </a:lnTo>
                  <a:lnTo>
                    <a:pt x="30655" y="303834"/>
                  </a:lnTo>
                  <a:lnTo>
                    <a:pt x="38563" y="350675"/>
                  </a:lnTo>
                  <a:lnTo>
                    <a:pt x="47135" y="397288"/>
                  </a:lnTo>
                  <a:lnTo>
                    <a:pt x="56367" y="443666"/>
                  </a:lnTo>
                  <a:lnTo>
                    <a:pt x="66253" y="489804"/>
                  </a:lnTo>
                  <a:lnTo>
                    <a:pt x="76789" y="535699"/>
                  </a:lnTo>
                  <a:lnTo>
                    <a:pt x="87968" y="581343"/>
                  </a:lnTo>
                  <a:lnTo>
                    <a:pt x="99787" y="626734"/>
                  </a:lnTo>
                  <a:lnTo>
                    <a:pt x="112240" y="671865"/>
                  </a:lnTo>
                  <a:lnTo>
                    <a:pt x="125322" y="716731"/>
                  </a:lnTo>
                  <a:lnTo>
                    <a:pt x="139029" y="761328"/>
                  </a:lnTo>
                  <a:lnTo>
                    <a:pt x="153354" y="805650"/>
                  </a:lnTo>
                  <a:lnTo>
                    <a:pt x="168293" y="849693"/>
                  </a:lnTo>
                  <a:lnTo>
                    <a:pt x="183841" y="893450"/>
                  </a:lnTo>
                  <a:lnTo>
                    <a:pt x="199993" y="936918"/>
                  </a:lnTo>
                  <a:lnTo>
                    <a:pt x="216744" y="980091"/>
                  </a:lnTo>
                  <a:lnTo>
                    <a:pt x="234088" y="1022964"/>
                  </a:lnTo>
                  <a:lnTo>
                    <a:pt x="252021" y="1065532"/>
                  </a:lnTo>
                  <a:lnTo>
                    <a:pt x="270538" y="1107791"/>
                  </a:lnTo>
                  <a:lnTo>
                    <a:pt x="289633" y="1149733"/>
                  </a:lnTo>
                  <a:lnTo>
                    <a:pt x="309302" y="1191356"/>
                  </a:lnTo>
                  <a:lnTo>
                    <a:pt x="329539" y="1232654"/>
                  </a:lnTo>
                  <a:lnTo>
                    <a:pt x="350340" y="1273621"/>
                  </a:lnTo>
                  <a:lnTo>
                    <a:pt x="371698" y="1314253"/>
                  </a:lnTo>
                  <a:lnTo>
                    <a:pt x="393611" y="1354545"/>
                  </a:lnTo>
                  <a:lnTo>
                    <a:pt x="416071" y="1394491"/>
                  </a:lnTo>
                  <a:lnTo>
                    <a:pt x="439075" y="1434087"/>
                  </a:lnTo>
                  <a:lnTo>
                    <a:pt x="462617" y="1473327"/>
                  </a:lnTo>
                  <a:lnTo>
                    <a:pt x="486691" y="1512207"/>
                  </a:lnTo>
                  <a:lnTo>
                    <a:pt x="511294" y="1550721"/>
                  </a:lnTo>
                  <a:lnTo>
                    <a:pt x="536420" y="1588864"/>
                  </a:lnTo>
                  <a:lnTo>
                    <a:pt x="562064" y="1626632"/>
                  </a:lnTo>
                  <a:lnTo>
                    <a:pt x="588221" y="1664019"/>
                  </a:lnTo>
                  <a:lnTo>
                    <a:pt x="614885" y="1701020"/>
                  </a:lnTo>
                  <a:lnTo>
                    <a:pt x="642052" y="1737630"/>
                  </a:lnTo>
                  <a:lnTo>
                    <a:pt x="669717" y="1773844"/>
                  </a:lnTo>
                  <a:lnTo>
                    <a:pt x="697875" y="1809657"/>
                  </a:lnTo>
                  <a:lnTo>
                    <a:pt x="726520" y="1845065"/>
                  </a:lnTo>
                  <a:lnTo>
                    <a:pt x="755647" y="1880061"/>
                  </a:lnTo>
                  <a:lnTo>
                    <a:pt x="785253" y="1914640"/>
                  </a:lnTo>
                  <a:lnTo>
                    <a:pt x="815330" y="1948799"/>
                  </a:lnTo>
                  <a:lnTo>
                    <a:pt x="845875" y="1982531"/>
                  </a:lnTo>
                  <a:lnTo>
                    <a:pt x="876882" y="2015832"/>
                  </a:lnTo>
                  <a:lnTo>
                    <a:pt x="908347" y="2048697"/>
                  </a:lnTo>
                  <a:lnTo>
                    <a:pt x="940264" y="2081120"/>
                  </a:lnTo>
                  <a:lnTo>
                    <a:pt x="972628" y="2113097"/>
                  </a:lnTo>
                  <a:lnTo>
                    <a:pt x="1005434" y="2144622"/>
                  </a:lnTo>
                  <a:lnTo>
                    <a:pt x="1038677" y="2175691"/>
                  </a:lnTo>
                  <a:lnTo>
                    <a:pt x="1072352" y="2206298"/>
                  </a:lnTo>
                  <a:lnTo>
                    <a:pt x="1106454" y="2236438"/>
                  </a:lnTo>
                  <a:lnTo>
                    <a:pt x="1140978" y="2266106"/>
                  </a:lnTo>
                  <a:lnTo>
                    <a:pt x="1175919" y="2295298"/>
                  </a:lnTo>
                  <a:lnTo>
                    <a:pt x="1211271" y="2324008"/>
                  </a:lnTo>
                  <a:lnTo>
                    <a:pt x="1247031" y="2352230"/>
                  </a:lnTo>
                  <a:lnTo>
                    <a:pt x="1283192" y="2379961"/>
                  </a:lnTo>
                  <a:lnTo>
                    <a:pt x="1319749" y="2407195"/>
                  </a:lnTo>
                  <a:lnTo>
                    <a:pt x="1356699" y="2433927"/>
                  </a:lnTo>
                  <a:lnTo>
                    <a:pt x="1394034" y="2460151"/>
                  </a:lnTo>
                  <a:lnTo>
                    <a:pt x="1431751" y="2485864"/>
                  </a:lnTo>
                  <a:lnTo>
                    <a:pt x="1469845" y="2511059"/>
                  </a:lnTo>
                  <a:lnTo>
                    <a:pt x="1508310" y="2535732"/>
                  </a:lnTo>
                  <a:lnTo>
                    <a:pt x="1547141" y="2559878"/>
                  </a:lnTo>
                  <a:lnTo>
                    <a:pt x="1586334" y="2583491"/>
                  </a:lnTo>
                  <a:lnTo>
                    <a:pt x="1625882" y="2606566"/>
                  </a:lnTo>
                  <a:lnTo>
                    <a:pt x="1665782" y="2629100"/>
                  </a:lnTo>
                  <a:lnTo>
                    <a:pt x="1706028" y="2651085"/>
                  </a:lnTo>
                  <a:lnTo>
                    <a:pt x="1746615" y="2672518"/>
                  </a:lnTo>
                  <a:lnTo>
                    <a:pt x="1787538" y="2693394"/>
                  </a:lnTo>
                  <a:lnTo>
                    <a:pt x="1828792" y="2713706"/>
                  </a:lnTo>
                  <a:lnTo>
                    <a:pt x="1870372" y="2733451"/>
                  </a:lnTo>
                  <a:lnTo>
                    <a:pt x="1912272" y="2752623"/>
                  </a:lnTo>
                  <a:lnTo>
                    <a:pt x="1954488" y="2771217"/>
                  </a:lnTo>
                  <a:lnTo>
                    <a:pt x="1997015" y="2789228"/>
                  </a:lnTo>
                  <a:lnTo>
                    <a:pt x="2039848" y="2806651"/>
                  </a:lnTo>
                  <a:lnTo>
                    <a:pt x="2082981" y="2823481"/>
                  </a:lnTo>
                  <a:lnTo>
                    <a:pt x="2126410" y="2839713"/>
                  </a:lnTo>
                  <a:lnTo>
                    <a:pt x="2170130" y="2855342"/>
                  </a:lnTo>
                  <a:lnTo>
                    <a:pt x="2214134" y="2870363"/>
                  </a:lnTo>
                  <a:lnTo>
                    <a:pt x="2258419" y="2884770"/>
                  </a:lnTo>
                  <a:lnTo>
                    <a:pt x="2302980" y="2898559"/>
                  </a:lnTo>
                  <a:lnTo>
                    <a:pt x="2347811" y="2911725"/>
                  </a:lnTo>
                  <a:lnTo>
                    <a:pt x="2392907" y="2924262"/>
                  </a:lnTo>
                  <a:lnTo>
                    <a:pt x="2438263" y="2936166"/>
                  </a:lnTo>
                  <a:lnTo>
                    <a:pt x="2483874" y="2947431"/>
                  </a:lnTo>
                  <a:lnTo>
                    <a:pt x="2529736" y="2958053"/>
                  </a:lnTo>
                  <a:lnTo>
                    <a:pt x="2575842" y="2968026"/>
                  </a:lnTo>
                  <a:lnTo>
                    <a:pt x="2622188" y="2977345"/>
                  </a:lnTo>
                  <a:lnTo>
                    <a:pt x="2668769" y="2986006"/>
                  </a:lnTo>
                  <a:lnTo>
                    <a:pt x="2715581" y="2994002"/>
                  </a:lnTo>
                  <a:lnTo>
                    <a:pt x="2762616" y="3001330"/>
                  </a:lnTo>
                  <a:lnTo>
                    <a:pt x="2809872" y="3007984"/>
                  </a:lnTo>
                  <a:lnTo>
                    <a:pt x="2857342" y="3013959"/>
                  </a:lnTo>
                  <a:lnTo>
                    <a:pt x="2905022" y="3019250"/>
                  </a:lnTo>
                  <a:lnTo>
                    <a:pt x="2952907" y="3023852"/>
                  </a:lnTo>
                  <a:lnTo>
                    <a:pt x="3000991" y="3027760"/>
                  </a:lnTo>
                  <a:lnTo>
                    <a:pt x="3049269" y="3030969"/>
                  </a:lnTo>
                  <a:lnTo>
                    <a:pt x="3097737" y="3033473"/>
                  </a:lnTo>
                  <a:lnTo>
                    <a:pt x="3146390" y="3035268"/>
                  </a:lnTo>
                  <a:lnTo>
                    <a:pt x="3195221" y="3036349"/>
                  </a:lnTo>
                  <a:lnTo>
                    <a:pt x="3244227" y="3036710"/>
                  </a:lnTo>
                  <a:lnTo>
                    <a:pt x="3293233" y="3036349"/>
                  </a:lnTo>
                  <a:lnTo>
                    <a:pt x="3342065" y="3035268"/>
                  </a:lnTo>
                  <a:lnTo>
                    <a:pt x="3390717" y="3033473"/>
                  </a:lnTo>
                  <a:lnTo>
                    <a:pt x="3439185" y="3030969"/>
                  </a:lnTo>
                  <a:lnTo>
                    <a:pt x="3487463" y="3027760"/>
                  </a:lnTo>
                  <a:lnTo>
                    <a:pt x="3535547" y="3023852"/>
                  </a:lnTo>
                  <a:lnTo>
                    <a:pt x="3583432" y="3019250"/>
                  </a:lnTo>
                  <a:lnTo>
                    <a:pt x="3631112" y="3013959"/>
                  </a:lnTo>
                  <a:lnTo>
                    <a:pt x="3678582" y="3007984"/>
                  </a:lnTo>
                  <a:lnTo>
                    <a:pt x="3725838" y="3001330"/>
                  </a:lnTo>
                  <a:lnTo>
                    <a:pt x="3772874" y="2994002"/>
                  </a:lnTo>
                  <a:lnTo>
                    <a:pt x="3819685" y="2986006"/>
                  </a:lnTo>
                  <a:lnTo>
                    <a:pt x="3866266" y="2977345"/>
                  </a:lnTo>
                  <a:lnTo>
                    <a:pt x="3912612" y="2968026"/>
                  </a:lnTo>
                  <a:lnTo>
                    <a:pt x="3958718" y="2958053"/>
                  </a:lnTo>
                  <a:lnTo>
                    <a:pt x="4004580" y="2947431"/>
                  </a:lnTo>
                  <a:lnTo>
                    <a:pt x="4050191" y="2936166"/>
                  </a:lnTo>
                  <a:lnTo>
                    <a:pt x="4095547" y="2924262"/>
                  </a:lnTo>
                  <a:lnTo>
                    <a:pt x="4140643" y="2911725"/>
                  </a:lnTo>
                  <a:lnTo>
                    <a:pt x="4185474" y="2898559"/>
                  </a:lnTo>
                  <a:lnTo>
                    <a:pt x="4230034" y="2884770"/>
                  </a:lnTo>
                  <a:lnTo>
                    <a:pt x="4274320" y="2870363"/>
                  </a:lnTo>
                  <a:lnTo>
                    <a:pt x="4318324" y="2855342"/>
                  </a:lnTo>
                  <a:lnTo>
                    <a:pt x="4362044" y="2839713"/>
                  </a:lnTo>
                  <a:lnTo>
                    <a:pt x="4405472" y="2823481"/>
                  </a:lnTo>
                  <a:lnTo>
                    <a:pt x="4448606" y="2806651"/>
                  </a:lnTo>
                  <a:lnTo>
                    <a:pt x="4491438" y="2789228"/>
                  </a:lnTo>
                  <a:lnTo>
                    <a:pt x="4533965" y="2771217"/>
                  </a:lnTo>
                  <a:lnTo>
                    <a:pt x="4576182" y="2752623"/>
                  </a:lnTo>
                  <a:lnTo>
                    <a:pt x="4618082" y="2733451"/>
                  </a:lnTo>
                  <a:lnTo>
                    <a:pt x="4659662" y="2713706"/>
                  </a:lnTo>
                  <a:lnTo>
                    <a:pt x="4700916" y="2693394"/>
                  </a:lnTo>
                  <a:lnTo>
                    <a:pt x="4741839" y="2672518"/>
                  </a:lnTo>
                  <a:lnTo>
                    <a:pt x="4782426" y="2651085"/>
                  </a:lnTo>
                  <a:lnTo>
                    <a:pt x="4822672" y="2629100"/>
                  </a:lnTo>
                  <a:lnTo>
                    <a:pt x="4862571" y="2606566"/>
                  </a:lnTo>
                  <a:lnTo>
                    <a:pt x="4902120" y="2583491"/>
                  </a:lnTo>
                  <a:lnTo>
                    <a:pt x="4941313" y="2559878"/>
                  </a:lnTo>
                  <a:lnTo>
                    <a:pt x="4980144" y="2535732"/>
                  </a:lnTo>
                  <a:lnTo>
                    <a:pt x="5018609" y="2511059"/>
                  </a:lnTo>
                  <a:lnTo>
                    <a:pt x="5056702" y="2485864"/>
                  </a:lnTo>
                  <a:lnTo>
                    <a:pt x="5094420" y="2460151"/>
                  </a:lnTo>
                  <a:lnTo>
                    <a:pt x="5131755" y="2433927"/>
                  </a:lnTo>
                  <a:lnTo>
                    <a:pt x="5168704" y="2407195"/>
                  </a:lnTo>
                  <a:lnTo>
                    <a:pt x="5205262" y="2379961"/>
                  </a:lnTo>
                  <a:lnTo>
                    <a:pt x="5241423" y="2352230"/>
                  </a:lnTo>
                  <a:lnTo>
                    <a:pt x="5277182" y="2324008"/>
                  </a:lnTo>
                  <a:lnTo>
                    <a:pt x="5312535" y="2295298"/>
                  </a:lnTo>
                  <a:lnTo>
                    <a:pt x="5347476" y="2266106"/>
                  </a:lnTo>
                  <a:lnTo>
                    <a:pt x="5382000" y="2236438"/>
                  </a:lnTo>
                  <a:lnTo>
                    <a:pt x="5416102" y="2206298"/>
                  </a:lnTo>
                  <a:lnTo>
                    <a:pt x="5449777" y="2175691"/>
                  </a:lnTo>
                  <a:lnTo>
                    <a:pt x="5483020" y="2144622"/>
                  </a:lnTo>
                  <a:lnTo>
                    <a:pt x="5515826" y="2113097"/>
                  </a:lnTo>
                  <a:lnTo>
                    <a:pt x="5548190" y="2081120"/>
                  </a:lnTo>
                  <a:lnTo>
                    <a:pt x="5580107" y="2048697"/>
                  </a:lnTo>
                  <a:lnTo>
                    <a:pt x="5611571" y="2015832"/>
                  </a:lnTo>
                  <a:lnTo>
                    <a:pt x="5642579" y="1982531"/>
                  </a:lnTo>
                  <a:lnTo>
                    <a:pt x="5673124" y="1948799"/>
                  </a:lnTo>
                  <a:lnTo>
                    <a:pt x="5703201" y="1914640"/>
                  </a:lnTo>
                  <a:lnTo>
                    <a:pt x="5732806" y="1880061"/>
                  </a:lnTo>
                  <a:lnTo>
                    <a:pt x="5761934" y="1845065"/>
                  </a:lnTo>
                  <a:lnTo>
                    <a:pt x="5790579" y="1809657"/>
                  </a:lnTo>
                  <a:lnTo>
                    <a:pt x="5818737" y="1773844"/>
                  </a:lnTo>
                  <a:lnTo>
                    <a:pt x="5846402" y="1737630"/>
                  </a:lnTo>
                  <a:lnTo>
                    <a:pt x="5873569" y="1701020"/>
                  </a:lnTo>
                  <a:lnTo>
                    <a:pt x="5900233" y="1664019"/>
                  </a:lnTo>
                  <a:lnTo>
                    <a:pt x="5926390" y="1626632"/>
                  </a:lnTo>
                  <a:lnTo>
                    <a:pt x="5952034" y="1588864"/>
                  </a:lnTo>
                  <a:lnTo>
                    <a:pt x="5977159" y="1550721"/>
                  </a:lnTo>
                  <a:lnTo>
                    <a:pt x="6001762" y="1512207"/>
                  </a:lnTo>
                  <a:lnTo>
                    <a:pt x="6025837" y="1473327"/>
                  </a:lnTo>
                  <a:lnTo>
                    <a:pt x="6049379" y="1434087"/>
                  </a:lnTo>
                  <a:lnTo>
                    <a:pt x="6072383" y="1394491"/>
                  </a:lnTo>
                  <a:lnTo>
                    <a:pt x="6094843" y="1354545"/>
                  </a:lnTo>
                  <a:lnTo>
                    <a:pt x="6116755" y="1314253"/>
                  </a:lnTo>
                  <a:lnTo>
                    <a:pt x="6138114" y="1273621"/>
                  </a:lnTo>
                  <a:lnTo>
                    <a:pt x="6158915" y="1232654"/>
                  </a:lnTo>
                  <a:lnTo>
                    <a:pt x="6179152" y="1191356"/>
                  </a:lnTo>
                  <a:lnTo>
                    <a:pt x="6198821" y="1149733"/>
                  </a:lnTo>
                  <a:lnTo>
                    <a:pt x="6217916" y="1107791"/>
                  </a:lnTo>
                  <a:lnTo>
                    <a:pt x="6236433" y="1065532"/>
                  </a:lnTo>
                  <a:lnTo>
                    <a:pt x="6254366" y="1022964"/>
                  </a:lnTo>
                  <a:lnTo>
                    <a:pt x="6271710" y="980091"/>
                  </a:lnTo>
                  <a:lnTo>
                    <a:pt x="6288461" y="936918"/>
                  </a:lnTo>
                  <a:lnTo>
                    <a:pt x="6304612" y="893450"/>
                  </a:lnTo>
                  <a:lnTo>
                    <a:pt x="6320160" y="849693"/>
                  </a:lnTo>
                  <a:lnTo>
                    <a:pt x="6335100" y="805650"/>
                  </a:lnTo>
                  <a:lnTo>
                    <a:pt x="6349425" y="761328"/>
                  </a:lnTo>
                  <a:lnTo>
                    <a:pt x="6363131" y="716731"/>
                  </a:lnTo>
                  <a:lnTo>
                    <a:pt x="6376213" y="671865"/>
                  </a:lnTo>
                  <a:lnTo>
                    <a:pt x="6388666" y="626734"/>
                  </a:lnTo>
                  <a:lnTo>
                    <a:pt x="6400485" y="581343"/>
                  </a:lnTo>
                  <a:lnTo>
                    <a:pt x="6411665" y="535699"/>
                  </a:lnTo>
                  <a:lnTo>
                    <a:pt x="6422200" y="489804"/>
                  </a:lnTo>
                  <a:lnTo>
                    <a:pt x="6432086" y="443666"/>
                  </a:lnTo>
                  <a:lnTo>
                    <a:pt x="6441318" y="397288"/>
                  </a:lnTo>
                  <a:lnTo>
                    <a:pt x="6449891" y="350675"/>
                  </a:lnTo>
                  <a:lnTo>
                    <a:pt x="6457798" y="303834"/>
                  </a:lnTo>
                  <a:lnTo>
                    <a:pt x="6465037" y="256769"/>
                  </a:lnTo>
                  <a:lnTo>
                    <a:pt x="6471601" y="209484"/>
                  </a:lnTo>
                  <a:lnTo>
                    <a:pt x="6477485" y="161985"/>
                  </a:lnTo>
                  <a:lnTo>
                    <a:pt x="6482684" y="114278"/>
                  </a:lnTo>
                  <a:lnTo>
                    <a:pt x="6488455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2946" y="0"/>
              <a:ext cx="6069183" cy="283978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93988" y="2900757"/>
              <a:ext cx="5198110" cy="3957320"/>
            </a:xfrm>
            <a:custGeom>
              <a:avLst/>
              <a:gdLst/>
              <a:ahLst/>
              <a:cxnLst/>
              <a:rect l="l" t="t" r="r" b="b"/>
              <a:pathLst>
                <a:path w="5198109" h="3957320">
                  <a:moveTo>
                    <a:pt x="3255263" y="0"/>
                  </a:moveTo>
                  <a:lnTo>
                    <a:pt x="3206757" y="354"/>
                  </a:lnTo>
                  <a:lnTo>
                    <a:pt x="3158421" y="1412"/>
                  </a:lnTo>
                  <a:lnTo>
                    <a:pt x="3110261" y="3171"/>
                  </a:lnTo>
                  <a:lnTo>
                    <a:pt x="3062282" y="5625"/>
                  </a:lnTo>
                  <a:lnTo>
                    <a:pt x="3014487" y="8769"/>
                  </a:lnTo>
                  <a:lnTo>
                    <a:pt x="2966883" y="12598"/>
                  </a:lnTo>
                  <a:lnTo>
                    <a:pt x="2919474" y="17108"/>
                  </a:lnTo>
                  <a:lnTo>
                    <a:pt x="2872265" y="22293"/>
                  </a:lnTo>
                  <a:lnTo>
                    <a:pt x="2825262" y="28148"/>
                  </a:lnTo>
                  <a:lnTo>
                    <a:pt x="2778468" y="34669"/>
                  </a:lnTo>
                  <a:lnTo>
                    <a:pt x="2731888" y="41851"/>
                  </a:lnTo>
                  <a:lnTo>
                    <a:pt x="2685529" y="49689"/>
                  </a:lnTo>
                  <a:lnTo>
                    <a:pt x="2639394" y="58177"/>
                  </a:lnTo>
                  <a:lnTo>
                    <a:pt x="2593489" y="67312"/>
                  </a:lnTo>
                  <a:lnTo>
                    <a:pt x="2547817" y="77088"/>
                  </a:lnTo>
                  <a:lnTo>
                    <a:pt x="2502386" y="87500"/>
                  </a:lnTo>
                  <a:lnTo>
                    <a:pt x="2457198" y="98543"/>
                  </a:lnTo>
                  <a:lnTo>
                    <a:pt x="2412259" y="110212"/>
                  </a:lnTo>
                  <a:lnTo>
                    <a:pt x="2367575" y="122504"/>
                  </a:lnTo>
                  <a:lnTo>
                    <a:pt x="2323149" y="135412"/>
                  </a:lnTo>
                  <a:lnTo>
                    <a:pt x="2278987" y="148931"/>
                  </a:lnTo>
                  <a:lnTo>
                    <a:pt x="2235094" y="163057"/>
                  </a:lnTo>
                  <a:lnTo>
                    <a:pt x="2191474" y="177786"/>
                  </a:lnTo>
                  <a:lnTo>
                    <a:pt x="2148133" y="193111"/>
                  </a:lnTo>
                  <a:lnTo>
                    <a:pt x="2105075" y="209028"/>
                  </a:lnTo>
                  <a:lnTo>
                    <a:pt x="2062306" y="225533"/>
                  </a:lnTo>
                  <a:lnTo>
                    <a:pt x="2019829" y="242620"/>
                  </a:lnTo>
                  <a:lnTo>
                    <a:pt x="1977651" y="260284"/>
                  </a:lnTo>
                  <a:lnTo>
                    <a:pt x="1935776" y="278521"/>
                  </a:lnTo>
                  <a:lnTo>
                    <a:pt x="1894208" y="297326"/>
                  </a:lnTo>
                  <a:lnTo>
                    <a:pt x="1852954" y="316693"/>
                  </a:lnTo>
                  <a:lnTo>
                    <a:pt x="1812017" y="336618"/>
                  </a:lnTo>
                  <a:lnTo>
                    <a:pt x="1771403" y="357096"/>
                  </a:lnTo>
                  <a:lnTo>
                    <a:pt x="1731116" y="378122"/>
                  </a:lnTo>
                  <a:lnTo>
                    <a:pt x="1691161" y="399691"/>
                  </a:lnTo>
                  <a:lnTo>
                    <a:pt x="1651544" y="421798"/>
                  </a:lnTo>
                  <a:lnTo>
                    <a:pt x="1612269" y="444439"/>
                  </a:lnTo>
                  <a:lnTo>
                    <a:pt x="1573341" y="467608"/>
                  </a:lnTo>
                  <a:lnTo>
                    <a:pt x="1534765" y="491300"/>
                  </a:lnTo>
                  <a:lnTo>
                    <a:pt x="1496546" y="515511"/>
                  </a:lnTo>
                  <a:lnTo>
                    <a:pt x="1458689" y="540236"/>
                  </a:lnTo>
                  <a:lnTo>
                    <a:pt x="1421198" y="565469"/>
                  </a:lnTo>
                  <a:lnTo>
                    <a:pt x="1384079" y="591207"/>
                  </a:lnTo>
                  <a:lnTo>
                    <a:pt x="1347337" y="617444"/>
                  </a:lnTo>
                  <a:lnTo>
                    <a:pt x="1310976" y="644174"/>
                  </a:lnTo>
                  <a:lnTo>
                    <a:pt x="1275001" y="671394"/>
                  </a:lnTo>
                  <a:lnTo>
                    <a:pt x="1239417" y="699098"/>
                  </a:lnTo>
                  <a:lnTo>
                    <a:pt x="1204230" y="727282"/>
                  </a:lnTo>
                  <a:lnTo>
                    <a:pt x="1169443" y="755940"/>
                  </a:lnTo>
                  <a:lnTo>
                    <a:pt x="1135063" y="785067"/>
                  </a:lnTo>
                  <a:lnTo>
                    <a:pt x="1101093" y="814660"/>
                  </a:lnTo>
                  <a:lnTo>
                    <a:pt x="1067539" y="844712"/>
                  </a:lnTo>
                  <a:lnTo>
                    <a:pt x="1034405" y="875219"/>
                  </a:lnTo>
                  <a:lnTo>
                    <a:pt x="1001697" y="906176"/>
                  </a:lnTo>
                  <a:lnTo>
                    <a:pt x="969420" y="937578"/>
                  </a:lnTo>
                  <a:lnTo>
                    <a:pt x="937577" y="969420"/>
                  </a:lnTo>
                  <a:lnTo>
                    <a:pt x="906175" y="1001698"/>
                  </a:lnTo>
                  <a:lnTo>
                    <a:pt x="875218" y="1034406"/>
                  </a:lnTo>
                  <a:lnTo>
                    <a:pt x="844711" y="1067540"/>
                  </a:lnTo>
                  <a:lnTo>
                    <a:pt x="814659" y="1101094"/>
                  </a:lnTo>
                  <a:lnTo>
                    <a:pt x="785067" y="1135063"/>
                  </a:lnTo>
                  <a:lnTo>
                    <a:pt x="755939" y="1169444"/>
                  </a:lnTo>
                  <a:lnTo>
                    <a:pt x="727281" y="1204231"/>
                  </a:lnTo>
                  <a:lnTo>
                    <a:pt x="699098" y="1239418"/>
                  </a:lnTo>
                  <a:lnTo>
                    <a:pt x="671394" y="1275002"/>
                  </a:lnTo>
                  <a:lnTo>
                    <a:pt x="644174" y="1310976"/>
                  </a:lnTo>
                  <a:lnTo>
                    <a:pt x="617443" y="1347338"/>
                  </a:lnTo>
                  <a:lnTo>
                    <a:pt x="591207" y="1384080"/>
                  </a:lnTo>
                  <a:lnTo>
                    <a:pt x="565469" y="1421199"/>
                  </a:lnTo>
                  <a:lnTo>
                    <a:pt x="540236" y="1458690"/>
                  </a:lnTo>
                  <a:lnTo>
                    <a:pt x="515511" y="1496547"/>
                  </a:lnTo>
                  <a:lnTo>
                    <a:pt x="491300" y="1534766"/>
                  </a:lnTo>
                  <a:lnTo>
                    <a:pt x="467607" y="1573342"/>
                  </a:lnTo>
                  <a:lnTo>
                    <a:pt x="444438" y="1612270"/>
                  </a:lnTo>
                  <a:lnTo>
                    <a:pt x="421798" y="1651545"/>
                  </a:lnTo>
                  <a:lnTo>
                    <a:pt x="399690" y="1691162"/>
                  </a:lnTo>
                  <a:lnTo>
                    <a:pt x="378121" y="1731116"/>
                  </a:lnTo>
                  <a:lnTo>
                    <a:pt x="357096" y="1771403"/>
                  </a:lnTo>
                  <a:lnTo>
                    <a:pt x="336618" y="1812018"/>
                  </a:lnTo>
                  <a:lnTo>
                    <a:pt x="316693" y="1852954"/>
                  </a:lnTo>
                  <a:lnTo>
                    <a:pt x="297325" y="1894209"/>
                  </a:lnTo>
                  <a:lnTo>
                    <a:pt x="278521" y="1935777"/>
                  </a:lnTo>
                  <a:lnTo>
                    <a:pt x="260284" y="1977652"/>
                  </a:lnTo>
                  <a:lnTo>
                    <a:pt x="242620" y="2019830"/>
                  </a:lnTo>
                  <a:lnTo>
                    <a:pt x="225533" y="2062306"/>
                  </a:lnTo>
                  <a:lnTo>
                    <a:pt x="209028" y="2105076"/>
                  </a:lnTo>
                  <a:lnTo>
                    <a:pt x="193111" y="2148134"/>
                  </a:lnTo>
                  <a:lnTo>
                    <a:pt x="177786" y="2191475"/>
                  </a:lnTo>
                  <a:lnTo>
                    <a:pt x="163057" y="2235095"/>
                  </a:lnTo>
                  <a:lnTo>
                    <a:pt x="148931" y="2278988"/>
                  </a:lnTo>
                  <a:lnTo>
                    <a:pt x="135411" y="2323150"/>
                  </a:lnTo>
                  <a:lnTo>
                    <a:pt x="122504" y="2367575"/>
                  </a:lnTo>
                  <a:lnTo>
                    <a:pt x="110212" y="2412260"/>
                  </a:lnTo>
                  <a:lnTo>
                    <a:pt x="98543" y="2457199"/>
                  </a:lnTo>
                  <a:lnTo>
                    <a:pt x="87499" y="2502386"/>
                  </a:lnTo>
                  <a:lnTo>
                    <a:pt x="77088" y="2547818"/>
                  </a:lnTo>
                  <a:lnTo>
                    <a:pt x="67312" y="2593489"/>
                  </a:lnTo>
                  <a:lnTo>
                    <a:pt x="58177" y="2639395"/>
                  </a:lnTo>
                  <a:lnTo>
                    <a:pt x="49689" y="2685530"/>
                  </a:lnTo>
                  <a:lnTo>
                    <a:pt x="41851" y="2731889"/>
                  </a:lnTo>
                  <a:lnTo>
                    <a:pt x="34669" y="2778468"/>
                  </a:lnTo>
                  <a:lnTo>
                    <a:pt x="28148" y="2825262"/>
                  </a:lnTo>
                  <a:lnTo>
                    <a:pt x="22293" y="2872266"/>
                  </a:lnTo>
                  <a:lnTo>
                    <a:pt x="17108" y="2919475"/>
                  </a:lnTo>
                  <a:lnTo>
                    <a:pt x="12598" y="2966884"/>
                  </a:lnTo>
                  <a:lnTo>
                    <a:pt x="8769" y="3014488"/>
                  </a:lnTo>
                  <a:lnTo>
                    <a:pt x="5625" y="3062282"/>
                  </a:lnTo>
                  <a:lnTo>
                    <a:pt x="3171" y="3110262"/>
                  </a:lnTo>
                  <a:lnTo>
                    <a:pt x="1412" y="3158422"/>
                  </a:lnTo>
                  <a:lnTo>
                    <a:pt x="354" y="3206758"/>
                  </a:lnTo>
                  <a:lnTo>
                    <a:pt x="0" y="3255264"/>
                  </a:lnTo>
                  <a:lnTo>
                    <a:pt x="403" y="3307029"/>
                  </a:lnTo>
                  <a:lnTo>
                    <a:pt x="1609" y="3358599"/>
                  </a:lnTo>
                  <a:lnTo>
                    <a:pt x="3611" y="3409969"/>
                  </a:lnTo>
                  <a:lnTo>
                    <a:pt x="6404" y="3461132"/>
                  </a:lnTo>
                  <a:lnTo>
                    <a:pt x="9981" y="3512082"/>
                  </a:lnTo>
                  <a:lnTo>
                    <a:pt x="14338" y="3562814"/>
                  </a:lnTo>
                  <a:lnTo>
                    <a:pt x="19467" y="3613321"/>
                  </a:lnTo>
                  <a:lnTo>
                    <a:pt x="25363" y="3663598"/>
                  </a:lnTo>
                  <a:lnTo>
                    <a:pt x="32019" y="3713638"/>
                  </a:lnTo>
                  <a:lnTo>
                    <a:pt x="39431" y="3763435"/>
                  </a:lnTo>
                  <a:lnTo>
                    <a:pt x="47591" y="3812985"/>
                  </a:lnTo>
                  <a:lnTo>
                    <a:pt x="56494" y="3862279"/>
                  </a:lnTo>
                  <a:lnTo>
                    <a:pt x="66135" y="3911314"/>
                  </a:lnTo>
                  <a:lnTo>
                    <a:pt x="77944" y="3957242"/>
                  </a:lnTo>
                  <a:lnTo>
                    <a:pt x="5198010" y="3957242"/>
                  </a:lnTo>
                  <a:lnTo>
                    <a:pt x="5198010" y="647700"/>
                  </a:lnTo>
                  <a:lnTo>
                    <a:pt x="5075312" y="555948"/>
                  </a:lnTo>
                  <a:lnTo>
                    <a:pt x="5035137" y="529238"/>
                  </a:lnTo>
                  <a:lnTo>
                    <a:pt x="4994548" y="503109"/>
                  </a:lnTo>
                  <a:lnTo>
                    <a:pt x="4953549" y="477568"/>
                  </a:lnTo>
                  <a:lnTo>
                    <a:pt x="4912146" y="452622"/>
                  </a:lnTo>
                  <a:lnTo>
                    <a:pt x="4870347" y="428275"/>
                  </a:lnTo>
                  <a:lnTo>
                    <a:pt x="4828156" y="404534"/>
                  </a:lnTo>
                  <a:lnTo>
                    <a:pt x="4785579" y="381405"/>
                  </a:lnTo>
                  <a:lnTo>
                    <a:pt x="4742623" y="358894"/>
                  </a:lnTo>
                  <a:lnTo>
                    <a:pt x="4699293" y="337007"/>
                  </a:lnTo>
                  <a:lnTo>
                    <a:pt x="4655596" y="315749"/>
                  </a:lnTo>
                  <a:lnTo>
                    <a:pt x="4611537" y="295127"/>
                  </a:lnTo>
                  <a:lnTo>
                    <a:pt x="4567123" y="275147"/>
                  </a:lnTo>
                  <a:lnTo>
                    <a:pt x="4522359" y="255815"/>
                  </a:lnTo>
                  <a:lnTo>
                    <a:pt x="4477251" y="237136"/>
                  </a:lnTo>
                  <a:lnTo>
                    <a:pt x="4431805" y="219116"/>
                  </a:lnTo>
                  <a:lnTo>
                    <a:pt x="4386028" y="201762"/>
                  </a:lnTo>
                  <a:lnTo>
                    <a:pt x="4339924" y="185080"/>
                  </a:lnTo>
                  <a:lnTo>
                    <a:pt x="4293501" y="169074"/>
                  </a:lnTo>
                  <a:lnTo>
                    <a:pt x="4246764" y="153753"/>
                  </a:lnTo>
                  <a:lnTo>
                    <a:pt x="4199718" y="139120"/>
                  </a:lnTo>
                  <a:lnTo>
                    <a:pt x="4152371" y="125183"/>
                  </a:lnTo>
                  <a:lnTo>
                    <a:pt x="4104728" y="111947"/>
                  </a:lnTo>
                  <a:lnTo>
                    <a:pt x="4056794" y="99418"/>
                  </a:lnTo>
                  <a:lnTo>
                    <a:pt x="4008577" y="87603"/>
                  </a:lnTo>
                  <a:lnTo>
                    <a:pt x="3960081" y="76506"/>
                  </a:lnTo>
                  <a:lnTo>
                    <a:pt x="3911313" y="66135"/>
                  </a:lnTo>
                  <a:lnTo>
                    <a:pt x="3862278" y="56495"/>
                  </a:lnTo>
                  <a:lnTo>
                    <a:pt x="3812983" y="47591"/>
                  </a:lnTo>
                  <a:lnTo>
                    <a:pt x="3763434" y="39431"/>
                  </a:lnTo>
                  <a:lnTo>
                    <a:pt x="3713637" y="32019"/>
                  </a:lnTo>
                  <a:lnTo>
                    <a:pt x="3663597" y="25363"/>
                  </a:lnTo>
                  <a:lnTo>
                    <a:pt x="3613320" y="19467"/>
                  </a:lnTo>
                  <a:lnTo>
                    <a:pt x="3562813" y="14338"/>
                  </a:lnTo>
                  <a:lnTo>
                    <a:pt x="3512082" y="9981"/>
                  </a:lnTo>
                  <a:lnTo>
                    <a:pt x="3461131" y="6404"/>
                  </a:lnTo>
                  <a:lnTo>
                    <a:pt x="3409969" y="3611"/>
                  </a:lnTo>
                  <a:lnTo>
                    <a:pt x="3358599" y="1609"/>
                  </a:lnTo>
                  <a:lnTo>
                    <a:pt x="3307029" y="403"/>
                  </a:lnTo>
                  <a:lnTo>
                    <a:pt x="325526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0586" y="3124784"/>
              <a:ext cx="5001413" cy="37331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3621" y="1284942"/>
            <a:ext cx="6578600" cy="5259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20" dirty="0">
                <a:solidFill>
                  <a:srgbClr val="FFC000"/>
                </a:solidFill>
                <a:latin typeface="Calibri Light"/>
                <a:cs typeface="Calibri Light"/>
              </a:rPr>
              <a:t>адвокатской</a:t>
            </a:r>
            <a:r>
              <a:rPr sz="2350" dirty="0">
                <a:solidFill>
                  <a:srgbClr val="FFC000"/>
                </a:solidFill>
                <a:latin typeface="Calibri Light"/>
                <a:cs typeface="Calibri Light"/>
              </a:rPr>
              <a:t> </a:t>
            </a:r>
            <a:r>
              <a:rPr sz="2350" spc="20" dirty="0">
                <a:solidFill>
                  <a:srgbClr val="FFC000"/>
                </a:solidFill>
                <a:latin typeface="Calibri Light"/>
                <a:cs typeface="Calibri Light"/>
              </a:rPr>
              <a:t>деятельности</a:t>
            </a:r>
            <a:r>
              <a:rPr sz="2350" spc="10" dirty="0">
                <a:solidFill>
                  <a:srgbClr val="FFC000"/>
                </a:solidFill>
                <a:latin typeface="Calibri Light"/>
                <a:cs typeface="Calibri Light"/>
              </a:rPr>
              <a:t> )</a:t>
            </a:r>
            <a:endParaRPr sz="23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50" dirty="0">
              <a:latin typeface="Calibri Light"/>
              <a:cs typeface="Calibri Light"/>
            </a:endParaRPr>
          </a:p>
          <a:p>
            <a:pPr marL="241300" marR="1470025" indent="-228600">
              <a:lnSpc>
                <a:spcPct val="90600"/>
              </a:lnSpc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закрепить право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адвоката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получать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через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суд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материалы,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содержащие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банковскую,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налоговую,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врачебную и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иную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охраняемую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законом тайну</a:t>
            </a:r>
            <a:endParaRPr sz="1800" dirty="0">
              <a:latin typeface="Calibri"/>
              <a:cs typeface="Calibri"/>
            </a:endParaRPr>
          </a:p>
          <a:p>
            <a:pPr marL="241300" marR="1436370" indent="-228600">
              <a:lnSpc>
                <a:spcPts val="1900"/>
              </a:lnSpc>
              <a:spcBef>
                <a:spcPts val="83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законодательно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регламентировать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требования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предоставлению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ответов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адвокатский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запрос</a:t>
            </a:r>
            <a:endParaRPr sz="1800" dirty="0">
              <a:latin typeface="Calibri"/>
              <a:cs typeface="Calibri"/>
            </a:endParaRPr>
          </a:p>
          <a:p>
            <a:pPr marL="241300" marR="5080" indent="-228600">
              <a:lnSpc>
                <a:spcPts val="1900"/>
              </a:lnSpc>
              <a:spcBef>
                <a:spcPts val="110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предусмотреть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формальный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состав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преступления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статье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об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ответственности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воспрепятствование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адвокатов</a:t>
            </a:r>
            <a:endParaRPr sz="1800" dirty="0">
              <a:latin typeface="Calibri"/>
              <a:cs typeface="Calibri"/>
            </a:endParaRPr>
          </a:p>
          <a:p>
            <a:pPr marL="241300" marR="675640" indent="-228600">
              <a:lnSpc>
                <a:spcPts val="1989"/>
              </a:lnSpc>
              <a:spcBef>
                <a:spcPts val="92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расширить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полномочия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адвокатов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в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отношении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судебной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экспертизы</a:t>
            </a:r>
            <a:endParaRPr sz="1800" dirty="0">
              <a:latin typeface="Calibri"/>
              <a:cs typeface="Calibri"/>
            </a:endParaRPr>
          </a:p>
          <a:p>
            <a:pPr marL="241300" marR="6985" indent="-228600">
              <a:lnSpc>
                <a:spcPts val="1989"/>
              </a:lnSpc>
              <a:spcBef>
                <a:spcPts val="91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проработать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вопросы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возмещения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вреда,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нанесенного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органом,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ведущим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уголовный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процесс</a:t>
            </a:r>
            <a:endParaRPr sz="1800" dirty="0">
              <a:latin typeface="Calibri"/>
              <a:cs typeface="Calibri"/>
            </a:endParaRPr>
          </a:p>
          <a:p>
            <a:pPr marL="241300" marR="243204" indent="-228600">
              <a:lnSpc>
                <a:spcPts val="2020"/>
              </a:lnSpc>
              <a:spcBef>
                <a:spcPts val="894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предоставить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адвокату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право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прекратить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оказывать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случае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отсутствия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оплаты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его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труда</a:t>
            </a:r>
            <a:endParaRPr sz="1800" dirty="0">
              <a:latin typeface="Calibri"/>
              <a:cs typeface="Calibri"/>
            </a:endParaRPr>
          </a:p>
          <a:p>
            <a:pPr marL="241300" marR="581025" indent="-228600">
              <a:lnSpc>
                <a:spcPts val="202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принять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иные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меры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расширению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гарантий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адвокатской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1735" y="3763546"/>
            <a:ext cx="6527845" cy="1074012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890269" algn="ctr">
              <a:lnSpc>
                <a:spcPts val="2590"/>
              </a:lnSpc>
              <a:spcBef>
                <a:spcPts val="380"/>
              </a:spcBef>
            </a:pPr>
            <a:r>
              <a:rPr lang="ru-RU" b="1" spc="15" dirty="0"/>
              <a:t> </a:t>
            </a:r>
            <a:r>
              <a:rPr lang="ru-RU" sz="3200" b="1" spc="25" dirty="0">
                <a:solidFill>
                  <a:srgbClr val="FF0000"/>
                </a:solidFill>
              </a:rPr>
              <a:t>Модернизация</a:t>
            </a:r>
            <a:r>
              <a:rPr sz="3200" b="1" spc="25" dirty="0">
                <a:solidFill>
                  <a:srgbClr val="FF0000"/>
                </a:solidFill>
              </a:rPr>
              <a:t> </a:t>
            </a:r>
            <a:r>
              <a:rPr sz="3200" b="1" spc="20" dirty="0">
                <a:solidFill>
                  <a:srgbClr val="FF0000"/>
                </a:solidFill>
              </a:rPr>
              <a:t>адвокатуры в </a:t>
            </a:r>
            <a:r>
              <a:rPr sz="3200" b="1" spc="15" dirty="0">
                <a:solidFill>
                  <a:srgbClr val="FF0000"/>
                </a:solidFill>
              </a:rPr>
              <a:t>части </a:t>
            </a:r>
            <a:r>
              <a:rPr sz="3200" b="1" spc="-520" dirty="0">
                <a:solidFill>
                  <a:srgbClr val="FF0000"/>
                </a:solidFill>
              </a:rPr>
              <a:t> </a:t>
            </a:r>
            <a:r>
              <a:rPr sz="3200" b="1" spc="20" dirty="0">
                <a:solidFill>
                  <a:srgbClr val="FF0000"/>
                </a:solidFill>
              </a:rPr>
              <a:t>расширения</a:t>
            </a:r>
            <a:r>
              <a:rPr sz="3200" b="1" spc="25" dirty="0">
                <a:solidFill>
                  <a:srgbClr val="FF0000"/>
                </a:solidFill>
              </a:rPr>
              <a:t> форм</a:t>
            </a:r>
            <a:r>
              <a:rPr sz="3200" b="1" spc="15" dirty="0">
                <a:solidFill>
                  <a:srgbClr val="FF0000"/>
                </a:solidFill>
              </a:rPr>
              <a:t> </a:t>
            </a:r>
            <a:r>
              <a:rPr sz="3200" b="1" spc="20" dirty="0">
                <a:solidFill>
                  <a:srgbClr val="FF0000"/>
                </a:solidFill>
              </a:rPr>
              <a:t>адвокатской</a:t>
            </a:r>
            <a:r>
              <a:rPr sz="3200" b="1" spc="15" dirty="0">
                <a:solidFill>
                  <a:srgbClr val="FF0000"/>
                </a:solidFill>
              </a:rPr>
              <a:t> </a:t>
            </a:r>
            <a:r>
              <a:rPr sz="3200" b="1" spc="20" dirty="0">
                <a:solidFill>
                  <a:srgbClr val="FF0000"/>
                </a:solidFill>
              </a:rPr>
              <a:t>деятельности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10"/>
            <a:ext cx="6104990" cy="41916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420" y="4314445"/>
            <a:ext cx="5413853" cy="25526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46352" y="5013272"/>
            <a:ext cx="6671945" cy="173893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153160" marR="594995" indent="-228600">
              <a:lnSpc>
                <a:spcPts val="1900"/>
              </a:lnSpc>
              <a:spcBef>
                <a:spcPts val="380"/>
              </a:spcBef>
              <a:buClr>
                <a:srgbClr val="FFC000"/>
              </a:buClr>
              <a:buFont typeface="Wingdings"/>
              <a:buChar char=""/>
              <a:tabLst>
                <a:tab pos="1153795" algn="l"/>
              </a:tabLst>
            </a:pP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усовершенствовать</a:t>
            </a:r>
            <a:r>
              <a:rPr sz="1800" spc="3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регулирование</a:t>
            </a:r>
            <a:r>
              <a:rPr sz="1800" spc="3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существующих </a:t>
            </a:r>
            <a:r>
              <a:rPr sz="1800" spc="-390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форм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адвокатской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деятельности</a:t>
            </a:r>
            <a:endParaRPr sz="1800" dirty="0">
              <a:latin typeface="Calibri"/>
              <a:cs typeface="Calibri"/>
            </a:endParaRPr>
          </a:p>
          <a:p>
            <a:pPr marL="1153160" marR="93345" indent="-228600">
              <a:lnSpc>
                <a:spcPts val="1900"/>
              </a:lnSpc>
              <a:spcBef>
                <a:spcPts val="1095"/>
              </a:spcBef>
              <a:buClr>
                <a:srgbClr val="FFC000"/>
              </a:buClr>
              <a:buFont typeface="Wingdings"/>
              <a:buChar char=""/>
              <a:tabLst>
                <a:tab pos="1153795" algn="l"/>
              </a:tabLst>
            </a:pP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ввести иные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формы 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организации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(адвокатское</a:t>
            </a:r>
            <a:r>
              <a:rPr sz="1800" spc="10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бюро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и 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коллегия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адвокатов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 по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аналогии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 с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55" dirty="0">
                <a:solidFill>
                  <a:srgbClr val="181717"/>
                </a:solidFill>
                <a:latin typeface="Calibri"/>
                <a:cs typeface="Calibri"/>
              </a:rPr>
              <a:t>РФ,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рассмотреть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81717"/>
                </a:solidFill>
                <a:latin typeface="Calibri"/>
                <a:cs typeface="Calibri"/>
              </a:rPr>
              <a:t>ТОО </a:t>
            </a:r>
            <a:r>
              <a:rPr sz="1800" spc="-39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81717"/>
                </a:solidFill>
                <a:latin typeface="Calibri"/>
                <a:cs typeface="Calibri"/>
              </a:rPr>
              <a:t>как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181717"/>
                </a:solidFill>
                <a:latin typeface="Calibri"/>
                <a:cs typeface="Calibri"/>
              </a:rPr>
              <a:t>одну</a:t>
            </a:r>
            <a:r>
              <a:rPr sz="1800" dirty="0">
                <a:solidFill>
                  <a:srgbClr val="181717"/>
                </a:solidFill>
                <a:latin typeface="Calibri"/>
                <a:cs typeface="Calibri"/>
              </a:rPr>
              <a:t> из</a:t>
            </a:r>
            <a:r>
              <a:rPr sz="1800" spc="5" dirty="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81717"/>
                </a:solidFill>
                <a:latin typeface="Calibri"/>
                <a:cs typeface="Calibri"/>
              </a:rPr>
              <a:t>форм)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KZ" sz="2150" dirty="0">
              <a:latin typeface="Calibri"/>
              <a:cs typeface="Calibri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8977F1A-56B5-909E-4FA5-A1FFD5046613}"/>
              </a:ext>
            </a:extLst>
          </p:cNvPr>
          <p:cNvSpPr txBox="1"/>
          <p:nvPr/>
        </p:nvSpPr>
        <p:spPr>
          <a:xfrm>
            <a:off x="6019800" y="154842"/>
            <a:ext cx="5412105" cy="3432991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430"/>
              </a:spcBef>
              <a:tabLst>
                <a:tab pos="298450" algn="l"/>
              </a:tabLst>
            </a:pPr>
            <a:r>
              <a:rPr lang="ru-RU" sz="3200" b="1" spc="25" dirty="0">
                <a:solidFill>
                  <a:srgbClr val="FF0000"/>
                </a:solidFill>
                <a:latin typeface="Calibri Light"/>
                <a:cs typeface="Calibri Light"/>
              </a:rPr>
              <a:t>Повышение</a:t>
            </a:r>
            <a:r>
              <a:rPr sz="3200" b="1" spc="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200" b="1" spc="20" dirty="0">
                <a:solidFill>
                  <a:srgbClr val="FF0000"/>
                </a:solidFill>
                <a:latin typeface="Calibri Light"/>
                <a:cs typeface="Calibri Light"/>
              </a:rPr>
              <a:t>квалификации</a:t>
            </a:r>
            <a:r>
              <a:rPr sz="3200" b="1" spc="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3200" b="1" spc="20" dirty="0">
                <a:solidFill>
                  <a:srgbClr val="FF0000"/>
                </a:solidFill>
                <a:latin typeface="Calibri Light"/>
                <a:cs typeface="Calibri Light"/>
              </a:rPr>
              <a:t>адвокатов</a:t>
            </a:r>
            <a:endParaRPr sz="3200" b="1" dirty="0">
              <a:solidFill>
                <a:srgbClr val="FF0000"/>
              </a:solidFill>
              <a:latin typeface="Calibri Light"/>
              <a:cs typeface="Calibri Light"/>
            </a:endParaRPr>
          </a:p>
          <a:p>
            <a:pPr marL="436245" lvl="1" indent="-229235">
              <a:lnSpc>
                <a:spcPct val="100000"/>
              </a:lnSpc>
              <a:spcBef>
                <a:spcPts val="1180"/>
              </a:spcBef>
              <a:buClr>
                <a:srgbClr val="FFC000"/>
              </a:buClr>
              <a:buFont typeface="Wingdings"/>
              <a:buChar char=""/>
              <a:tabLst>
                <a:tab pos="436880" algn="l"/>
              </a:tabLst>
            </a:pP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создать Центр повышения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квалификации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РКА</a:t>
            </a:r>
            <a:endParaRPr sz="2000" dirty="0">
              <a:latin typeface="Calibri"/>
              <a:cs typeface="Calibri"/>
            </a:endParaRPr>
          </a:p>
          <a:p>
            <a:pPr marL="436245" marR="74295" lvl="1" indent="-228600">
              <a:lnSpc>
                <a:spcPct val="90000"/>
              </a:lnSpc>
              <a:spcBef>
                <a:spcPts val="1055"/>
              </a:spcBef>
              <a:buClr>
                <a:srgbClr val="FFC000"/>
              </a:buClr>
              <a:buFont typeface="Wingdings"/>
              <a:buChar char=""/>
              <a:tabLst>
                <a:tab pos="436880" algn="l"/>
              </a:tabLst>
            </a:pP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включать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в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счет часов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повышения </a:t>
            </a:r>
            <a:r>
              <a:rPr sz="20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квалификации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выступления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 с</a:t>
            </a:r>
            <a:r>
              <a:rPr sz="20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докладами,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22A35"/>
                </a:solidFill>
                <a:latin typeface="Calibri"/>
                <a:cs typeface="Calibri"/>
              </a:rPr>
              <a:t>публикации,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участие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 в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разработке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 нормативных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актов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и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юридических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заключений, 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проведение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мероприятий по </a:t>
            </a:r>
            <a:r>
              <a:rPr sz="20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повышению</a:t>
            </a:r>
            <a:r>
              <a:rPr sz="2000" spc="-1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22A35"/>
                </a:solidFill>
                <a:latin typeface="Calibri"/>
                <a:cs typeface="Calibri"/>
              </a:rPr>
              <a:t>квалификации</a:t>
            </a:r>
            <a:r>
              <a:rPr sz="2000" spc="-10" dirty="0">
                <a:solidFill>
                  <a:srgbClr val="222A35"/>
                </a:solidFill>
                <a:latin typeface="Calibri"/>
                <a:cs typeface="Calibri"/>
              </a:rPr>
              <a:t> других </a:t>
            </a:r>
            <a:r>
              <a:rPr sz="2000" spc="-15" dirty="0">
                <a:solidFill>
                  <a:srgbClr val="222A35"/>
                </a:solidFill>
                <a:latin typeface="Calibri"/>
                <a:cs typeface="Calibri"/>
              </a:rPr>
              <a:t>адвокатов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434192"/>
            <a:ext cx="6739512" cy="47797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29600" y="914400"/>
            <a:ext cx="3581400" cy="4774897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r>
              <a:rPr lang="ru-RU" sz="2200" b="1" spc="20" dirty="0">
                <a:solidFill>
                  <a:srgbClr val="FF0000"/>
                </a:solidFill>
              </a:rPr>
              <a:t>Профессиональная</a:t>
            </a:r>
            <a:r>
              <a:rPr lang="ru-RU" sz="2200" b="1" spc="25" dirty="0">
                <a:solidFill>
                  <a:srgbClr val="FF0000"/>
                </a:solidFill>
              </a:rPr>
              <a:t> </a:t>
            </a:r>
            <a:r>
              <a:rPr lang="ru-RU" sz="2200" b="1" spc="20" dirty="0">
                <a:solidFill>
                  <a:srgbClr val="FF0000"/>
                </a:solidFill>
              </a:rPr>
              <a:t>этика</a:t>
            </a:r>
            <a:r>
              <a:rPr lang="ru-RU" sz="2200" b="1" spc="5" dirty="0">
                <a:solidFill>
                  <a:srgbClr val="FF0000"/>
                </a:solidFill>
              </a:rPr>
              <a:t> </a:t>
            </a:r>
            <a:r>
              <a:rPr lang="ru-RU" sz="2200" b="1" spc="20" dirty="0">
                <a:solidFill>
                  <a:srgbClr val="FF0000"/>
                </a:solidFill>
              </a:rPr>
              <a:t>адвокатов</a:t>
            </a:r>
            <a:endParaRPr lang="ru-KZ" sz="2200" b="1" spc="-15" dirty="0">
              <a:solidFill>
                <a:srgbClr val="FF0000"/>
              </a:solidFill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endParaRPr lang="ru-RU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r>
              <a:rPr sz="2200" b="1" spc="-10" dirty="0" err="1">
                <a:solidFill>
                  <a:srgbClr val="FF0000"/>
                </a:solidFill>
                <a:latin typeface="Calibri"/>
                <a:cs typeface="Calibri"/>
              </a:rPr>
              <a:t>Адвокатские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0" dirty="0" err="1">
                <a:solidFill>
                  <a:srgbClr val="FF0000"/>
                </a:solidFill>
                <a:latin typeface="Calibri"/>
                <a:cs typeface="Calibri"/>
              </a:rPr>
              <a:t>символы</a:t>
            </a:r>
            <a:endParaRPr lang="ru-RU" sz="2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2200" b="1" spc="-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5" dirty="0" err="1">
                <a:solidFill>
                  <a:srgbClr val="FF0000"/>
                </a:solidFill>
                <a:latin typeface="Calibri"/>
                <a:cs typeface="Calibri"/>
              </a:rPr>
              <a:t>награды</a:t>
            </a:r>
            <a:endParaRPr lang="ru-RU" sz="2200" b="1" spc="-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endParaRPr lang="ru-RU" sz="20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330"/>
              </a:spcBef>
              <a:tabLst>
                <a:tab pos="395605" algn="l"/>
              </a:tabLst>
            </a:pPr>
            <a:r>
              <a:rPr sz="2200" b="1" spc="-5" dirty="0" err="1">
                <a:solidFill>
                  <a:srgbClr val="FF0000"/>
                </a:solidFill>
                <a:latin typeface="Calibri"/>
                <a:cs typeface="Calibri"/>
              </a:rPr>
              <a:t>Циф</a:t>
            </a:r>
            <a:r>
              <a:rPr sz="2200" b="1" dirty="0" err="1">
                <a:solidFill>
                  <a:srgbClr val="FF0000"/>
                </a:solidFill>
                <a:latin typeface="Calibri"/>
                <a:cs typeface="Calibri"/>
              </a:rPr>
              <a:t>р</a:t>
            </a:r>
            <a:r>
              <a:rPr sz="2200" b="1" spc="-5" dirty="0" err="1">
                <a:solidFill>
                  <a:srgbClr val="FF0000"/>
                </a:solidFill>
                <a:latin typeface="Calibri"/>
                <a:cs typeface="Calibri"/>
              </a:rPr>
              <a:t>овиз</a:t>
            </a:r>
            <a:r>
              <a:rPr sz="2200" b="1" dirty="0" err="1">
                <a:solidFill>
                  <a:srgbClr val="FF0000"/>
                </a:solidFill>
                <a:latin typeface="Calibri"/>
                <a:cs typeface="Calibri"/>
              </a:rPr>
              <a:t>ац</a:t>
            </a:r>
            <a:r>
              <a:rPr sz="2200" b="1" spc="-5" dirty="0" err="1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2200" b="1" dirty="0" err="1">
                <a:solidFill>
                  <a:srgbClr val="FF0000"/>
                </a:solidFill>
                <a:latin typeface="Calibri"/>
                <a:cs typeface="Calibri"/>
              </a:rPr>
              <a:t>я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адвокатуры</a:t>
            </a:r>
            <a:endParaRPr sz="22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356235">
              <a:lnSpc>
                <a:spcPts val="2110"/>
              </a:lnSpc>
              <a:spcBef>
                <a:spcPts val="1085"/>
              </a:spcBef>
              <a:tabLst>
                <a:tab pos="395605" algn="l"/>
              </a:tabLst>
            </a:pPr>
            <a:endParaRPr lang="ru-RU" sz="2200" b="1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356235">
              <a:lnSpc>
                <a:spcPts val="2110"/>
              </a:lnSpc>
              <a:spcBef>
                <a:spcPts val="1085"/>
              </a:spcBef>
              <a:tabLst>
                <a:tab pos="395605" algn="l"/>
              </a:tabLst>
            </a:pPr>
            <a:r>
              <a:rPr sz="2200" b="1" spc="-10" dirty="0" err="1">
                <a:solidFill>
                  <a:srgbClr val="FF0000"/>
                </a:solidFill>
                <a:latin typeface="Calibri"/>
                <a:cs typeface="Calibri"/>
              </a:rPr>
              <a:t>Адвокаты</a:t>
            </a:r>
            <a:r>
              <a:rPr sz="2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2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средства </a:t>
            </a:r>
            <a:r>
              <a:rPr sz="2200" b="1" spc="-4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массовой</a:t>
            </a:r>
            <a:r>
              <a:rPr sz="22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информации</a:t>
            </a:r>
            <a:endParaRPr sz="22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323215">
              <a:lnSpc>
                <a:spcPct val="89500"/>
              </a:lnSpc>
              <a:spcBef>
                <a:spcPts val="1025"/>
              </a:spcBef>
              <a:tabLst>
                <a:tab pos="395605" algn="l"/>
              </a:tabLst>
            </a:pPr>
            <a:endParaRPr lang="ru-RU" sz="2200" b="1" spc="-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323215">
              <a:lnSpc>
                <a:spcPct val="89500"/>
              </a:lnSpc>
              <a:spcBef>
                <a:spcPts val="1025"/>
              </a:spcBef>
              <a:tabLst>
                <a:tab pos="395605" algn="l"/>
              </a:tabLst>
            </a:pPr>
            <a:r>
              <a:rPr sz="2200" b="1" spc="-5" dirty="0" err="1">
                <a:solidFill>
                  <a:srgbClr val="FF0000"/>
                </a:solidFill>
                <a:latin typeface="Calibri"/>
                <a:cs typeface="Calibri"/>
              </a:rPr>
              <a:t>Профессиональное</a:t>
            </a:r>
            <a:r>
              <a:rPr sz="2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2200" b="1" spc="-4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5" dirty="0" err="1">
                <a:solidFill>
                  <a:srgbClr val="FF0000"/>
                </a:solidFill>
                <a:latin typeface="Calibri"/>
                <a:cs typeface="Calibri"/>
              </a:rPr>
              <a:t>международное</a:t>
            </a:r>
            <a:r>
              <a:rPr sz="22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15" dirty="0" err="1">
                <a:solidFill>
                  <a:srgbClr val="FF0000"/>
                </a:solidFill>
                <a:latin typeface="Calibri"/>
                <a:cs typeface="Calibri"/>
              </a:rPr>
              <a:t>сотрудничество</a:t>
            </a:r>
            <a:endParaRPr lang="ru-RU" sz="2200" b="1" spc="-15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48600" y="440011"/>
            <a:ext cx="2296160" cy="3569970"/>
          </a:xfrm>
          <a:custGeom>
            <a:avLst/>
            <a:gdLst/>
            <a:ahLst/>
            <a:cxnLst/>
            <a:rect l="l" t="t" r="r" b="b"/>
            <a:pathLst>
              <a:path w="2296159" h="3569970">
                <a:moveTo>
                  <a:pt x="2296033" y="320040"/>
                </a:moveTo>
                <a:lnTo>
                  <a:pt x="2295880" y="320040"/>
                </a:lnTo>
                <a:lnTo>
                  <a:pt x="2295880" y="266700"/>
                </a:lnTo>
                <a:lnTo>
                  <a:pt x="2295817" y="107950"/>
                </a:lnTo>
                <a:lnTo>
                  <a:pt x="2295741" y="0"/>
                </a:lnTo>
                <a:lnTo>
                  <a:pt x="0" y="0"/>
                </a:lnTo>
                <a:lnTo>
                  <a:pt x="0" y="107950"/>
                </a:lnTo>
                <a:lnTo>
                  <a:pt x="0" y="266700"/>
                </a:lnTo>
                <a:lnTo>
                  <a:pt x="0" y="320040"/>
                </a:lnTo>
                <a:lnTo>
                  <a:pt x="0" y="321310"/>
                </a:lnTo>
                <a:lnTo>
                  <a:pt x="0" y="3569970"/>
                </a:lnTo>
                <a:lnTo>
                  <a:pt x="284429" y="3569970"/>
                </a:lnTo>
                <a:lnTo>
                  <a:pt x="284429" y="321310"/>
                </a:lnTo>
                <a:lnTo>
                  <a:pt x="284429" y="320040"/>
                </a:lnTo>
                <a:lnTo>
                  <a:pt x="680262" y="320040"/>
                </a:lnTo>
                <a:lnTo>
                  <a:pt x="680262" y="321310"/>
                </a:lnTo>
                <a:lnTo>
                  <a:pt x="2296033" y="321310"/>
                </a:lnTo>
                <a:lnTo>
                  <a:pt x="2296033" y="32004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040" y="2606039"/>
              <a:ext cx="3572255" cy="38435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" y="3334511"/>
              <a:ext cx="3611879" cy="24262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1962" y="2606720"/>
              <a:ext cx="3469640" cy="3739515"/>
            </a:xfrm>
            <a:custGeom>
              <a:avLst/>
              <a:gdLst/>
              <a:ahLst/>
              <a:cxnLst/>
              <a:rect l="l" t="t" r="r" b="b"/>
              <a:pathLst>
                <a:path w="3469640" h="3739515">
                  <a:moveTo>
                    <a:pt x="0" y="0"/>
                  </a:moveTo>
                  <a:lnTo>
                    <a:pt x="0" y="3739488"/>
                  </a:lnTo>
                  <a:lnTo>
                    <a:pt x="3469582" y="2991590"/>
                  </a:lnTo>
                  <a:lnTo>
                    <a:pt x="3469582" y="747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9755" y="3363467"/>
            <a:ext cx="3275329" cy="21837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065" marR="5080" indent="-1270" algn="ctr">
              <a:lnSpc>
                <a:spcPct val="91100"/>
              </a:lnSpc>
              <a:spcBef>
                <a:spcPts val="250"/>
              </a:spcBef>
            </a:pPr>
            <a:r>
              <a:rPr sz="1400" i="1" spc="-10" dirty="0">
                <a:solidFill>
                  <a:srgbClr val="FFFFFF"/>
                </a:solidFill>
                <a:latin typeface="Calibri"/>
                <a:cs typeface="Calibri"/>
              </a:rPr>
              <a:t>«Строительство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правового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государства </a:t>
            </a:r>
            <a:r>
              <a:rPr sz="1400" i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невозможно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без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сильной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независимой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адвокатуры. Эффективность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госаппарата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значительной степени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связана с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созданием возможности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14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профессиональной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защиты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 прав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14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интересов граждан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предприятий. От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этого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Calibri"/>
                <a:cs typeface="Calibri"/>
              </a:rPr>
              <a:t>также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зависит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уровень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предпринимательской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инвестиционной </a:t>
            </a:r>
            <a:r>
              <a:rPr sz="1400" i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активности 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стране. Поэтому</a:t>
            </a:r>
            <a:r>
              <a:rPr sz="14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Calibri"/>
                <a:cs typeface="Calibri"/>
              </a:rPr>
              <a:t>роль 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 адвокатов здесь сложно переоценить»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28744" y="2606039"/>
            <a:ext cx="3609340" cy="3843654"/>
            <a:chOff x="4428744" y="2606039"/>
            <a:chExt cx="3609340" cy="3843654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8744" y="2606039"/>
              <a:ext cx="3575304" cy="38435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3984" y="3553968"/>
              <a:ext cx="3593591" cy="19933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81763" y="2606720"/>
              <a:ext cx="3469640" cy="3739515"/>
            </a:xfrm>
            <a:custGeom>
              <a:avLst/>
              <a:gdLst/>
              <a:ahLst/>
              <a:cxnLst/>
              <a:rect l="l" t="t" r="r" b="b"/>
              <a:pathLst>
                <a:path w="3469640" h="3739515">
                  <a:moveTo>
                    <a:pt x="0" y="0"/>
                  </a:moveTo>
                  <a:lnTo>
                    <a:pt x="0" y="3739488"/>
                  </a:lnTo>
                  <a:lnTo>
                    <a:pt x="3469582" y="2991590"/>
                  </a:lnTo>
                  <a:lnTo>
                    <a:pt x="3469582" y="747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17369" y="3596640"/>
            <a:ext cx="3200400" cy="170497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75"/>
              </a:spcBef>
            </a:pP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«Защищая права граждан,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нельзя </a:t>
            </a:r>
            <a:r>
              <a:rPr sz="1700" i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забывать и о правах </a:t>
            </a:r>
            <a:r>
              <a:rPr sz="17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правозащитников,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том числе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адвокатов.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Следует обеспечить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безопасность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их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деятельности,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пресекать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 незаконные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 действия, </a:t>
            </a:r>
            <a:r>
              <a:rPr sz="1700" i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препятствующие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их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 работе»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44256" y="2606039"/>
            <a:ext cx="3655060" cy="3843654"/>
            <a:chOff x="8144256" y="2606039"/>
            <a:chExt cx="3655060" cy="3843654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9496" y="2606039"/>
              <a:ext cx="3575304" cy="3843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44256" y="3435095"/>
              <a:ext cx="3654552" cy="22341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11566" y="2606720"/>
              <a:ext cx="3469640" cy="3739515"/>
            </a:xfrm>
            <a:custGeom>
              <a:avLst/>
              <a:gdLst/>
              <a:ahLst/>
              <a:cxnLst/>
              <a:rect l="l" t="t" r="r" b="b"/>
              <a:pathLst>
                <a:path w="3469640" h="3739515">
                  <a:moveTo>
                    <a:pt x="0" y="0"/>
                  </a:moveTo>
                  <a:lnTo>
                    <a:pt x="0" y="3739488"/>
                  </a:lnTo>
                  <a:lnTo>
                    <a:pt x="3469582" y="2991590"/>
                  </a:lnTo>
                  <a:lnTo>
                    <a:pt x="3469582" y="747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316564" y="3477767"/>
            <a:ext cx="3261360" cy="194881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-635" algn="ctr">
              <a:lnSpc>
                <a:spcPct val="91800"/>
              </a:lnSpc>
              <a:spcBef>
                <a:spcPts val="265"/>
              </a:spcBef>
            </a:pP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«Важный критерий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правового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государства</a:t>
            </a:r>
            <a:r>
              <a:rPr sz="1700" i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700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беспристрастное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справедливое правосудие. Суд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должен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быть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состязательным,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а </a:t>
            </a:r>
            <a:r>
              <a:rPr sz="1700" i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судья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свободным от стороны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обвинения.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этого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необходимо </a:t>
            </a:r>
            <a:r>
              <a:rPr sz="1700" i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обеспечить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равенство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адвоката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7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i="1" spc="-5" dirty="0">
                <a:solidFill>
                  <a:srgbClr val="FFFFFF"/>
                </a:solidFill>
                <a:latin typeface="Calibri"/>
                <a:cs typeface="Calibri"/>
              </a:rPr>
              <a:t>прокурора»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9342" y="1553971"/>
            <a:ext cx="460692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13105" marR="5080" indent="-701040">
              <a:lnSpc>
                <a:spcPct val="100800"/>
              </a:lnSpc>
              <a:spcBef>
                <a:spcPts val="75"/>
              </a:spcBef>
            </a:pPr>
            <a:r>
              <a:rPr sz="2400" b="1" spc="-10" dirty="0">
                <a:solidFill>
                  <a:srgbClr val="2F5597"/>
                </a:solidFill>
                <a:latin typeface="Corbel"/>
                <a:cs typeface="Corbel"/>
              </a:rPr>
              <a:t>Президент </a:t>
            </a:r>
            <a:r>
              <a:rPr sz="2400" b="1" spc="-20" dirty="0">
                <a:solidFill>
                  <a:srgbClr val="2F5597"/>
                </a:solidFill>
                <a:latin typeface="Corbel"/>
                <a:cs typeface="Corbel"/>
              </a:rPr>
              <a:t>Республики </a:t>
            </a:r>
            <a:r>
              <a:rPr sz="2400" b="1" spc="-5" dirty="0">
                <a:solidFill>
                  <a:srgbClr val="2F5597"/>
                </a:solidFill>
                <a:latin typeface="Corbel"/>
                <a:cs typeface="Corbel"/>
              </a:rPr>
              <a:t>Казахстан </a:t>
            </a:r>
            <a:r>
              <a:rPr sz="2400" b="1" spc="-480" dirty="0">
                <a:solidFill>
                  <a:srgbClr val="2F5597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2F5597"/>
                </a:solidFill>
                <a:latin typeface="Corbel"/>
                <a:cs typeface="Corbel"/>
              </a:rPr>
              <a:t>К</a:t>
            </a:r>
            <a:r>
              <a:rPr sz="2400" b="1" dirty="0">
                <a:solidFill>
                  <a:srgbClr val="2F5597"/>
                </a:solidFill>
                <a:latin typeface="Corbel"/>
                <a:cs typeface="Corbel"/>
              </a:rPr>
              <a:t>а</a:t>
            </a:r>
            <a:r>
              <a:rPr sz="2400" b="1" spc="5" dirty="0">
                <a:solidFill>
                  <a:srgbClr val="2F5597"/>
                </a:solidFill>
                <a:latin typeface="Corbel"/>
                <a:cs typeface="Corbel"/>
              </a:rPr>
              <a:t>с</a:t>
            </a:r>
            <a:r>
              <a:rPr sz="2400" b="1" dirty="0">
                <a:solidFill>
                  <a:srgbClr val="2F5597"/>
                </a:solidFill>
                <a:latin typeface="Corbel"/>
                <a:cs typeface="Corbel"/>
              </a:rPr>
              <a:t>ым</a:t>
            </a:r>
            <a:r>
              <a:rPr sz="2400" b="1" spc="-70" dirty="0">
                <a:solidFill>
                  <a:srgbClr val="2F5597"/>
                </a:solidFill>
                <a:latin typeface="Corbel"/>
                <a:cs typeface="Corbel"/>
              </a:rPr>
              <a:t>-</a:t>
            </a:r>
            <a:r>
              <a:rPr sz="2400" b="1" spc="-5" dirty="0">
                <a:solidFill>
                  <a:srgbClr val="2F5597"/>
                </a:solidFill>
                <a:latin typeface="Corbel"/>
                <a:cs typeface="Corbel"/>
              </a:rPr>
              <a:t>Ж</a:t>
            </a:r>
            <a:r>
              <a:rPr sz="2400" b="1" spc="-10" dirty="0">
                <a:solidFill>
                  <a:srgbClr val="2F5597"/>
                </a:solidFill>
                <a:latin typeface="Corbel"/>
                <a:cs typeface="Corbel"/>
              </a:rPr>
              <a:t>о</a:t>
            </a:r>
            <a:r>
              <a:rPr sz="2400" b="1" dirty="0">
                <a:solidFill>
                  <a:srgbClr val="2F5597"/>
                </a:solidFill>
                <a:latin typeface="Corbel"/>
                <a:cs typeface="Corbel"/>
              </a:rPr>
              <a:t>ма</a:t>
            </a:r>
            <a:r>
              <a:rPr sz="2400" b="1" spc="5" dirty="0">
                <a:solidFill>
                  <a:srgbClr val="2F5597"/>
                </a:solidFill>
                <a:latin typeface="Corbel"/>
                <a:cs typeface="Corbel"/>
              </a:rPr>
              <a:t>р</a:t>
            </a:r>
            <a:r>
              <a:rPr sz="2400" b="1" dirty="0">
                <a:solidFill>
                  <a:srgbClr val="2F5597"/>
                </a:solidFill>
                <a:latin typeface="Corbel"/>
                <a:cs typeface="Corbel"/>
              </a:rPr>
              <a:t>т</a:t>
            </a:r>
            <a:r>
              <a:rPr sz="2400" b="1" spc="-160" dirty="0">
                <a:solidFill>
                  <a:srgbClr val="2F5597"/>
                </a:solidFill>
                <a:latin typeface="Corbel"/>
                <a:cs typeface="Corbel"/>
              </a:rPr>
              <a:t> </a:t>
            </a:r>
            <a:r>
              <a:rPr sz="2400" b="1" spc="-150" dirty="0">
                <a:solidFill>
                  <a:srgbClr val="2F5597"/>
                </a:solidFill>
                <a:latin typeface="Corbel"/>
                <a:cs typeface="Corbel"/>
              </a:rPr>
              <a:t>Т</a:t>
            </a:r>
            <a:r>
              <a:rPr sz="2400" b="1" spc="-5" dirty="0">
                <a:solidFill>
                  <a:srgbClr val="2F5597"/>
                </a:solidFill>
                <a:latin typeface="Corbel"/>
                <a:cs typeface="Corbel"/>
              </a:rPr>
              <a:t>о</a:t>
            </a:r>
            <a:r>
              <a:rPr sz="2400" b="1" dirty="0">
                <a:solidFill>
                  <a:srgbClr val="2F5597"/>
                </a:solidFill>
                <a:latin typeface="Corbel"/>
                <a:cs typeface="Corbel"/>
              </a:rPr>
              <a:t>ка</a:t>
            </a:r>
            <a:r>
              <a:rPr sz="2400" b="1" spc="-10" dirty="0">
                <a:solidFill>
                  <a:srgbClr val="2F5597"/>
                </a:solidFill>
                <a:latin typeface="Corbel"/>
                <a:cs typeface="Corbel"/>
              </a:rPr>
              <a:t>е</a:t>
            </a:r>
            <a:r>
              <a:rPr sz="2400" b="1" spc="-5" dirty="0">
                <a:solidFill>
                  <a:srgbClr val="2F5597"/>
                </a:solidFill>
                <a:latin typeface="Corbel"/>
                <a:cs typeface="Corbel"/>
              </a:rPr>
              <a:t>в: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12197080" cy="6867525"/>
            <a:chOff x="-4762" y="0"/>
            <a:chExt cx="121970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7506" y="0"/>
              <a:ext cx="7494493" cy="64648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3114" y="3493008"/>
              <a:ext cx="7308739" cy="33648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3024" y="0"/>
              <a:ext cx="1307463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488302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83024" y="6857999"/>
                  </a:lnTo>
                  <a:lnTo>
                    <a:pt x="4946006" y="6788729"/>
                  </a:lnTo>
                  <a:lnTo>
                    <a:pt x="4975052" y="6753210"/>
                  </a:lnTo>
                  <a:lnTo>
                    <a:pt x="5003791" y="6717324"/>
                  </a:lnTo>
                  <a:lnTo>
                    <a:pt x="5032220" y="6681075"/>
                  </a:lnTo>
                  <a:lnTo>
                    <a:pt x="5060335" y="6644466"/>
                  </a:lnTo>
                  <a:lnTo>
                    <a:pt x="5088135" y="6607501"/>
                  </a:lnTo>
                  <a:lnTo>
                    <a:pt x="5115617" y="6570182"/>
                  </a:lnTo>
                  <a:lnTo>
                    <a:pt x="5142778" y="6532512"/>
                  </a:lnTo>
                  <a:lnTo>
                    <a:pt x="5169615" y="6494496"/>
                  </a:lnTo>
                  <a:lnTo>
                    <a:pt x="5196127" y="6456135"/>
                  </a:lnTo>
                  <a:lnTo>
                    <a:pt x="5222310" y="6417433"/>
                  </a:lnTo>
                  <a:lnTo>
                    <a:pt x="5248162" y="6378393"/>
                  </a:lnTo>
                  <a:lnTo>
                    <a:pt x="5273680" y="6339018"/>
                  </a:lnTo>
                  <a:lnTo>
                    <a:pt x="5298862" y="6299312"/>
                  </a:lnTo>
                  <a:lnTo>
                    <a:pt x="5323705" y="6259277"/>
                  </a:lnTo>
                  <a:lnTo>
                    <a:pt x="5348206" y="6218917"/>
                  </a:lnTo>
                  <a:lnTo>
                    <a:pt x="5372363" y="6178235"/>
                  </a:lnTo>
                  <a:lnTo>
                    <a:pt x="5396174" y="6137234"/>
                  </a:lnTo>
                  <a:lnTo>
                    <a:pt x="5419635" y="6095917"/>
                  </a:lnTo>
                  <a:lnTo>
                    <a:pt x="5442744" y="6054287"/>
                  </a:lnTo>
                  <a:lnTo>
                    <a:pt x="5465499" y="6012348"/>
                  </a:lnTo>
                  <a:lnTo>
                    <a:pt x="5487896" y="5970102"/>
                  </a:lnTo>
                  <a:lnTo>
                    <a:pt x="5509934" y="5927553"/>
                  </a:lnTo>
                  <a:lnTo>
                    <a:pt x="5531609" y="5884704"/>
                  </a:lnTo>
                  <a:lnTo>
                    <a:pt x="5552920" y="5841557"/>
                  </a:lnTo>
                  <a:lnTo>
                    <a:pt x="5573863" y="5798117"/>
                  </a:lnTo>
                  <a:lnTo>
                    <a:pt x="5594435" y="5754386"/>
                  </a:lnTo>
                  <a:lnTo>
                    <a:pt x="5614636" y="5710368"/>
                  </a:lnTo>
                  <a:lnTo>
                    <a:pt x="5634460" y="5666065"/>
                  </a:lnTo>
                  <a:lnTo>
                    <a:pt x="5653907" y="5621480"/>
                  </a:lnTo>
                  <a:lnTo>
                    <a:pt x="5672974" y="5576618"/>
                  </a:lnTo>
                  <a:lnTo>
                    <a:pt x="5691657" y="5531481"/>
                  </a:lnTo>
                  <a:lnTo>
                    <a:pt x="5709954" y="5486071"/>
                  </a:lnTo>
                  <a:lnTo>
                    <a:pt x="5727863" y="5440393"/>
                  </a:lnTo>
                  <a:lnTo>
                    <a:pt x="5745382" y="5394450"/>
                  </a:lnTo>
                  <a:lnTo>
                    <a:pt x="5762507" y="5348243"/>
                  </a:lnTo>
                  <a:lnTo>
                    <a:pt x="5779235" y="5301778"/>
                  </a:lnTo>
                  <a:lnTo>
                    <a:pt x="5795565" y="5255057"/>
                  </a:lnTo>
                  <a:lnTo>
                    <a:pt x="5811494" y="5208082"/>
                  </a:lnTo>
                  <a:lnTo>
                    <a:pt x="5827019" y="5160858"/>
                  </a:lnTo>
                  <a:lnTo>
                    <a:pt x="5842137" y="5113387"/>
                  </a:lnTo>
                  <a:lnTo>
                    <a:pt x="5856846" y="5065672"/>
                  </a:lnTo>
                  <a:lnTo>
                    <a:pt x="5871144" y="5017717"/>
                  </a:lnTo>
                  <a:lnTo>
                    <a:pt x="5885027" y="4969524"/>
                  </a:lnTo>
                  <a:lnTo>
                    <a:pt x="5898494" y="4921098"/>
                  </a:lnTo>
                  <a:lnTo>
                    <a:pt x="5911541" y="4872440"/>
                  </a:lnTo>
                  <a:lnTo>
                    <a:pt x="5924165" y="4823555"/>
                  </a:lnTo>
                  <a:lnTo>
                    <a:pt x="5936366" y="4774444"/>
                  </a:lnTo>
                  <a:lnTo>
                    <a:pt x="5948139" y="4725113"/>
                  </a:lnTo>
                  <a:lnTo>
                    <a:pt x="5959482" y="4675562"/>
                  </a:lnTo>
                  <a:lnTo>
                    <a:pt x="5970392" y="4625797"/>
                  </a:lnTo>
                  <a:lnTo>
                    <a:pt x="5980868" y="4575819"/>
                  </a:lnTo>
                  <a:lnTo>
                    <a:pt x="5990905" y="4525633"/>
                  </a:lnTo>
                  <a:lnTo>
                    <a:pt x="6000503" y="4475240"/>
                  </a:lnTo>
                  <a:lnTo>
                    <a:pt x="6009658" y="4424645"/>
                  </a:lnTo>
                  <a:lnTo>
                    <a:pt x="6018367" y="4373850"/>
                  </a:lnTo>
                  <a:lnTo>
                    <a:pt x="6026628" y="4322859"/>
                  </a:lnTo>
                  <a:lnTo>
                    <a:pt x="6034439" y="4271674"/>
                  </a:lnTo>
                  <a:lnTo>
                    <a:pt x="6041796" y="4220300"/>
                  </a:lnTo>
                  <a:lnTo>
                    <a:pt x="6048698" y="4168738"/>
                  </a:lnTo>
                  <a:lnTo>
                    <a:pt x="6055141" y="4116992"/>
                  </a:lnTo>
                  <a:lnTo>
                    <a:pt x="6061123" y="4065066"/>
                  </a:lnTo>
                  <a:lnTo>
                    <a:pt x="6066641" y="4012962"/>
                  </a:lnTo>
                  <a:lnTo>
                    <a:pt x="6071693" y="3960684"/>
                  </a:lnTo>
                  <a:lnTo>
                    <a:pt x="6076277" y="3908235"/>
                  </a:lnTo>
                  <a:lnTo>
                    <a:pt x="6080389" y="3855617"/>
                  </a:lnTo>
                  <a:lnTo>
                    <a:pt x="6084027" y="3802834"/>
                  </a:lnTo>
                  <a:lnTo>
                    <a:pt x="6087188" y="3749890"/>
                  </a:lnTo>
                  <a:lnTo>
                    <a:pt x="6089870" y="3696786"/>
                  </a:lnTo>
                  <a:lnTo>
                    <a:pt x="6092070" y="3643528"/>
                  </a:lnTo>
                  <a:lnTo>
                    <a:pt x="6093786" y="3590116"/>
                  </a:lnTo>
                  <a:lnTo>
                    <a:pt x="6095015" y="3536556"/>
                  </a:lnTo>
                  <a:lnTo>
                    <a:pt x="6095754" y="3482849"/>
                  </a:lnTo>
                  <a:lnTo>
                    <a:pt x="6096001" y="3429000"/>
                  </a:lnTo>
                  <a:lnTo>
                    <a:pt x="6095754" y="3375150"/>
                  </a:lnTo>
                  <a:lnTo>
                    <a:pt x="6095015" y="3321443"/>
                  </a:lnTo>
                  <a:lnTo>
                    <a:pt x="6093786" y="3267883"/>
                  </a:lnTo>
                  <a:lnTo>
                    <a:pt x="6092070" y="3214471"/>
                  </a:lnTo>
                  <a:lnTo>
                    <a:pt x="6089870" y="3161213"/>
                  </a:lnTo>
                  <a:lnTo>
                    <a:pt x="6087188" y="3108109"/>
                  </a:lnTo>
                  <a:lnTo>
                    <a:pt x="6084027" y="3055165"/>
                  </a:lnTo>
                  <a:lnTo>
                    <a:pt x="6080389" y="3002382"/>
                  </a:lnTo>
                  <a:lnTo>
                    <a:pt x="6076277" y="2949764"/>
                  </a:lnTo>
                  <a:lnTo>
                    <a:pt x="6071693" y="2897315"/>
                  </a:lnTo>
                  <a:lnTo>
                    <a:pt x="6066641" y="2845037"/>
                  </a:lnTo>
                  <a:lnTo>
                    <a:pt x="6061123" y="2792933"/>
                  </a:lnTo>
                  <a:lnTo>
                    <a:pt x="6055141" y="2741007"/>
                  </a:lnTo>
                  <a:lnTo>
                    <a:pt x="6048698" y="2689261"/>
                  </a:lnTo>
                  <a:lnTo>
                    <a:pt x="6041796" y="2637699"/>
                  </a:lnTo>
                  <a:lnTo>
                    <a:pt x="6034439" y="2586325"/>
                  </a:lnTo>
                  <a:lnTo>
                    <a:pt x="6026628" y="2535140"/>
                  </a:lnTo>
                  <a:lnTo>
                    <a:pt x="6018367" y="2484149"/>
                  </a:lnTo>
                  <a:lnTo>
                    <a:pt x="6009658" y="2433354"/>
                  </a:lnTo>
                  <a:lnTo>
                    <a:pt x="6000503" y="2382759"/>
                  </a:lnTo>
                  <a:lnTo>
                    <a:pt x="5990905" y="2332366"/>
                  </a:lnTo>
                  <a:lnTo>
                    <a:pt x="5980868" y="2282180"/>
                  </a:lnTo>
                  <a:lnTo>
                    <a:pt x="5970392" y="2232202"/>
                  </a:lnTo>
                  <a:lnTo>
                    <a:pt x="5959482" y="2182437"/>
                  </a:lnTo>
                  <a:lnTo>
                    <a:pt x="5948139" y="2132886"/>
                  </a:lnTo>
                  <a:lnTo>
                    <a:pt x="5936366" y="2083555"/>
                  </a:lnTo>
                  <a:lnTo>
                    <a:pt x="5924165" y="2034444"/>
                  </a:lnTo>
                  <a:lnTo>
                    <a:pt x="5911541" y="1985559"/>
                  </a:lnTo>
                  <a:lnTo>
                    <a:pt x="5898494" y="1936901"/>
                  </a:lnTo>
                  <a:lnTo>
                    <a:pt x="5885027" y="1888475"/>
                  </a:lnTo>
                  <a:lnTo>
                    <a:pt x="5871144" y="1840282"/>
                  </a:lnTo>
                  <a:lnTo>
                    <a:pt x="5856846" y="1792327"/>
                  </a:lnTo>
                  <a:lnTo>
                    <a:pt x="5842137" y="1744613"/>
                  </a:lnTo>
                  <a:lnTo>
                    <a:pt x="5827019" y="1697141"/>
                  </a:lnTo>
                  <a:lnTo>
                    <a:pt x="5811494" y="1649917"/>
                  </a:lnTo>
                  <a:lnTo>
                    <a:pt x="5795565" y="1602943"/>
                  </a:lnTo>
                  <a:lnTo>
                    <a:pt x="5779235" y="1556221"/>
                  </a:lnTo>
                  <a:lnTo>
                    <a:pt x="5762507" y="1509756"/>
                  </a:lnTo>
                  <a:lnTo>
                    <a:pt x="5745382" y="1463550"/>
                  </a:lnTo>
                  <a:lnTo>
                    <a:pt x="5727863" y="1417606"/>
                  </a:lnTo>
                  <a:lnTo>
                    <a:pt x="5709954" y="1371928"/>
                  </a:lnTo>
                  <a:lnTo>
                    <a:pt x="5691657" y="1326519"/>
                  </a:lnTo>
                  <a:lnTo>
                    <a:pt x="5672974" y="1281381"/>
                  </a:lnTo>
                  <a:lnTo>
                    <a:pt x="5653907" y="1236519"/>
                  </a:lnTo>
                  <a:lnTo>
                    <a:pt x="5634460" y="1191935"/>
                  </a:lnTo>
                  <a:lnTo>
                    <a:pt x="5614636" y="1147632"/>
                  </a:lnTo>
                  <a:lnTo>
                    <a:pt x="5594435" y="1103613"/>
                  </a:lnTo>
                  <a:lnTo>
                    <a:pt x="5573863" y="1059882"/>
                  </a:lnTo>
                  <a:lnTo>
                    <a:pt x="5552920" y="1016442"/>
                  </a:lnTo>
                  <a:lnTo>
                    <a:pt x="5531609" y="973296"/>
                  </a:lnTo>
                  <a:lnTo>
                    <a:pt x="5509934" y="930446"/>
                  </a:lnTo>
                  <a:lnTo>
                    <a:pt x="5487896" y="887897"/>
                  </a:lnTo>
                  <a:lnTo>
                    <a:pt x="5465499" y="845652"/>
                  </a:lnTo>
                  <a:lnTo>
                    <a:pt x="5442744" y="803712"/>
                  </a:lnTo>
                  <a:lnTo>
                    <a:pt x="5419635" y="762082"/>
                  </a:lnTo>
                  <a:lnTo>
                    <a:pt x="5396174" y="720765"/>
                  </a:lnTo>
                  <a:lnTo>
                    <a:pt x="5372363" y="679764"/>
                  </a:lnTo>
                  <a:lnTo>
                    <a:pt x="5348206" y="639082"/>
                  </a:lnTo>
                  <a:lnTo>
                    <a:pt x="5323705" y="598722"/>
                  </a:lnTo>
                  <a:lnTo>
                    <a:pt x="5298862" y="558688"/>
                  </a:lnTo>
                  <a:lnTo>
                    <a:pt x="5273680" y="518981"/>
                  </a:lnTo>
                  <a:lnTo>
                    <a:pt x="5248162" y="479607"/>
                  </a:lnTo>
                  <a:lnTo>
                    <a:pt x="5222310" y="440567"/>
                  </a:lnTo>
                  <a:lnTo>
                    <a:pt x="5196127" y="401865"/>
                  </a:lnTo>
                  <a:lnTo>
                    <a:pt x="5169615" y="363504"/>
                  </a:lnTo>
                  <a:lnTo>
                    <a:pt x="5142778" y="325487"/>
                  </a:lnTo>
                  <a:lnTo>
                    <a:pt x="5115617" y="287818"/>
                  </a:lnTo>
                  <a:lnTo>
                    <a:pt x="5088135" y="250499"/>
                  </a:lnTo>
                  <a:lnTo>
                    <a:pt x="5060335" y="213533"/>
                  </a:lnTo>
                  <a:lnTo>
                    <a:pt x="5032220" y="176925"/>
                  </a:lnTo>
                  <a:lnTo>
                    <a:pt x="5003791" y="140676"/>
                  </a:lnTo>
                  <a:lnTo>
                    <a:pt x="4975052" y="104790"/>
                  </a:lnTo>
                  <a:lnTo>
                    <a:pt x="4946006" y="69270"/>
                  </a:lnTo>
                  <a:lnTo>
                    <a:pt x="4883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0" y="0"/>
                  </a:moveTo>
                  <a:lnTo>
                    <a:pt x="4883024" y="0"/>
                  </a:lnTo>
                  <a:lnTo>
                    <a:pt x="4946006" y="69271"/>
                  </a:lnTo>
                  <a:lnTo>
                    <a:pt x="4975052" y="104790"/>
                  </a:lnTo>
                  <a:lnTo>
                    <a:pt x="5003791" y="140676"/>
                  </a:lnTo>
                  <a:lnTo>
                    <a:pt x="5032220" y="176925"/>
                  </a:lnTo>
                  <a:lnTo>
                    <a:pt x="5060335" y="213533"/>
                  </a:lnTo>
                  <a:lnTo>
                    <a:pt x="5088135" y="250499"/>
                  </a:lnTo>
                  <a:lnTo>
                    <a:pt x="5115617" y="287818"/>
                  </a:lnTo>
                  <a:lnTo>
                    <a:pt x="5142778" y="325487"/>
                  </a:lnTo>
                  <a:lnTo>
                    <a:pt x="5169616" y="363504"/>
                  </a:lnTo>
                  <a:lnTo>
                    <a:pt x="5196127" y="401865"/>
                  </a:lnTo>
                  <a:lnTo>
                    <a:pt x="5222310" y="440567"/>
                  </a:lnTo>
                  <a:lnTo>
                    <a:pt x="5248162" y="479607"/>
                  </a:lnTo>
                  <a:lnTo>
                    <a:pt x="5273680" y="518981"/>
                  </a:lnTo>
                  <a:lnTo>
                    <a:pt x="5298862" y="558687"/>
                  </a:lnTo>
                  <a:lnTo>
                    <a:pt x="5323705" y="598722"/>
                  </a:lnTo>
                  <a:lnTo>
                    <a:pt x="5348206" y="639082"/>
                  </a:lnTo>
                  <a:lnTo>
                    <a:pt x="5372364" y="679764"/>
                  </a:lnTo>
                  <a:lnTo>
                    <a:pt x="5396174" y="720765"/>
                  </a:lnTo>
                  <a:lnTo>
                    <a:pt x="5419635" y="762082"/>
                  </a:lnTo>
                  <a:lnTo>
                    <a:pt x="5442744" y="803712"/>
                  </a:lnTo>
                  <a:lnTo>
                    <a:pt x="5465499" y="845652"/>
                  </a:lnTo>
                  <a:lnTo>
                    <a:pt x="5487896" y="887897"/>
                  </a:lnTo>
                  <a:lnTo>
                    <a:pt x="5509934" y="930446"/>
                  </a:lnTo>
                  <a:lnTo>
                    <a:pt x="5531609" y="973296"/>
                  </a:lnTo>
                  <a:lnTo>
                    <a:pt x="5552920" y="1016442"/>
                  </a:lnTo>
                  <a:lnTo>
                    <a:pt x="5573863" y="1059882"/>
                  </a:lnTo>
                  <a:lnTo>
                    <a:pt x="5594436" y="1103613"/>
                  </a:lnTo>
                  <a:lnTo>
                    <a:pt x="5614636" y="1147632"/>
                  </a:lnTo>
                  <a:lnTo>
                    <a:pt x="5634460" y="1191935"/>
                  </a:lnTo>
                  <a:lnTo>
                    <a:pt x="5653907" y="1236519"/>
                  </a:lnTo>
                  <a:lnTo>
                    <a:pt x="5672974" y="1281381"/>
                  </a:lnTo>
                  <a:lnTo>
                    <a:pt x="5691657" y="1326519"/>
                  </a:lnTo>
                  <a:lnTo>
                    <a:pt x="5709954" y="1371928"/>
                  </a:lnTo>
                  <a:lnTo>
                    <a:pt x="5727864" y="1417606"/>
                  </a:lnTo>
                  <a:lnTo>
                    <a:pt x="5745382" y="1463550"/>
                  </a:lnTo>
                  <a:lnTo>
                    <a:pt x="5762507" y="1509756"/>
                  </a:lnTo>
                  <a:lnTo>
                    <a:pt x="5779235" y="1556221"/>
                  </a:lnTo>
                  <a:lnTo>
                    <a:pt x="5795565" y="1602942"/>
                  </a:lnTo>
                  <a:lnTo>
                    <a:pt x="5811494" y="1649917"/>
                  </a:lnTo>
                  <a:lnTo>
                    <a:pt x="5827019" y="1697141"/>
                  </a:lnTo>
                  <a:lnTo>
                    <a:pt x="5842137" y="1744613"/>
                  </a:lnTo>
                  <a:lnTo>
                    <a:pt x="5856846" y="1792327"/>
                  </a:lnTo>
                  <a:lnTo>
                    <a:pt x="5871144" y="1840282"/>
                  </a:lnTo>
                  <a:lnTo>
                    <a:pt x="5885027" y="1888475"/>
                  </a:lnTo>
                  <a:lnTo>
                    <a:pt x="5898494" y="1936901"/>
                  </a:lnTo>
                  <a:lnTo>
                    <a:pt x="5911541" y="1985559"/>
                  </a:lnTo>
                  <a:lnTo>
                    <a:pt x="5924165" y="2034444"/>
                  </a:lnTo>
                  <a:lnTo>
                    <a:pt x="5936366" y="2083555"/>
                  </a:lnTo>
                  <a:lnTo>
                    <a:pt x="5948138" y="2132886"/>
                  </a:lnTo>
                  <a:lnTo>
                    <a:pt x="5959481" y="2182437"/>
                  </a:lnTo>
                  <a:lnTo>
                    <a:pt x="5970392" y="2232202"/>
                  </a:lnTo>
                  <a:lnTo>
                    <a:pt x="5980868" y="2282180"/>
                  </a:lnTo>
                  <a:lnTo>
                    <a:pt x="5990905" y="2332366"/>
                  </a:lnTo>
                  <a:lnTo>
                    <a:pt x="6000503" y="2382759"/>
                  </a:lnTo>
                  <a:lnTo>
                    <a:pt x="6009658" y="2433354"/>
                  </a:lnTo>
                  <a:lnTo>
                    <a:pt x="6018367" y="2484149"/>
                  </a:lnTo>
                  <a:lnTo>
                    <a:pt x="6026628" y="2535140"/>
                  </a:lnTo>
                  <a:lnTo>
                    <a:pt x="6034439" y="2586325"/>
                  </a:lnTo>
                  <a:lnTo>
                    <a:pt x="6041796" y="2637699"/>
                  </a:lnTo>
                  <a:lnTo>
                    <a:pt x="6048698" y="2689261"/>
                  </a:lnTo>
                  <a:lnTo>
                    <a:pt x="6055141" y="2741007"/>
                  </a:lnTo>
                  <a:lnTo>
                    <a:pt x="6061123" y="2792933"/>
                  </a:lnTo>
                  <a:lnTo>
                    <a:pt x="6066641" y="2845037"/>
                  </a:lnTo>
                  <a:lnTo>
                    <a:pt x="6071693" y="2897315"/>
                  </a:lnTo>
                  <a:lnTo>
                    <a:pt x="6076277" y="2949764"/>
                  </a:lnTo>
                  <a:lnTo>
                    <a:pt x="6080388" y="3002382"/>
                  </a:lnTo>
                  <a:lnTo>
                    <a:pt x="6084026" y="3055165"/>
                  </a:lnTo>
                  <a:lnTo>
                    <a:pt x="6087188" y="3108109"/>
                  </a:lnTo>
                  <a:lnTo>
                    <a:pt x="6089870" y="3161213"/>
                  </a:lnTo>
                  <a:lnTo>
                    <a:pt x="6092070" y="3214471"/>
                  </a:lnTo>
                  <a:lnTo>
                    <a:pt x="6093786" y="3267883"/>
                  </a:lnTo>
                  <a:lnTo>
                    <a:pt x="6095014" y="3321443"/>
                  </a:lnTo>
                  <a:lnTo>
                    <a:pt x="6095754" y="3375150"/>
                  </a:lnTo>
                  <a:lnTo>
                    <a:pt x="6096001" y="3429000"/>
                  </a:lnTo>
                  <a:lnTo>
                    <a:pt x="6095754" y="3482849"/>
                  </a:lnTo>
                  <a:lnTo>
                    <a:pt x="6095014" y="3536556"/>
                  </a:lnTo>
                  <a:lnTo>
                    <a:pt x="6093786" y="3590116"/>
                  </a:lnTo>
                  <a:lnTo>
                    <a:pt x="6092070" y="3643528"/>
                  </a:lnTo>
                  <a:lnTo>
                    <a:pt x="6089870" y="3696786"/>
                  </a:lnTo>
                  <a:lnTo>
                    <a:pt x="6087188" y="3749890"/>
                  </a:lnTo>
                  <a:lnTo>
                    <a:pt x="6084026" y="3802834"/>
                  </a:lnTo>
                  <a:lnTo>
                    <a:pt x="6080388" y="3855617"/>
                  </a:lnTo>
                  <a:lnTo>
                    <a:pt x="6076277" y="3908235"/>
                  </a:lnTo>
                  <a:lnTo>
                    <a:pt x="6071693" y="3960684"/>
                  </a:lnTo>
                  <a:lnTo>
                    <a:pt x="6066641" y="4012962"/>
                  </a:lnTo>
                  <a:lnTo>
                    <a:pt x="6061123" y="4065066"/>
                  </a:lnTo>
                  <a:lnTo>
                    <a:pt x="6055141" y="4116992"/>
                  </a:lnTo>
                  <a:lnTo>
                    <a:pt x="6048698" y="4168738"/>
                  </a:lnTo>
                  <a:lnTo>
                    <a:pt x="6041796" y="4220300"/>
                  </a:lnTo>
                  <a:lnTo>
                    <a:pt x="6034439" y="4271674"/>
                  </a:lnTo>
                  <a:lnTo>
                    <a:pt x="6026628" y="4322859"/>
                  </a:lnTo>
                  <a:lnTo>
                    <a:pt x="6018367" y="4373850"/>
                  </a:lnTo>
                  <a:lnTo>
                    <a:pt x="6009658" y="4424645"/>
                  </a:lnTo>
                  <a:lnTo>
                    <a:pt x="6000503" y="4475240"/>
                  </a:lnTo>
                  <a:lnTo>
                    <a:pt x="5990905" y="4525633"/>
                  </a:lnTo>
                  <a:lnTo>
                    <a:pt x="5980868" y="4575819"/>
                  </a:lnTo>
                  <a:lnTo>
                    <a:pt x="5970392" y="4625797"/>
                  </a:lnTo>
                  <a:lnTo>
                    <a:pt x="5959481" y="4675563"/>
                  </a:lnTo>
                  <a:lnTo>
                    <a:pt x="5948138" y="4725113"/>
                  </a:lnTo>
                  <a:lnTo>
                    <a:pt x="5936366" y="4774445"/>
                  </a:lnTo>
                  <a:lnTo>
                    <a:pt x="5924165" y="4823555"/>
                  </a:lnTo>
                  <a:lnTo>
                    <a:pt x="5911541" y="4872440"/>
                  </a:lnTo>
                  <a:lnTo>
                    <a:pt x="5898494" y="4921098"/>
                  </a:lnTo>
                  <a:lnTo>
                    <a:pt x="5885027" y="4969524"/>
                  </a:lnTo>
                  <a:lnTo>
                    <a:pt x="5871144" y="5017717"/>
                  </a:lnTo>
                  <a:lnTo>
                    <a:pt x="5856846" y="5065672"/>
                  </a:lnTo>
                  <a:lnTo>
                    <a:pt x="5842137" y="5113387"/>
                  </a:lnTo>
                  <a:lnTo>
                    <a:pt x="5827019" y="5160858"/>
                  </a:lnTo>
                  <a:lnTo>
                    <a:pt x="5811494" y="5208082"/>
                  </a:lnTo>
                  <a:lnTo>
                    <a:pt x="5795565" y="5255057"/>
                  </a:lnTo>
                  <a:lnTo>
                    <a:pt x="5779235" y="5301778"/>
                  </a:lnTo>
                  <a:lnTo>
                    <a:pt x="5762507" y="5348244"/>
                  </a:lnTo>
                  <a:lnTo>
                    <a:pt x="5745382" y="5394450"/>
                  </a:lnTo>
                  <a:lnTo>
                    <a:pt x="5727864" y="5440393"/>
                  </a:lnTo>
                  <a:lnTo>
                    <a:pt x="5709954" y="5486071"/>
                  </a:lnTo>
                  <a:lnTo>
                    <a:pt x="5691657" y="5531481"/>
                  </a:lnTo>
                  <a:lnTo>
                    <a:pt x="5672974" y="5576618"/>
                  </a:lnTo>
                  <a:lnTo>
                    <a:pt x="5653907" y="5621481"/>
                  </a:lnTo>
                  <a:lnTo>
                    <a:pt x="5634460" y="5666065"/>
                  </a:lnTo>
                  <a:lnTo>
                    <a:pt x="5614636" y="5710368"/>
                  </a:lnTo>
                  <a:lnTo>
                    <a:pt x="5594436" y="5754386"/>
                  </a:lnTo>
                  <a:lnTo>
                    <a:pt x="5573863" y="5798117"/>
                  </a:lnTo>
                  <a:lnTo>
                    <a:pt x="5552920" y="5841557"/>
                  </a:lnTo>
                  <a:lnTo>
                    <a:pt x="5531609" y="5884704"/>
                  </a:lnTo>
                  <a:lnTo>
                    <a:pt x="5509934" y="5927553"/>
                  </a:lnTo>
                  <a:lnTo>
                    <a:pt x="5487896" y="5970102"/>
                  </a:lnTo>
                  <a:lnTo>
                    <a:pt x="5465499" y="6012348"/>
                  </a:lnTo>
                  <a:lnTo>
                    <a:pt x="5442744" y="6054287"/>
                  </a:lnTo>
                  <a:lnTo>
                    <a:pt x="5419635" y="6095917"/>
                  </a:lnTo>
                  <a:lnTo>
                    <a:pt x="5396174" y="6137234"/>
                  </a:lnTo>
                  <a:lnTo>
                    <a:pt x="5372364" y="6178235"/>
                  </a:lnTo>
                  <a:lnTo>
                    <a:pt x="5348206" y="6218917"/>
                  </a:lnTo>
                  <a:lnTo>
                    <a:pt x="5323705" y="6259277"/>
                  </a:lnTo>
                  <a:lnTo>
                    <a:pt x="5298862" y="6299312"/>
                  </a:lnTo>
                  <a:lnTo>
                    <a:pt x="5273680" y="6339018"/>
                  </a:lnTo>
                  <a:lnTo>
                    <a:pt x="5248162" y="6378393"/>
                  </a:lnTo>
                  <a:lnTo>
                    <a:pt x="5222310" y="6417433"/>
                  </a:lnTo>
                  <a:lnTo>
                    <a:pt x="5196127" y="6456135"/>
                  </a:lnTo>
                  <a:lnTo>
                    <a:pt x="5169616" y="6494496"/>
                  </a:lnTo>
                  <a:lnTo>
                    <a:pt x="5142778" y="6532513"/>
                  </a:lnTo>
                  <a:lnTo>
                    <a:pt x="5115617" y="6570182"/>
                  </a:lnTo>
                  <a:lnTo>
                    <a:pt x="5088135" y="6607501"/>
                  </a:lnTo>
                  <a:lnTo>
                    <a:pt x="5060335" y="6644467"/>
                  </a:lnTo>
                  <a:lnTo>
                    <a:pt x="5032220" y="6681075"/>
                  </a:lnTo>
                  <a:lnTo>
                    <a:pt x="5003791" y="6717324"/>
                  </a:lnTo>
                  <a:lnTo>
                    <a:pt x="4975052" y="6753210"/>
                  </a:lnTo>
                  <a:lnTo>
                    <a:pt x="4946006" y="6788730"/>
                  </a:lnTo>
                  <a:lnTo>
                    <a:pt x="488302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6087745" cy="6858000"/>
            </a:xfrm>
            <a:custGeom>
              <a:avLst/>
              <a:gdLst/>
              <a:ahLst/>
              <a:cxnLst/>
              <a:rect l="l" t="t" r="r" b="b"/>
              <a:pathLst>
                <a:path w="6087745" h="6858000">
                  <a:moveTo>
                    <a:pt x="487435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74354" y="6857999"/>
                  </a:lnTo>
                  <a:lnTo>
                    <a:pt x="4937337" y="6788729"/>
                  </a:lnTo>
                  <a:lnTo>
                    <a:pt x="4966384" y="6753210"/>
                  </a:lnTo>
                  <a:lnTo>
                    <a:pt x="4995122" y="6717324"/>
                  </a:lnTo>
                  <a:lnTo>
                    <a:pt x="5023551" y="6681075"/>
                  </a:lnTo>
                  <a:lnTo>
                    <a:pt x="5051666" y="6644466"/>
                  </a:lnTo>
                  <a:lnTo>
                    <a:pt x="5079466" y="6607501"/>
                  </a:lnTo>
                  <a:lnTo>
                    <a:pt x="5106948" y="6570182"/>
                  </a:lnTo>
                  <a:lnTo>
                    <a:pt x="5134109" y="6532512"/>
                  </a:lnTo>
                  <a:lnTo>
                    <a:pt x="5160947" y="6494496"/>
                  </a:lnTo>
                  <a:lnTo>
                    <a:pt x="5187458" y="6456135"/>
                  </a:lnTo>
                  <a:lnTo>
                    <a:pt x="5213641" y="6417433"/>
                  </a:lnTo>
                  <a:lnTo>
                    <a:pt x="5239493" y="6378393"/>
                  </a:lnTo>
                  <a:lnTo>
                    <a:pt x="5265011" y="6339018"/>
                  </a:lnTo>
                  <a:lnTo>
                    <a:pt x="5290193" y="6299312"/>
                  </a:lnTo>
                  <a:lnTo>
                    <a:pt x="5315036" y="6259277"/>
                  </a:lnTo>
                  <a:lnTo>
                    <a:pt x="5339537" y="6218917"/>
                  </a:lnTo>
                  <a:lnTo>
                    <a:pt x="5363695" y="6178235"/>
                  </a:lnTo>
                  <a:lnTo>
                    <a:pt x="5387505" y="6137234"/>
                  </a:lnTo>
                  <a:lnTo>
                    <a:pt x="5410966" y="6095917"/>
                  </a:lnTo>
                  <a:lnTo>
                    <a:pt x="5434075" y="6054287"/>
                  </a:lnTo>
                  <a:lnTo>
                    <a:pt x="5456830" y="6012348"/>
                  </a:lnTo>
                  <a:lnTo>
                    <a:pt x="5479227" y="5970102"/>
                  </a:lnTo>
                  <a:lnTo>
                    <a:pt x="5501265" y="5927553"/>
                  </a:lnTo>
                  <a:lnTo>
                    <a:pt x="5522940" y="5884704"/>
                  </a:lnTo>
                  <a:lnTo>
                    <a:pt x="5544251" y="5841557"/>
                  </a:lnTo>
                  <a:lnTo>
                    <a:pt x="5565194" y="5798117"/>
                  </a:lnTo>
                  <a:lnTo>
                    <a:pt x="5585766" y="5754386"/>
                  </a:lnTo>
                  <a:lnTo>
                    <a:pt x="5605966" y="5710368"/>
                  </a:lnTo>
                  <a:lnTo>
                    <a:pt x="5625791" y="5666065"/>
                  </a:lnTo>
                  <a:lnTo>
                    <a:pt x="5645238" y="5621480"/>
                  </a:lnTo>
                  <a:lnTo>
                    <a:pt x="5664304" y="5576618"/>
                  </a:lnTo>
                  <a:lnTo>
                    <a:pt x="5682988" y="5531481"/>
                  </a:lnTo>
                  <a:lnTo>
                    <a:pt x="5701285" y="5486071"/>
                  </a:lnTo>
                  <a:lnTo>
                    <a:pt x="5719194" y="5440393"/>
                  </a:lnTo>
                  <a:lnTo>
                    <a:pt x="5736712" y="5394450"/>
                  </a:lnTo>
                  <a:lnTo>
                    <a:pt x="5753837" y="5348243"/>
                  </a:lnTo>
                  <a:lnTo>
                    <a:pt x="5770566" y="5301778"/>
                  </a:lnTo>
                  <a:lnTo>
                    <a:pt x="5786896" y="5255057"/>
                  </a:lnTo>
                  <a:lnTo>
                    <a:pt x="5802825" y="5208082"/>
                  </a:lnTo>
                  <a:lnTo>
                    <a:pt x="5818349" y="5160858"/>
                  </a:lnTo>
                  <a:lnTo>
                    <a:pt x="5833468" y="5113387"/>
                  </a:lnTo>
                  <a:lnTo>
                    <a:pt x="5848177" y="5065672"/>
                  </a:lnTo>
                  <a:lnTo>
                    <a:pt x="5862474" y="5017717"/>
                  </a:lnTo>
                  <a:lnTo>
                    <a:pt x="5876358" y="4969524"/>
                  </a:lnTo>
                  <a:lnTo>
                    <a:pt x="5889824" y="4921098"/>
                  </a:lnTo>
                  <a:lnTo>
                    <a:pt x="5902871" y="4872440"/>
                  </a:lnTo>
                  <a:lnTo>
                    <a:pt x="5915496" y="4823555"/>
                  </a:lnTo>
                  <a:lnTo>
                    <a:pt x="5927696" y="4774444"/>
                  </a:lnTo>
                  <a:lnTo>
                    <a:pt x="5939469" y="4725113"/>
                  </a:lnTo>
                  <a:lnTo>
                    <a:pt x="5950812" y="4675562"/>
                  </a:lnTo>
                  <a:lnTo>
                    <a:pt x="5961722" y="4625797"/>
                  </a:lnTo>
                  <a:lnTo>
                    <a:pt x="5972198" y="4575819"/>
                  </a:lnTo>
                  <a:lnTo>
                    <a:pt x="5982236" y="4525633"/>
                  </a:lnTo>
                  <a:lnTo>
                    <a:pt x="5991833" y="4475240"/>
                  </a:lnTo>
                  <a:lnTo>
                    <a:pt x="6000988" y="4424645"/>
                  </a:lnTo>
                  <a:lnTo>
                    <a:pt x="6009697" y="4373850"/>
                  </a:lnTo>
                  <a:lnTo>
                    <a:pt x="6017959" y="4322859"/>
                  </a:lnTo>
                  <a:lnTo>
                    <a:pt x="6025769" y="4271674"/>
                  </a:lnTo>
                  <a:lnTo>
                    <a:pt x="6033126" y="4220300"/>
                  </a:lnTo>
                  <a:lnTo>
                    <a:pt x="6040028" y="4168738"/>
                  </a:lnTo>
                  <a:lnTo>
                    <a:pt x="6046471" y="4116992"/>
                  </a:lnTo>
                  <a:lnTo>
                    <a:pt x="6052453" y="4065066"/>
                  </a:lnTo>
                  <a:lnTo>
                    <a:pt x="6057971" y="4012962"/>
                  </a:lnTo>
                  <a:lnTo>
                    <a:pt x="6063023" y="3960684"/>
                  </a:lnTo>
                  <a:lnTo>
                    <a:pt x="6067607" y="3908235"/>
                  </a:lnTo>
                  <a:lnTo>
                    <a:pt x="6071719" y="3855617"/>
                  </a:lnTo>
                  <a:lnTo>
                    <a:pt x="6075357" y="3802834"/>
                  </a:lnTo>
                  <a:lnTo>
                    <a:pt x="6078518" y="3749890"/>
                  </a:lnTo>
                  <a:lnTo>
                    <a:pt x="6081200" y="3696786"/>
                  </a:lnTo>
                  <a:lnTo>
                    <a:pt x="6083400" y="3643528"/>
                  </a:lnTo>
                  <a:lnTo>
                    <a:pt x="6085116" y="3590116"/>
                  </a:lnTo>
                  <a:lnTo>
                    <a:pt x="6086345" y="3536556"/>
                  </a:lnTo>
                  <a:lnTo>
                    <a:pt x="6087084" y="3482849"/>
                  </a:lnTo>
                  <a:lnTo>
                    <a:pt x="6087331" y="3429000"/>
                  </a:lnTo>
                  <a:lnTo>
                    <a:pt x="6087084" y="3375150"/>
                  </a:lnTo>
                  <a:lnTo>
                    <a:pt x="6086345" y="3321443"/>
                  </a:lnTo>
                  <a:lnTo>
                    <a:pt x="6085116" y="3267883"/>
                  </a:lnTo>
                  <a:lnTo>
                    <a:pt x="6083400" y="3214471"/>
                  </a:lnTo>
                  <a:lnTo>
                    <a:pt x="6081200" y="3161213"/>
                  </a:lnTo>
                  <a:lnTo>
                    <a:pt x="6078518" y="3108109"/>
                  </a:lnTo>
                  <a:lnTo>
                    <a:pt x="6075357" y="3055165"/>
                  </a:lnTo>
                  <a:lnTo>
                    <a:pt x="6071719" y="3002382"/>
                  </a:lnTo>
                  <a:lnTo>
                    <a:pt x="6067607" y="2949764"/>
                  </a:lnTo>
                  <a:lnTo>
                    <a:pt x="6063023" y="2897315"/>
                  </a:lnTo>
                  <a:lnTo>
                    <a:pt x="6057971" y="2845037"/>
                  </a:lnTo>
                  <a:lnTo>
                    <a:pt x="6052453" y="2792933"/>
                  </a:lnTo>
                  <a:lnTo>
                    <a:pt x="6046471" y="2741007"/>
                  </a:lnTo>
                  <a:lnTo>
                    <a:pt x="6040028" y="2689261"/>
                  </a:lnTo>
                  <a:lnTo>
                    <a:pt x="6033126" y="2637699"/>
                  </a:lnTo>
                  <a:lnTo>
                    <a:pt x="6025769" y="2586325"/>
                  </a:lnTo>
                  <a:lnTo>
                    <a:pt x="6017959" y="2535140"/>
                  </a:lnTo>
                  <a:lnTo>
                    <a:pt x="6009697" y="2484149"/>
                  </a:lnTo>
                  <a:lnTo>
                    <a:pt x="6000988" y="2433354"/>
                  </a:lnTo>
                  <a:lnTo>
                    <a:pt x="5991833" y="2382759"/>
                  </a:lnTo>
                  <a:lnTo>
                    <a:pt x="5982236" y="2332366"/>
                  </a:lnTo>
                  <a:lnTo>
                    <a:pt x="5972198" y="2282180"/>
                  </a:lnTo>
                  <a:lnTo>
                    <a:pt x="5961722" y="2232202"/>
                  </a:lnTo>
                  <a:lnTo>
                    <a:pt x="5950812" y="2182437"/>
                  </a:lnTo>
                  <a:lnTo>
                    <a:pt x="5939469" y="2132886"/>
                  </a:lnTo>
                  <a:lnTo>
                    <a:pt x="5927696" y="2083555"/>
                  </a:lnTo>
                  <a:lnTo>
                    <a:pt x="5915496" y="2034444"/>
                  </a:lnTo>
                  <a:lnTo>
                    <a:pt x="5902871" y="1985559"/>
                  </a:lnTo>
                  <a:lnTo>
                    <a:pt x="5889824" y="1936901"/>
                  </a:lnTo>
                  <a:lnTo>
                    <a:pt x="5876358" y="1888475"/>
                  </a:lnTo>
                  <a:lnTo>
                    <a:pt x="5862474" y="1840282"/>
                  </a:lnTo>
                  <a:lnTo>
                    <a:pt x="5848177" y="1792327"/>
                  </a:lnTo>
                  <a:lnTo>
                    <a:pt x="5833468" y="1744613"/>
                  </a:lnTo>
                  <a:lnTo>
                    <a:pt x="5818349" y="1697141"/>
                  </a:lnTo>
                  <a:lnTo>
                    <a:pt x="5802825" y="1649917"/>
                  </a:lnTo>
                  <a:lnTo>
                    <a:pt x="5786896" y="1602943"/>
                  </a:lnTo>
                  <a:lnTo>
                    <a:pt x="5770566" y="1556221"/>
                  </a:lnTo>
                  <a:lnTo>
                    <a:pt x="5753837" y="1509756"/>
                  </a:lnTo>
                  <a:lnTo>
                    <a:pt x="5736712" y="1463550"/>
                  </a:lnTo>
                  <a:lnTo>
                    <a:pt x="5719194" y="1417606"/>
                  </a:lnTo>
                  <a:lnTo>
                    <a:pt x="5701285" y="1371928"/>
                  </a:lnTo>
                  <a:lnTo>
                    <a:pt x="5682988" y="1326519"/>
                  </a:lnTo>
                  <a:lnTo>
                    <a:pt x="5664304" y="1281381"/>
                  </a:lnTo>
                  <a:lnTo>
                    <a:pt x="5645238" y="1236519"/>
                  </a:lnTo>
                  <a:lnTo>
                    <a:pt x="5625791" y="1191935"/>
                  </a:lnTo>
                  <a:lnTo>
                    <a:pt x="5605966" y="1147632"/>
                  </a:lnTo>
                  <a:lnTo>
                    <a:pt x="5585766" y="1103613"/>
                  </a:lnTo>
                  <a:lnTo>
                    <a:pt x="5565194" y="1059882"/>
                  </a:lnTo>
                  <a:lnTo>
                    <a:pt x="5544251" y="1016442"/>
                  </a:lnTo>
                  <a:lnTo>
                    <a:pt x="5522940" y="973296"/>
                  </a:lnTo>
                  <a:lnTo>
                    <a:pt x="5501265" y="930446"/>
                  </a:lnTo>
                  <a:lnTo>
                    <a:pt x="5479227" y="887897"/>
                  </a:lnTo>
                  <a:lnTo>
                    <a:pt x="5456830" y="845652"/>
                  </a:lnTo>
                  <a:lnTo>
                    <a:pt x="5434075" y="803712"/>
                  </a:lnTo>
                  <a:lnTo>
                    <a:pt x="5410966" y="762082"/>
                  </a:lnTo>
                  <a:lnTo>
                    <a:pt x="5387505" y="720765"/>
                  </a:lnTo>
                  <a:lnTo>
                    <a:pt x="5363695" y="679764"/>
                  </a:lnTo>
                  <a:lnTo>
                    <a:pt x="5339537" y="639082"/>
                  </a:lnTo>
                  <a:lnTo>
                    <a:pt x="5315036" y="598722"/>
                  </a:lnTo>
                  <a:lnTo>
                    <a:pt x="5290193" y="558688"/>
                  </a:lnTo>
                  <a:lnTo>
                    <a:pt x="5265011" y="518981"/>
                  </a:lnTo>
                  <a:lnTo>
                    <a:pt x="5239493" y="479607"/>
                  </a:lnTo>
                  <a:lnTo>
                    <a:pt x="5213641" y="440567"/>
                  </a:lnTo>
                  <a:lnTo>
                    <a:pt x="5187458" y="401865"/>
                  </a:lnTo>
                  <a:lnTo>
                    <a:pt x="5160947" y="363504"/>
                  </a:lnTo>
                  <a:lnTo>
                    <a:pt x="5134109" y="325487"/>
                  </a:lnTo>
                  <a:lnTo>
                    <a:pt x="5106948" y="287818"/>
                  </a:lnTo>
                  <a:lnTo>
                    <a:pt x="5079466" y="250499"/>
                  </a:lnTo>
                  <a:lnTo>
                    <a:pt x="5051666" y="213533"/>
                  </a:lnTo>
                  <a:lnTo>
                    <a:pt x="5023551" y="176925"/>
                  </a:lnTo>
                  <a:lnTo>
                    <a:pt x="4995122" y="140676"/>
                  </a:lnTo>
                  <a:lnTo>
                    <a:pt x="4966384" y="104790"/>
                  </a:lnTo>
                  <a:lnTo>
                    <a:pt x="4937337" y="69270"/>
                  </a:lnTo>
                  <a:lnTo>
                    <a:pt x="4874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26795" y="731739"/>
            <a:ext cx="3942079" cy="11506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2600"/>
              </a:lnSpc>
              <a:spcBef>
                <a:spcPts val="280"/>
              </a:spcBef>
            </a:pPr>
            <a:r>
              <a:rPr sz="1950" b="1" spc="2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Концепция</a:t>
            </a:r>
            <a:r>
              <a:rPr sz="1950" b="1" spc="7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состоит</a:t>
            </a:r>
            <a:r>
              <a:rPr sz="1950" b="1" spc="7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из</a:t>
            </a:r>
            <a:r>
              <a:rPr sz="1950" b="1" spc="7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16</a:t>
            </a:r>
            <a:r>
              <a:rPr sz="1950" b="1" spc="6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1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разделов,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в </a:t>
            </a:r>
            <a:r>
              <a:rPr sz="1950" b="1" spc="2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которых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раскрываются следующие </a:t>
            </a:r>
            <a:r>
              <a:rPr sz="1950" b="1" spc="-43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актуальные проблемы адвокатского </a:t>
            </a:r>
            <a:r>
              <a:rPr sz="1950" b="1" spc="-43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сообщества</a:t>
            </a:r>
            <a:r>
              <a:rPr sz="1950" b="1" spc="-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и</a:t>
            </a:r>
            <a:r>
              <a:rPr sz="1950" b="1" spc="5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их</a:t>
            </a:r>
            <a:r>
              <a:rPr sz="1950" b="1" spc="1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sz="1950" b="1" spc="2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решение:</a:t>
            </a:r>
            <a:endParaRPr sz="1950" b="1" dirty="0">
              <a:solidFill>
                <a:schemeClr val="accent6">
                  <a:lumMod val="75000"/>
                </a:schemeClr>
              </a:solidFill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152144"/>
            <a:ext cx="5341620" cy="1061085"/>
            <a:chOff x="0" y="1152144"/>
            <a:chExt cx="5341620" cy="1061085"/>
          </a:xfrm>
        </p:grpSpPr>
        <p:sp>
          <p:nvSpPr>
            <p:cNvPr id="11" name="object 11"/>
            <p:cNvSpPr/>
            <p:nvPr/>
          </p:nvSpPr>
          <p:spPr>
            <a:xfrm>
              <a:off x="0" y="1152144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8016" y="0"/>
                  </a:moveTo>
                  <a:lnTo>
                    <a:pt x="0" y="0"/>
                  </a:lnTo>
                  <a:lnTo>
                    <a:pt x="0" y="653902"/>
                  </a:lnTo>
                  <a:lnTo>
                    <a:pt x="128016" y="653902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9543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543" y="2194560"/>
              <a:ext cx="4892040" cy="18415"/>
            </a:xfrm>
            <a:custGeom>
              <a:avLst/>
              <a:gdLst/>
              <a:ahLst/>
              <a:cxnLst/>
              <a:rect l="l" t="t" r="r" b="b"/>
              <a:pathLst>
                <a:path w="4892040" h="18414">
                  <a:moveTo>
                    <a:pt x="48920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92040" y="18287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3945" y="2275332"/>
            <a:ext cx="4502150" cy="4137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равенство </a:t>
            </a:r>
            <a:r>
              <a:rPr sz="2000" spc="-10" dirty="0">
                <a:latin typeface="Calibri"/>
                <a:cs typeface="Calibri"/>
              </a:rPr>
              <a:t>адвоката</a:t>
            </a:r>
            <a:r>
              <a:rPr sz="2000" dirty="0">
                <a:latin typeface="Calibri"/>
                <a:cs typeface="Calibri"/>
              </a:rPr>
              <a:t> и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прокурора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укрепление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статуса</a:t>
            </a:r>
            <a:r>
              <a:rPr sz="2000" spc="-10" dirty="0">
                <a:latin typeface="Calibri"/>
                <a:cs typeface="Calibri"/>
              </a:rPr>
              <a:t> адвоката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должная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оплата </a:t>
            </a:r>
            <a:r>
              <a:rPr sz="2000" spc="-25" dirty="0">
                <a:latin typeface="Calibri"/>
                <a:cs typeface="Calibri"/>
              </a:rPr>
              <a:t>труда</a:t>
            </a:r>
            <a:r>
              <a:rPr sz="2000" spc="-10" dirty="0">
                <a:latin typeface="Calibri"/>
                <a:cs typeface="Calibri"/>
              </a:rPr>
              <a:t> адвоката</a:t>
            </a:r>
            <a:endParaRPr sz="2000" dirty="0">
              <a:latin typeface="Calibri"/>
              <a:cs typeface="Calibri"/>
            </a:endParaRPr>
          </a:p>
          <a:p>
            <a:pPr marL="355600" marR="443230" indent="-342900">
              <a:lnSpc>
                <a:spcPts val="2210"/>
              </a:lnSpc>
              <a:spcBef>
                <a:spcPts val="520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регламентация </a:t>
            </a:r>
            <a:r>
              <a:rPr sz="2000" spc="-5" dirty="0">
                <a:latin typeface="Calibri"/>
                <a:cs typeface="Calibri"/>
              </a:rPr>
              <a:t>форм </a:t>
            </a:r>
            <a:r>
              <a:rPr sz="2000" spc="-10" dirty="0">
                <a:latin typeface="Calibri"/>
                <a:cs typeface="Calibri"/>
              </a:rPr>
              <a:t>адвокатской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деятельности</a:t>
            </a:r>
            <a:endParaRPr sz="2000" dirty="0">
              <a:latin typeface="Calibri"/>
              <a:cs typeface="Calibri"/>
            </a:endParaRPr>
          </a:p>
          <a:p>
            <a:pPr marL="355600" marR="643255" indent="-342900">
              <a:lnSpc>
                <a:spcPts val="2180"/>
              </a:lnSpc>
              <a:spcBef>
                <a:spcPts val="525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реальные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гарантии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адвокатской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деятельности</a:t>
            </a:r>
            <a:endParaRPr sz="2000" dirty="0">
              <a:latin typeface="Calibri"/>
              <a:cs typeface="Calibri"/>
            </a:endParaRPr>
          </a:p>
          <a:p>
            <a:pPr marL="355600" marR="225425" indent="-342900">
              <a:lnSpc>
                <a:spcPts val="2090"/>
              </a:lnSpc>
              <a:spcBef>
                <a:spcPts val="700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социальные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налоговые </a:t>
            </a:r>
            <a:r>
              <a:rPr sz="2000" spc="-10" dirty="0">
                <a:latin typeface="Calibri"/>
                <a:cs typeface="Calibri"/>
              </a:rPr>
              <a:t>проблемы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адвокатов</a:t>
            </a:r>
            <a:endParaRPr sz="2000" dirty="0">
              <a:latin typeface="Calibri"/>
              <a:cs typeface="Calibri"/>
            </a:endParaRPr>
          </a:p>
          <a:p>
            <a:pPr marL="355600" marR="5080" indent="-342900">
              <a:lnSpc>
                <a:spcPct val="90300"/>
              </a:lnSpc>
              <a:spcBef>
                <a:spcPts val="625"/>
              </a:spcBef>
              <a:buClr>
                <a:srgbClr val="ED7D31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повышение </a:t>
            </a:r>
            <a:r>
              <a:rPr sz="2000" spc="-10" dirty="0">
                <a:latin typeface="Calibri"/>
                <a:cs typeface="Calibri"/>
              </a:rPr>
              <a:t>престижа</a:t>
            </a:r>
            <a:r>
              <a:rPr sz="2000" spc="-5" dirty="0">
                <a:latin typeface="Calibri"/>
                <a:cs typeface="Calibri"/>
              </a:rPr>
              <a:t> профессии,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профессиональной </a:t>
            </a:r>
            <a:r>
              <a:rPr sz="2000" spc="-10" dirty="0">
                <a:latin typeface="Calibri"/>
                <a:cs typeface="Calibri"/>
              </a:rPr>
              <a:t>этики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эффективности работы организаций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органов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самоуправления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адвокатуры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2986" y="609600"/>
            <a:ext cx="5596890" cy="5338641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Разделы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Концепции: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ct val="100000"/>
              </a:lnSpc>
              <a:spcBef>
                <a:spcPts val="550"/>
              </a:spcBef>
              <a:tabLst>
                <a:tab pos="23876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Сильная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адвокатура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ct val="100000"/>
              </a:lnSpc>
              <a:spcBef>
                <a:spcPts val="25"/>
              </a:spcBef>
              <a:tabLst>
                <a:tab pos="23876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Независимость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адвокатуры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ts val="2125"/>
              </a:lnSpc>
              <a:spcBef>
                <a:spcPts val="50"/>
              </a:spcBef>
              <a:tabLst>
                <a:tab pos="238760" algn="l"/>
              </a:tabLst>
            </a:pP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Независимость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адвоката</a:t>
            </a:r>
            <a:endParaRPr sz="1800" dirty="0">
              <a:latin typeface="Calibri"/>
              <a:cs typeface="Calibri"/>
            </a:endParaRPr>
          </a:p>
          <a:p>
            <a:pPr marL="12700" marR="1188085">
              <a:lnSpc>
                <a:spcPts val="2180"/>
              </a:lnSpc>
              <a:spcBef>
                <a:spcPts val="35"/>
              </a:spcBef>
              <a:tabLst>
                <a:tab pos="238125" algn="l"/>
              </a:tabLst>
            </a:pP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Аттестация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лиц,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претендующих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занятие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адвокатской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деятельностью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ts val="2100"/>
              </a:lnSpc>
              <a:tabLst>
                <a:tab pos="23876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Повышение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процесуального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статуса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адвокатов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ts val="2005"/>
              </a:lnSpc>
              <a:tabLst>
                <a:tab pos="35433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высокооплачиваемая</a:t>
            </a:r>
            <a:r>
              <a:rPr lang="ru-RU"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профессия</a:t>
            </a:r>
          </a:p>
          <a:p>
            <a:pPr marL="12065">
              <a:lnSpc>
                <a:spcPts val="2005"/>
              </a:lnSpc>
              <a:tabLst>
                <a:tab pos="354330" algn="l"/>
              </a:tabLst>
            </a:pPr>
            <a:r>
              <a:rPr lang="ru-RU" spc="-5" dirty="0">
                <a:solidFill>
                  <a:srgbClr val="FFFFFF"/>
                </a:solidFill>
                <a:cs typeface="Calibri"/>
              </a:rPr>
              <a:t>Социальная</a:t>
            </a:r>
            <a:r>
              <a:rPr lang="ru-RU" spc="-10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dirty="0">
                <a:solidFill>
                  <a:srgbClr val="FFFFFF"/>
                </a:solidFill>
                <a:cs typeface="Calibri"/>
              </a:rPr>
              <a:t>и </a:t>
            </a:r>
            <a:r>
              <a:rPr lang="ru-RU" spc="-5" dirty="0">
                <a:solidFill>
                  <a:srgbClr val="FFFFFF"/>
                </a:solidFill>
                <a:cs typeface="Calibri"/>
              </a:rPr>
              <a:t>налоговая справедливость </a:t>
            </a:r>
            <a:r>
              <a:rPr lang="ru-RU" dirty="0">
                <a:solidFill>
                  <a:srgbClr val="FFFFFF"/>
                </a:solidFill>
                <a:cs typeface="Calibri"/>
              </a:rPr>
              <a:t>в</a:t>
            </a:r>
            <a:endParaRPr lang="ru-RU" dirty="0">
              <a:cs typeface="Calibri"/>
            </a:endParaRPr>
          </a:p>
          <a:p>
            <a:pPr marL="12700">
              <a:lnSpc>
                <a:spcPts val="2135"/>
              </a:lnSpc>
              <a:spcBef>
                <a:spcPts val="45"/>
              </a:spcBef>
            </a:pPr>
            <a:r>
              <a:rPr lang="ru-RU" spc="-5" dirty="0">
                <a:solidFill>
                  <a:srgbClr val="FFFFFF"/>
                </a:solidFill>
                <a:cs typeface="Calibri"/>
              </a:rPr>
              <a:t>отношении</a:t>
            </a:r>
            <a:r>
              <a:rPr lang="ru-RU" spc="-1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pc="-10" dirty="0">
                <a:solidFill>
                  <a:srgbClr val="FFFFFF"/>
                </a:solidFill>
                <a:cs typeface="Calibri"/>
              </a:rPr>
              <a:t>адвокатов</a:t>
            </a:r>
            <a:endParaRPr lang="ru-RU" dirty="0">
              <a:cs typeface="Calibri"/>
            </a:endParaRPr>
          </a:p>
          <a:p>
            <a:pPr marL="12065">
              <a:lnSpc>
                <a:spcPts val="2005"/>
              </a:lnSpc>
              <a:tabLst>
                <a:tab pos="354330" algn="l"/>
              </a:tabLst>
            </a:pP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Профессиональная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этика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адвокатов</a:t>
            </a:r>
          </a:p>
          <a:p>
            <a:pPr marL="12065">
              <a:lnSpc>
                <a:spcPts val="2135"/>
              </a:lnSpc>
              <a:tabLst>
                <a:tab pos="238760" algn="l"/>
              </a:tabLst>
            </a:pPr>
            <a:r>
              <a:rPr lang="ru-RU" sz="1800" dirty="0">
                <a:solidFill>
                  <a:srgbClr val="FFFFFF"/>
                </a:solidFill>
                <a:latin typeface="Calibri"/>
                <a:cs typeface="Calibri"/>
              </a:rPr>
              <a:t>Повышение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квалификации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адвокатов</a:t>
            </a:r>
            <a:endParaRPr lang="ru-RU" sz="1800" dirty="0">
              <a:latin typeface="Calibri"/>
              <a:cs typeface="Calibri"/>
            </a:endParaRPr>
          </a:p>
          <a:p>
            <a:pPr marL="12700" marR="560705">
              <a:lnSpc>
                <a:spcPts val="2210"/>
              </a:lnSpc>
              <a:spcBef>
                <a:spcPts val="60"/>
              </a:spcBef>
              <a:tabLst>
                <a:tab pos="354330" algn="l"/>
              </a:tabLst>
            </a:pP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Модернизация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адвокатуры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части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расширения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форм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адвокатской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endParaRPr lang="ru-RU" sz="1800" dirty="0">
              <a:latin typeface="Calibri"/>
              <a:cs typeface="Calibri"/>
            </a:endParaRPr>
          </a:p>
          <a:p>
            <a:pPr marL="12065">
              <a:lnSpc>
                <a:spcPts val="2135"/>
              </a:lnSpc>
              <a:tabLst>
                <a:tab pos="354330" algn="l"/>
              </a:tabLst>
            </a:pP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Адвокатские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символы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награды</a:t>
            </a:r>
            <a:endParaRPr lang="ru-RU" dirty="0">
              <a:latin typeface="Calibri"/>
              <a:cs typeface="Calibri"/>
            </a:endParaRPr>
          </a:p>
          <a:p>
            <a:pPr marL="12065">
              <a:lnSpc>
                <a:spcPts val="2135"/>
              </a:lnSpc>
              <a:tabLst>
                <a:tab pos="354330" algn="l"/>
              </a:tabLst>
            </a:pPr>
            <a:r>
              <a:rPr lang="ru-RU" sz="1800" spc="-5" dirty="0">
                <a:solidFill>
                  <a:srgbClr val="FFFFFF"/>
                </a:solidFill>
                <a:latin typeface="Calibri"/>
                <a:cs typeface="Calibri"/>
              </a:rPr>
              <a:t>Цифровизация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адвокатуры</a:t>
            </a:r>
            <a:endParaRPr lang="ru-RU" dirty="0">
              <a:latin typeface="Calibri"/>
              <a:cs typeface="Calibri"/>
            </a:endParaRPr>
          </a:p>
          <a:p>
            <a:pPr marL="12065">
              <a:lnSpc>
                <a:spcPts val="2135"/>
              </a:lnSpc>
              <a:tabLst>
                <a:tab pos="354330" algn="l"/>
              </a:tabLst>
            </a:pP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Адвокаты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средства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массовой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информации</a:t>
            </a:r>
            <a:endParaRPr sz="1800" dirty="0">
              <a:latin typeface="Calibri"/>
              <a:cs typeface="Calibri"/>
            </a:endParaRPr>
          </a:p>
          <a:p>
            <a:pPr marL="12065">
              <a:lnSpc>
                <a:spcPts val="2125"/>
              </a:lnSpc>
              <a:tabLst>
                <a:tab pos="35433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Профессиональное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международное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  <a:spcBef>
                <a:spcPts val="45"/>
              </a:spcBef>
            </a:pPr>
            <a:r>
              <a:rPr lang="ru-RU" sz="1800" spc="-10" dirty="0">
                <a:solidFill>
                  <a:srgbClr val="FFFFFF"/>
                </a:solidFill>
                <a:latin typeface="Calibri"/>
                <a:cs typeface="Calibri"/>
              </a:rPr>
              <a:t>сотрудничество</a:t>
            </a:r>
            <a:endParaRPr lang="ru-RU"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545" y="4572000"/>
            <a:ext cx="7058659" cy="1964689"/>
          </a:xfrm>
          <a:custGeom>
            <a:avLst/>
            <a:gdLst/>
            <a:ahLst/>
            <a:cxnLst/>
            <a:rect l="l" t="t" r="r" b="b"/>
            <a:pathLst>
              <a:path w="7058659" h="1964690">
                <a:moveTo>
                  <a:pt x="7058306" y="0"/>
                </a:moveTo>
                <a:lnTo>
                  <a:pt x="0" y="0"/>
                </a:lnTo>
                <a:lnTo>
                  <a:pt x="0" y="1964265"/>
                </a:lnTo>
                <a:lnTo>
                  <a:pt x="7058306" y="1964265"/>
                </a:lnTo>
                <a:lnTo>
                  <a:pt x="7058306" y="0"/>
                </a:lnTo>
                <a:close/>
              </a:path>
            </a:pathLst>
          </a:custGeom>
          <a:solidFill>
            <a:srgbClr val="67554E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255" y="4767071"/>
            <a:ext cx="6594475" cy="1625600"/>
          </a:xfrm>
          <a:prstGeom prst="rect">
            <a:avLst/>
          </a:prstGeom>
          <a:solidFill>
            <a:srgbClr val="FFC000"/>
          </a:solidFill>
          <a:ln w="12700">
            <a:solidFill>
              <a:srgbClr val="2F528F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474345" marR="355600" indent="-113030">
              <a:lnSpc>
                <a:spcPts val="3000"/>
              </a:lnSpc>
              <a:spcBef>
                <a:spcPts val="5"/>
              </a:spcBef>
            </a:pP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Усиление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 роли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РКА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продвижения </a:t>
            </a:r>
            <a:r>
              <a:rPr sz="2800" b="1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интересов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защиты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прав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адвокатов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46" y="321732"/>
            <a:ext cx="7058305" cy="410739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34654" y="321731"/>
            <a:ext cx="4335780" cy="6214745"/>
          </a:xfrm>
          <a:custGeom>
            <a:avLst/>
            <a:gdLst/>
            <a:ahLst/>
            <a:cxnLst/>
            <a:rect l="l" t="t" r="r" b="b"/>
            <a:pathLst>
              <a:path w="4335780" h="6214745">
                <a:moveTo>
                  <a:pt x="4335613" y="0"/>
                </a:moveTo>
                <a:lnTo>
                  <a:pt x="0" y="0"/>
                </a:lnTo>
                <a:lnTo>
                  <a:pt x="0" y="6214534"/>
                </a:lnTo>
                <a:lnTo>
                  <a:pt x="4335613" y="6214534"/>
                </a:lnTo>
                <a:lnTo>
                  <a:pt x="4335613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68686" y="1027684"/>
            <a:ext cx="3938270" cy="51130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55600" marR="5080" indent="-342900">
              <a:lnSpc>
                <a:spcPct val="89700"/>
              </a:lnSpc>
              <a:spcBef>
                <a:spcPts val="370"/>
              </a:spcBef>
              <a:buClr>
                <a:srgbClr val="FFC0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переформатировать органы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РКА,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внедрить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систему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мотивации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демократизировать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их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работу</a:t>
            </a:r>
            <a:endParaRPr sz="2200">
              <a:latin typeface="Calibri"/>
              <a:cs typeface="Calibri"/>
            </a:endParaRPr>
          </a:p>
          <a:p>
            <a:pPr marL="355600" marR="274320" indent="-342900">
              <a:lnSpc>
                <a:spcPct val="90200"/>
              </a:lnSpc>
              <a:spcBef>
                <a:spcPts val="620"/>
              </a:spcBef>
              <a:buClr>
                <a:srgbClr val="FFC0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исользовать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лоббистские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возможности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 активных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адвокатов,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включенных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рабочие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группы,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общественные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советы</a:t>
            </a:r>
            <a:r>
              <a:rPr sz="2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пр. </a:t>
            </a:r>
            <a:r>
              <a:rPr sz="2200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госорганах</a:t>
            </a:r>
            <a:endParaRPr sz="2200">
              <a:latin typeface="Calibri"/>
              <a:cs typeface="Calibri"/>
            </a:endParaRPr>
          </a:p>
          <a:p>
            <a:pPr marL="355600" marR="79375" indent="-342900">
              <a:lnSpc>
                <a:spcPts val="2400"/>
              </a:lnSpc>
              <a:spcBef>
                <a:spcPts val="545"/>
              </a:spcBef>
              <a:buClr>
                <a:srgbClr val="FFC0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обеспечить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согласование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2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РКА</a:t>
            </a:r>
            <a:r>
              <a:rPr sz="2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проектов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постановлений </a:t>
            </a:r>
            <a:r>
              <a:rPr sz="2200" spc="-48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Правительства</a:t>
            </a:r>
            <a:endParaRPr sz="2200">
              <a:latin typeface="Calibri"/>
              <a:cs typeface="Calibri"/>
            </a:endParaRPr>
          </a:p>
          <a:p>
            <a:pPr marL="355600" marR="140970" indent="-342900">
              <a:lnSpc>
                <a:spcPct val="89100"/>
              </a:lnSpc>
              <a:spcBef>
                <a:spcPts val="605"/>
              </a:spcBef>
              <a:buClr>
                <a:srgbClr val="FFC0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готовить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ежегодный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национальный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доклад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РКА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2200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состоянии адвокатуры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2994" y="473963"/>
            <a:ext cx="56454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 err="1">
                <a:latin typeface="Calibri"/>
                <a:cs typeface="Calibri"/>
              </a:rPr>
              <a:t>Сильная</a:t>
            </a:r>
            <a:r>
              <a:rPr sz="4400" b="1" spc="-30" dirty="0">
                <a:latin typeface="Calibri"/>
                <a:cs typeface="Calibri"/>
              </a:rPr>
              <a:t> </a:t>
            </a:r>
            <a:r>
              <a:rPr sz="4400" b="1" spc="-10" dirty="0">
                <a:latin typeface="Calibri"/>
                <a:cs typeface="Calibri"/>
              </a:rPr>
              <a:t>адвокатура</a:t>
            </a:r>
            <a:endParaRPr sz="4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2355" y="0"/>
              <a:ext cx="9669641" cy="685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91400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5388" y="1611884"/>
            <a:ext cx="7591812" cy="5098447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41300" marR="2172970" indent="-228600">
              <a:lnSpc>
                <a:spcPts val="2620"/>
              </a:lnSpc>
              <a:spcBef>
                <a:spcPts val="40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вести</a:t>
            </a:r>
            <a:r>
              <a:rPr lang="ru-RU" sz="2500" b="1" spc="-75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lang="ru-RU" sz="2500" b="1" spc="-15" dirty="0">
                <a:solidFill>
                  <a:srgbClr val="222A35"/>
                </a:solidFill>
                <a:latin typeface="Corbel"/>
                <a:cs typeface="Corbel"/>
              </a:rPr>
              <a:t>полноценное </a:t>
            </a: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самоуправление</a:t>
            </a:r>
            <a:r>
              <a:rPr lang="ru-RU" sz="2500" b="1" dirty="0">
                <a:latin typeface="Corbel"/>
                <a:cs typeface="Corbel"/>
              </a:rPr>
              <a:t> и </a:t>
            </a:r>
            <a:r>
              <a:rPr lang="ru-RU" sz="2500" b="1" spc="-10" dirty="0">
                <a:solidFill>
                  <a:srgbClr val="222A35"/>
                </a:solidFill>
                <a:latin typeface="Corbel"/>
                <a:cs typeface="Corbel"/>
              </a:rPr>
              <a:t>полностью</a:t>
            </a:r>
            <a:r>
              <a:rPr sz="2500" b="1" spc="-10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sz="2500" b="1" spc="-15" dirty="0">
                <a:solidFill>
                  <a:srgbClr val="222A35"/>
                </a:solidFill>
                <a:latin typeface="Corbel"/>
                <a:cs typeface="Corbel"/>
              </a:rPr>
              <a:t>передать адвокатуре </a:t>
            </a:r>
            <a:r>
              <a:rPr sz="2500" b="1" spc="-470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решение</a:t>
            </a:r>
            <a:r>
              <a:rPr sz="2500" b="1" spc="-5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вопросов </a:t>
            </a:r>
            <a:r>
              <a:rPr sz="2500" b="1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sz="2500" b="1" spc="-10" dirty="0">
                <a:solidFill>
                  <a:srgbClr val="222A35"/>
                </a:solidFill>
                <a:latin typeface="Corbel"/>
                <a:cs typeface="Corbel"/>
              </a:rPr>
              <a:t>дисциплинарного </a:t>
            </a:r>
            <a:r>
              <a:rPr sz="2500" b="1" spc="-5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sz="2500" b="1" spc="-15" dirty="0">
                <a:solidFill>
                  <a:srgbClr val="222A35"/>
                </a:solidFill>
                <a:latin typeface="Corbel"/>
                <a:cs typeface="Corbel"/>
              </a:rPr>
              <a:t>производства </a:t>
            </a:r>
            <a:r>
              <a:rPr sz="2500" b="1" dirty="0">
                <a:solidFill>
                  <a:srgbClr val="222A35"/>
                </a:solidFill>
                <a:latin typeface="Corbel"/>
                <a:cs typeface="Corbel"/>
              </a:rPr>
              <a:t>в </a:t>
            </a: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отношении </a:t>
            </a:r>
            <a:r>
              <a:rPr lang="ru-RU" sz="2500" b="1" spc="-15" dirty="0">
                <a:solidFill>
                  <a:srgbClr val="222A35"/>
                </a:solidFill>
                <a:latin typeface="Corbel"/>
                <a:cs typeface="Corbel"/>
              </a:rPr>
              <a:t>адвокатов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2500" b="1" spc="-5" dirty="0">
                <a:solidFill>
                  <a:srgbClr val="222A35"/>
                </a:solidFill>
                <a:latin typeface="Corbel"/>
                <a:cs typeface="Corbel"/>
              </a:rPr>
              <a:t>передать адвокатуре решение вопроса о </a:t>
            </a:r>
            <a:r>
              <a:rPr lang="ru-RU" sz="2500" b="1" spc="-10" dirty="0">
                <a:solidFill>
                  <a:srgbClr val="222A35"/>
                </a:solidFill>
                <a:latin typeface="Corbel"/>
                <a:cs typeface="Corbel"/>
              </a:rPr>
              <a:t>допуске </a:t>
            </a:r>
            <a:r>
              <a:rPr lang="ru-RU" sz="2500" b="1" dirty="0">
                <a:solidFill>
                  <a:srgbClr val="222A35"/>
                </a:solidFill>
                <a:latin typeface="Corbel"/>
                <a:cs typeface="Corbel"/>
              </a:rPr>
              <a:t>к </a:t>
            </a:r>
            <a:r>
              <a:rPr lang="ru-RU" sz="2500" b="1" spc="5" dirty="0">
                <a:solidFill>
                  <a:srgbClr val="222A35"/>
                </a:solidFill>
                <a:latin typeface="Corbel"/>
                <a:cs typeface="Corbel"/>
              </a:rPr>
              <a:t> </a:t>
            </a:r>
            <a:r>
              <a:rPr lang="ru-RU" sz="2500" b="1" spc="-10" dirty="0">
                <a:solidFill>
                  <a:srgbClr val="222A35"/>
                </a:solidFill>
                <a:latin typeface="Corbel"/>
                <a:cs typeface="Corbel"/>
              </a:rPr>
              <a:t>профессии 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</a:rPr>
              <a:t>большинство членов комиссии по аттестации  должно быть адвокатами, включая ее  председателя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</a:rPr>
              <a:t>персональный состав комиссий и регламент  их работы должны утверждаться РКА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</a:rPr>
              <a:t>ввести собеседование с членами комиссии  как один из этапов экзамена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</a:rPr>
              <a:t>проверять у кандидатов уровень знаний основ  права и законодательства, а также высоких  моральных и этических качеств</a:t>
            </a:r>
          </a:p>
          <a:p>
            <a:pPr marL="241300" marR="577215" indent="-228600">
              <a:lnSpc>
                <a:spcPct val="90200"/>
              </a:lnSpc>
              <a:spcBef>
                <a:spcPts val="8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Corbel"/>
                <a:cs typeface="Corbel"/>
              </a:rPr>
              <a:t>отменить освобождение от прохождения аттестации бывших судей, прокуроров и следователей</a:t>
            </a:r>
            <a:endParaRPr sz="1600" i="1" dirty="0">
              <a:solidFill>
                <a:schemeClr val="accent6">
                  <a:lumMod val="7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5388" y="615188"/>
            <a:ext cx="926821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5400" b="1"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Независимость</a:t>
            </a:r>
            <a:r>
              <a:rPr sz="5400" b="1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5400" b="1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адвокатуры</a:t>
            </a:r>
            <a:endParaRPr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206" y="545770"/>
            <a:ext cx="8650394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spc="5" dirty="0"/>
              <a:t> </a:t>
            </a:r>
            <a:r>
              <a:rPr sz="5400" b="1" spc="4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Независимость</a:t>
            </a:r>
            <a:r>
              <a:rPr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5400" b="1" spc="4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адвоката</a:t>
            </a:r>
            <a:endParaRPr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2205" y="1439164"/>
            <a:ext cx="7348855" cy="376000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0665" marR="829310" indent="-228600">
              <a:lnSpc>
                <a:spcPct val="89100"/>
              </a:lnSpc>
              <a:spcBef>
                <a:spcPts val="38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исключить зависимость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адвокатов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при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определении </a:t>
            </a:r>
            <a:r>
              <a:rPr sz="2200" spc="-484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размера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 гонорара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(по</a:t>
            </a:r>
            <a:r>
              <a:rPr sz="22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ГГЮП)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 от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органов,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ведущих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уголовный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процесс</a:t>
            </a:r>
            <a:endParaRPr sz="2200" dirty="0">
              <a:latin typeface="Calibri"/>
              <a:cs typeface="Calibri"/>
            </a:endParaRPr>
          </a:p>
          <a:p>
            <a:pPr marL="240665" marR="5080" indent="-228600">
              <a:lnSpc>
                <a:spcPct val="89100"/>
              </a:lnSpc>
              <a:spcBef>
                <a:spcPts val="101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lang="ru-RU" sz="2200" spc="-5" dirty="0">
                <a:solidFill>
                  <a:srgbClr val="222A35"/>
                </a:solidFill>
                <a:latin typeface="Calibri"/>
                <a:cs typeface="Calibri"/>
              </a:rPr>
              <a:t>установить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особый</a:t>
            </a:r>
            <a:r>
              <a:rPr sz="22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порядок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проведения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специальных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ОРМ </a:t>
            </a:r>
            <a:r>
              <a:rPr sz="2200" spc="-48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и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22A35"/>
                </a:solidFill>
                <a:latin typeface="Calibri"/>
                <a:cs typeface="Calibri"/>
              </a:rPr>
              <a:t>негласных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следственных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действий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в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отношении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адвокатов</a:t>
            </a:r>
            <a:endParaRPr sz="2200" dirty="0">
              <a:latin typeface="Calibri"/>
              <a:cs typeface="Calibri"/>
            </a:endParaRPr>
          </a:p>
          <a:p>
            <a:pPr marL="240665" marR="396240" indent="-228600">
              <a:lnSpc>
                <a:spcPct val="89400"/>
              </a:lnSpc>
              <a:spcBef>
                <a:spcPts val="104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установить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специальный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порядок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рассмотрения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жалоб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адвокатов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по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нарушению их прав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и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гарантий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с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запретом </a:t>
            </a:r>
            <a:r>
              <a:rPr sz="2200" spc="-484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рассмотрения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органом,</a:t>
            </a:r>
            <a:r>
              <a:rPr sz="22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действия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22A35"/>
                </a:solidFill>
                <a:latin typeface="Calibri"/>
                <a:cs typeface="Calibri"/>
              </a:rPr>
              <a:t>сотрудников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22A35"/>
                </a:solidFill>
                <a:latin typeface="Calibri"/>
                <a:cs typeface="Calibri"/>
              </a:rPr>
              <a:t>которых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222A35"/>
                </a:solidFill>
                <a:latin typeface="Calibri"/>
                <a:cs typeface="Calibri"/>
              </a:rPr>
              <a:t>обжалуются</a:t>
            </a:r>
            <a:endParaRPr sz="22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прекратить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 отождествление</a:t>
            </a:r>
            <a:r>
              <a:rPr sz="2200" spc="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адвоката </a:t>
            </a:r>
            <a:r>
              <a:rPr sz="2200" dirty="0">
                <a:solidFill>
                  <a:srgbClr val="222A35"/>
                </a:solidFill>
                <a:latin typeface="Calibri"/>
                <a:cs typeface="Calibri"/>
              </a:rPr>
              <a:t>с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 его</a:t>
            </a:r>
            <a:r>
              <a:rPr sz="2200" spc="-5" dirty="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22A35"/>
                </a:solidFill>
                <a:latin typeface="Calibri"/>
                <a:cs typeface="Calibri"/>
              </a:rPr>
              <a:t>подзащитным</a:t>
            </a:r>
            <a:endParaRPr sz="22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77393" y="713126"/>
            <a:ext cx="4415155" cy="6144895"/>
            <a:chOff x="7777393" y="713126"/>
            <a:chExt cx="4415155" cy="6144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7393" y="1976277"/>
              <a:ext cx="4414605" cy="48817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918965" y="713130"/>
              <a:ext cx="1273175" cy="2533015"/>
            </a:xfrm>
            <a:custGeom>
              <a:avLst/>
              <a:gdLst/>
              <a:ahLst/>
              <a:cxnLst/>
              <a:rect l="l" t="t" r="r" b="b"/>
              <a:pathLst>
                <a:path w="1273175" h="2533015">
                  <a:moveTo>
                    <a:pt x="1273035" y="0"/>
                  </a:moveTo>
                  <a:lnTo>
                    <a:pt x="0" y="1266418"/>
                  </a:lnTo>
                  <a:lnTo>
                    <a:pt x="232181" y="1497406"/>
                  </a:lnTo>
                  <a:lnTo>
                    <a:pt x="0" y="1729587"/>
                  </a:lnTo>
                  <a:lnTo>
                    <a:pt x="456336" y="2185924"/>
                  </a:lnTo>
                  <a:lnTo>
                    <a:pt x="689711" y="1952561"/>
                  </a:lnTo>
                  <a:lnTo>
                    <a:pt x="1273035" y="2532837"/>
                  </a:lnTo>
                  <a:lnTo>
                    <a:pt x="1273035" y="0"/>
                  </a:lnTo>
                  <a:close/>
                </a:path>
              </a:pathLst>
            </a:custGeom>
            <a:solidFill>
              <a:srgbClr val="FFC000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4601502"/>
            <a:ext cx="1014094" cy="2018030"/>
          </a:xfrm>
          <a:custGeom>
            <a:avLst/>
            <a:gdLst/>
            <a:ahLst/>
            <a:cxnLst/>
            <a:rect l="l" t="t" r="r" b="b"/>
            <a:pathLst>
              <a:path w="1014094" h="2018029">
                <a:moveTo>
                  <a:pt x="1014056" y="1008786"/>
                </a:moveTo>
                <a:lnTo>
                  <a:pt x="0" y="0"/>
                </a:lnTo>
                <a:lnTo>
                  <a:pt x="0" y="2017585"/>
                </a:lnTo>
                <a:lnTo>
                  <a:pt x="488721" y="1531391"/>
                </a:lnTo>
                <a:lnTo>
                  <a:pt x="670699" y="1713357"/>
                </a:lnTo>
                <a:lnTo>
                  <a:pt x="1014056" y="1369999"/>
                </a:lnTo>
                <a:lnTo>
                  <a:pt x="832980" y="1188935"/>
                </a:lnTo>
                <a:lnTo>
                  <a:pt x="1014056" y="1008786"/>
                </a:lnTo>
                <a:close/>
              </a:path>
            </a:pathLst>
          </a:custGeom>
          <a:solidFill>
            <a:srgbClr val="4472C4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4104" y="655518"/>
            <a:ext cx="949529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b="1" spc="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Адвокат</a:t>
            </a:r>
            <a:r>
              <a:rPr sz="4000" b="1" spc="1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b="1" spc="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sz="4000" b="1" spc="1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b="1" spc="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высокооплачиваемая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b="1" spc="2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</a:t>
            </a:r>
            <a:endParaRPr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4104" y="1278635"/>
            <a:ext cx="6118860" cy="46615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1300" marR="5080" indent="-228600">
              <a:lnSpc>
                <a:spcPts val="2180"/>
              </a:lnSpc>
              <a:spcBef>
                <a:spcPts val="35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передать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адвокатуре</a:t>
            </a:r>
            <a:r>
              <a:rPr sz="2000" dirty="0">
                <a:latin typeface="Calibri"/>
                <a:cs typeface="Calibri"/>
              </a:rPr>
              <a:t> все </a:t>
            </a:r>
            <a:r>
              <a:rPr sz="2000" spc="-5" dirty="0">
                <a:latin typeface="Calibri"/>
                <a:cs typeface="Calibri"/>
              </a:rPr>
              <a:t>виды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юридической </a:t>
            </a:r>
            <a:r>
              <a:rPr sz="2000" spc="-5" dirty="0">
                <a:latin typeface="Calibri"/>
                <a:cs typeface="Calibri"/>
              </a:rPr>
              <a:t>помощи,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финансируемой</a:t>
            </a:r>
            <a:r>
              <a:rPr sz="2000" spc="-15" dirty="0">
                <a:latin typeface="Calibri"/>
                <a:cs typeface="Calibri"/>
              </a:rPr>
              <a:t> государством</a:t>
            </a:r>
            <a:endParaRPr sz="2000" dirty="0">
              <a:latin typeface="Calibri"/>
              <a:cs typeface="Calibri"/>
            </a:endParaRPr>
          </a:p>
          <a:p>
            <a:pPr marL="241300" marR="1194435" indent="-228600">
              <a:lnSpc>
                <a:spcPts val="2090"/>
              </a:lnSpc>
              <a:spcBef>
                <a:spcPts val="111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увеличить</a:t>
            </a:r>
            <a:r>
              <a:rPr sz="2000" spc="-5" dirty="0">
                <a:latin typeface="Calibri"/>
                <a:cs typeface="Calibri"/>
              </a:rPr>
              <a:t> размер оплаты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труда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адвокатов,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участвующих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ГГЮП</a:t>
            </a:r>
          </a:p>
          <a:p>
            <a:pPr marL="241300" marR="316865" indent="-228600">
              <a:lnSpc>
                <a:spcPts val="2090"/>
              </a:lnSpc>
              <a:spcBef>
                <a:spcPts val="112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расширить </a:t>
            </a:r>
            <a:r>
              <a:rPr sz="2000" spc="-10" dirty="0">
                <a:latin typeface="Calibri"/>
                <a:cs typeface="Calibri"/>
              </a:rPr>
              <a:t>круг </a:t>
            </a:r>
            <a:r>
              <a:rPr sz="2000" spc="15" dirty="0">
                <a:latin typeface="Calibri"/>
                <a:cs typeface="Calibri"/>
              </a:rPr>
              <a:t>лиц, </a:t>
            </a:r>
            <a:r>
              <a:rPr sz="2000" spc="-5" dirty="0">
                <a:latin typeface="Calibri"/>
                <a:cs typeface="Calibri"/>
              </a:rPr>
              <a:t>имеющих право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10" dirty="0">
                <a:latin typeface="Calibri"/>
                <a:cs typeface="Calibri"/>
              </a:rPr>
              <a:t>получение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бесплатной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юридической </a:t>
            </a:r>
            <a:r>
              <a:rPr sz="2000" spc="-5" dirty="0">
                <a:latin typeface="Calibri"/>
                <a:cs typeface="Calibri"/>
              </a:rPr>
              <a:t>помощи</a:t>
            </a:r>
            <a:endParaRPr sz="2000" dirty="0">
              <a:latin typeface="Calibri"/>
              <a:cs typeface="Calibri"/>
            </a:endParaRPr>
          </a:p>
          <a:p>
            <a:pPr marL="241300" marR="818515" indent="-228600">
              <a:lnSpc>
                <a:spcPts val="2210"/>
              </a:lnSpc>
              <a:spcBef>
                <a:spcPts val="100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установить</a:t>
            </a:r>
            <a:r>
              <a:rPr sz="2000" spc="-15" dirty="0">
                <a:latin typeface="Calibri"/>
                <a:cs typeface="Calibri"/>
              </a:rPr>
              <a:t> категории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дел,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которым</a:t>
            </a:r>
            <a:r>
              <a:rPr sz="2000" spc="-5" dirty="0">
                <a:latin typeface="Calibri"/>
                <a:cs typeface="Calibri"/>
              </a:rPr>
              <a:t> участие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адвоката</a:t>
            </a:r>
            <a:r>
              <a:rPr sz="2000" spc="-5" dirty="0">
                <a:latin typeface="Calibri"/>
                <a:cs typeface="Calibri"/>
              </a:rPr>
              <a:t> является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обязательным</a:t>
            </a:r>
            <a:endParaRPr sz="2000" dirty="0">
              <a:latin typeface="Calibri"/>
              <a:cs typeface="Calibri"/>
            </a:endParaRPr>
          </a:p>
          <a:p>
            <a:pPr marL="241300" marR="456565" indent="-228600">
              <a:lnSpc>
                <a:spcPts val="2210"/>
              </a:lnSpc>
              <a:spcBef>
                <a:spcPts val="88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перейти</a:t>
            </a:r>
            <a:r>
              <a:rPr sz="2000" spc="-10" dirty="0">
                <a:latin typeface="Calibri"/>
                <a:cs typeface="Calibri"/>
              </a:rPr>
              <a:t> от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поминутного </a:t>
            </a:r>
            <a:r>
              <a:rPr sz="2000" spc="-5" dirty="0">
                <a:latin typeface="Calibri"/>
                <a:cs typeface="Calibri"/>
              </a:rPr>
              <a:t>расчета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труда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адвокатов,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участвующих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ГГЮП,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округлению до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часа</a:t>
            </a:r>
          </a:p>
          <a:p>
            <a:pPr marL="241300" marR="78740" indent="-228600">
              <a:lnSpc>
                <a:spcPts val="2210"/>
              </a:lnSpc>
              <a:spcBef>
                <a:spcPts val="88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обеспечить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возмещение </a:t>
            </a:r>
            <a:r>
              <a:rPr sz="2000" spc="-20" dirty="0">
                <a:latin typeface="Calibri"/>
                <a:cs typeface="Calibri"/>
              </a:rPr>
              <a:t>расходов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оплате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помощи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представителей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5" dirty="0">
                <a:latin typeface="Calibri"/>
                <a:cs typeface="Calibri"/>
              </a:rPr>
              <a:t>судебном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процессе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55"/>
              </a:lnSpc>
              <a:spcBef>
                <a:spcPts val="74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разрешить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адвокатам</a:t>
            </a:r>
            <a:r>
              <a:rPr sz="2000" spc="-5" dirty="0">
                <a:latin typeface="Calibri"/>
                <a:cs typeface="Calibri"/>
              </a:rPr>
              <a:t> устанавливать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гонорары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55"/>
              </a:lnSpc>
            </a:pPr>
            <a:r>
              <a:rPr sz="2000" spc="-5" dirty="0">
                <a:latin typeface="Calibri"/>
                <a:cs typeface="Calibri"/>
              </a:rPr>
              <a:t>«успеха»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7513" y="986791"/>
            <a:ext cx="4443446" cy="44323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6397751"/>
            <a:ext cx="12192000" cy="460375"/>
            <a:chOff x="0" y="6397751"/>
            <a:chExt cx="12192000" cy="4603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00798"/>
              <a:ext cx="12192000" cy="456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6397751"/>
              <a:ext cx="8150352" cy="460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3967" y="5100606"/>
            <a:ext cx="4724400" cy="63478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330"/>
              </a:spcBef>
            </a:pPr>
            <a:endParaRPr lang="kk-KZ" sz="2000" spc="-10" dirty="0">
              <a:solidFill>
                <a:srgbClr val="181717"/>
              </a:solidFill>
              <a:latin typeface="Calibri"/>
              <a:cs typeface="Calibri"/>
            </a:endParaRPr>
          </a:p>
          <a:p>
            <a:pPr marL="12700" marR="5080">
              <a:lnSpc>
                <a:spcPct val="90300"/>
              </a:lnSpc>
              <a:spcBef>
                <a:spcPts val="330"/>
              </a:spcBef>
            </a:pPr>
            <a:endParaRPr lang="ru-KZ" sz="20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30111" y="0"/>
            <a:ext cx="5962015" cy="6858000"/>
            <a:chOff x="6230111" y="0"/>
            <a:chExt cx="5962015" cy="6858000"/>
          </a:xfrm>
        </p:grpSpPr>
        <p:sp>
          <p:nvSpPr>
            <p:cNvPr id="5" name="object 5"/>
            <p:cNvSpPr/>
            <p:nvPr/>
          </p:nvSpPr>
          <p:spPr>
            <a:xfrm>
              <a:off x="6230111" y="0"/>
              <a:ext cx="5962015" cy="6858000"/>
            </a:xfrm>
            <a:custGeom>
              <a:avLst/>
              <a:gdLst/>
              <a:ahLst/>
              <a:cxnLst/>
              <a:rect l="l" t="t" r="r" b="b"/>
              <a:pathLst>
                <a:path w="5962015" h="6858000">
                  <a:moveTo>
                    <a:pt x="5961888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961888" y="6857999"/>
                  </a:lnTo>
                  <a:lnTo>
                    <a:pt x="5961888" y="0"/>
                  </a:lnTo>
                  <a:close/>
                </a:path>
              </a:pathLst>
            </a:custGeom>
            <a:solidFill>
              <a:srgbClr val="5D4F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975" y="438912"/>
              <a:ext cx="4974335" cy="28712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29983" y="484633"/>
              <a:ext cx="4846320" cy="2743200"/>
            </a:xfrm>
            <a:custGeom>
              <a:avLst/>
              <a:gdLst/>
              <a:ahLst/>
              <a:cxnLst/>
              <a:rect l="l" t="t" r="r" b="b"/>
              <a:pathLst>
                <a:path w="4846320" h="2743200">
                  <a:moveTo>
                    <a:pt x="4846320" y="0"/>
                  </a:moveTo>
                  <a:lnTo>
                    <a:pt x="0" y="0"/>
                  </a:lnTo>
                  <a:lnTo>
                    <a:pt x="0" y="2743200"/>
                  </a:lnTo>
                  <a:lnTo>
                    <a:pt x="4846320" y="2743200"/>
                  </a:lnTo>
                  <a:lnTo>
                    <a:pt x="4846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29983" y="484633"/>
              <a:ext cx="4846320" cy="2743200"/>
            </a:xfrm>
            <a:custGeom>
              <a:avLst/>
              <a:gdLst/>
              <a:ahLst/>
              <a:cxnLst/>
              <a:rect l="l" t="t" r="r" b="b"/>
              <a:pathLst>
                <a:path w="4846320" h="2743200">
                  <a:moveTo>
                    <a:pt x="0" y="0"/>
                  </a:moveTo>
                  <a:lnTo>
                    <a:pt x="4846320" y="0"/>
                  </a:lnTo>
                  <a:lnTo>
                    <a:pt x="484632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9167" y="996374"/>
              <a:ext cx="4206239" cy="17197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5975" y="3465576"/>
              <a:ext cx="4974335" cy="28712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9983" y="3511296"/>
              <a:ext cx="4846320" cy="2743200"/>
            </a:xfrm>
            <a:custGeom>
              <a:avLst/>
              <a:gdLst/>
              <a:ahLst/>
              <a:cxnLst/>
              <a:rect l="l" t="t" r="r" b="b"/>
              <a:pathLst>
                <a:path w="4846320" h="2743200">
                  <a:moveTo>
                    <a:pt x="4846320" y="0"/>
                  </a:moveTo>
                  <a:lnTo>
                    <a:pt x="0" y="0"/>
                  </a:lnTo>
                  <a:lnTo>
                    <a:pt x="0" y="2743199"/>
                  </a:lnTo>
                  <a:lnTo>
                    <a:pt x="4846320" y="2743199"/>
                  </a:lnTo>
                  <a:lnTo>
                    <a:pt x="4846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29983" y="3511296"/>
              <a:ext cx="4846320" cy="2743200"/>
            </a:xfrm>
            <a:custGeom>
              <a:avLst/>
              <a:gdLst/>
              <a:ahLst/>
              <a:cxnLst/>
              <a:rect l="l" t="t" r="r" b="b"/>
              <a:pathLst>
                <a:path w="4846320" h="2743200">
                  <a:moveTo>
                    <a:pt x="0" y="0"/>
                  </a:moveTo>
                  <a:lnTo>
                    <a:pt x="4846320" y="0"/>
                  </a:lnTo>
                  <a:lnTo>
                    <a:pt x="484632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9167" y="3816751"/>
              <a:ext cx="4206198" cy="2132289"/>
            </a:xfrm>
            <a:prstGeom prst="rect">
              <a:avLst/>
            </a:prstGeom>
          </p:spPr>
        </p:pic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9388034B-A18B-29F3-4BB3-883B35572B65}"/>
              </a:ext>
            </a:extLst>
          </p:cNvPr>
          <p:cNvSpPr txBox="1">
            <a:spLocks/>
          </p:cNvSpPr>
          <p:nvPr/>
        </p:nvSpPr>
        <p:spPr>
          <a:xfrm>
            <a:off x="198120" y="694272"/>
            <a:ext cx="5867400" cy="5514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350" b="0" i="0">
                <a:solidFill>
                  <a:srgbClr val="FFC000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350" b="1" spc="20" dirty="0">
                <a:solidFill>
                  <a:srgbClr val="FF0000"/>
                </a:solidFill>
                <a:latin typeface="Calibri Light"/>
                <a:cs typeface="Calibri Light"/>
              </a:rPr>
              <a:t>Социальная </a:t>
            </a:r>
            <a:r>
              <a:rPr lang="ru-RU" sz="2350" b="1" spc="25" dirty="0">
                <a:solidFill>
                  <a:srgbClr val="FF0000"/>
                </a:solidFill>
                <a:latin typeface="Calibri Light"/>
                <a:cs typeface="Calibri Light"/>
              </a:rPr>
              <a:t>и </a:t>
            </a:r>
            <a:r>
              <a:rPr lang="ru-RU" sz="2350" b="1" spc="20" dirty="0">
                <a:solidFill>
                  <a:srgbClr val="FF0000"/>
                </a:solidFill>
                <a:latin typeface="Calibri Light"/>
                <a:cs typeface="Calibri Light"/>
              </a:rPr>
              <a:t>налоговая     </a:t>
            </a:r>
          </a:p>
          <a:p>
            <a:pPr marL="12700">
              <a:spcBef>
                <a:spcPts val="100"/>
              </a:spcBef>
            </a:pPr>
            <a:r>
              <a:rPr lang="ru-RU" sz="2350" b="1" spc="20" dirty="0">
                <a:solidFill>
                  <a:srgbClr val="FF0000"/>
                </a:solidFill>
                <a:latin typeface="Calibri Light"/>
                <a:cs typeface="Calibri Light"/>
              </a:rPr>
              <a:t>справедливость </a:t>
            </a:r>
            <a:r>
              <a:rPr lang="ru-RU" sz="2350" b="1" spc="-52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ru-RU" sz="2350" b="1" spc="20" dirty="0">
                <a:solidFill>
                  <a:srgbClr val="FF0000"/>
                </a:solidFill>
                <a:latin typeface="Calibri Light"/>
                <a:cs typeface="Calibri Light"/>
              </a:rPr>
              <a:t>в</a:t>
            </a:r>
            <a:r>
              <a:rPr lang="ru-RU" sz="2350" b="1" spc="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lang="ru-RU" sz="2350" b="1" spc="25" dirty="0">
                <a:solidFill>
                  <a:srgbClr val="FF0000"/>
                </a:solidFill>
                <a:latin typeface="Calibri Light"/>
                <a:cs typeface="Calibri Light"/>
              </a:rPr>
              <a:t>отношении</a:t>
            </a:r>
            <a:r>
              <a:rPr lang="ru-RU" sz="2350" b="1" spc="20" dirty="0">
                <a:solidFill>
                  <a:srgbClr val="FF0000"/>
                </a:solidFill>
                <a:latin typeface="Calibri Light"/>
                <a:cs typeface="Calibri Light"/>
              </a:rPr>
              <a:t> адвокатов</a:t>
            </a:r>
          </a:p>
          <a:p>
            <a:pPr marL="12700">
              <a:spcBef>
                <a:spcPts val="100"/>
              </a:spcBef>
            </a:pPr>
            <a:endParaRPr lang="ru-RU" sz="2350" dirty="0">
              <a:latin typeface="Calibri Light"/>
              <a:cs typeface="Calibri Light"/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100" dirty="0">
                <a:effectLst/>
                <a:ea typeface="Consolas" panose="020B0609020204030204" pitchFamily="49" charset="0"/>
                <a:cs typeface="Consolas" panose="020B0609020204030204" pitchFamily="49" charset="0"/>
              </a:rPr>
              <a:t>отменить запрет на осуществление адвокатом  предпринимательской деятельности и занятие иной  оплачиваемой должности</a:t>
            </a:r>
            <a:endParaRPr lang="ru-KZ" sz="2100" dirty="0">
              <a:effectLst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100" dirty="0">
                <a:effectLst/>
                <a:ea typeface="Consolas" panose="020B0609020204030204" pitchFamily="49" charset="0"/>
                <a:cs typeface="Consolas" panose="020B0609020204030204" pitchFamily="49" charset="0"/>
              </a:rPr>
              <a:t>предоставить адвокатам право использовать специальные  налоговые режимы</a:t>
            </a:r>
            <a:endParaRPr lang="ru-KZ" sz="2100" dirty="0">
              <a:effectLst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100" dirty="0">
                <a:effectLst/>
                <a:ea typeface="Consolas" panose="020B0609020204030204" pitchFamily="49" charset="0"/>
                <a:cs typeface="Consolas" panose="020B0609020204030204" pitchFamily="49" charset="0"/>
              </a:rPr>
              <a:t>предоставить право вычитать расходы из  налогооблагаемого дохода</a:t>
            </a:r>
            <a:endParaRPr lang="ru-KZ" sz="2100" dirty="0">
              <a:effectLst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100" dirty="0">
                <a:effectLst/>
                <a:ea typeface="Consolas" panose="020B0609020204030204" pitchFamily="49" charset="0"/>
                <a:cs typeface="Consolas" panose="020B0609020204030204" pitchFamily="49" charset="0"/>
              </a:rPr>
              <a:t>предоставить адвокатам социальную защиту</a:t>
            </a:r>
            <a:endParaRPr lang="ru-KZ" sz="2100" dirty="0">
              <a:effectLst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100" dirty="0">
                <a:effectLst/>
                <a:ea typeface="Consolas" panose="020B0609020204030204" pitchFamily="49" charset="0"/>
                <a:cs typeface="Consolas" panose="020B0609020204030204" pitchFamily="49" charset="0"/>
              </a:rPr>
              <a:t>включить профессию адвоката в государственную  программу «С дипломом в село»</a:t>
            </a:r>
            <a:endParaRPr lang="ru-RU" sz="2100" kern="0" spc="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267" y="328635"/>
            <a:ext cx="5923280" cy="9518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ct val="91200"/>
              </a:lnSpc>
              <a:spcBef>
                <a:spcPts val="330"/>
              </a:spcBef>
            </a:pPr>
            <a:r>
              <a:rPr lang="ru-RU" sz="2150" b="1" spc="25" dirty="0">
                <a:solidFill>
                  <a:schemeClr val="accent6">
                    <a:lumMod val="75000"/>
                  </a:schemeClr>
                </a:solidFill>
              </a:rPr>
              <a:t>Повышение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процессуального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статуса адвоката </a:t>
            </a:r>
            <a:r>
              <a:rPr sz="2150" b="1" spc="-47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(обжалование действий 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(бездействия) 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и решений </a:t>
            </a:r>
            <a:r>
              <a:rPr sz="2150" b="1" spc="-47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прокурора</a:t>
            </a:r>
            <a:r>
              <a:rPr sz="215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5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 органа</a:t>
            </a:r>
            <a:r>
              <a:rPr sz="215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уголовного</a:t>
            </a:r>
            <a:r>
              <a:rPr sz="215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b="1" spc="20" dirty="0">
                <a:solidFill>
                  <a:schemeClr val="accent6">
                    <a:lumMod val="75000"/>
                  </a:schemeClr>
                </a:solidFill>
              </a:rPr>
              <a:t>преследования</a:t>
            </a:r>
            <a:r>
              <a:rPr sz="215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150" spc="10" dirty="0"/>
              <a:t>)</a:t>
            </a:r>
            <a:endParaRPr sz="2150" dirty="0"/>
          </a:p>
        </p:txBody>
      </p:sp>
      <p:sp>
        <p:nvSpPr>
          <p:cNvPr id="3" name="object 3"/>
          <p:cNvSpPr txBox="1"/>
          <p:nvPr/>
        </p:nvSpPr>
        <p:spPr>
          <a:xfrm>
            <a:off x="512646" y="1456436"/>
            <a:ext cx="7188200" cy="485965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обобщать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судебную</a:t>
            </a:r>
            <a:r>
              <a:rPr sz="1800" dirty="0">
                <a:latin typeface="Calibri"/>
                <a:cs typeface="Calibri"/>
              </a:rPr>
              <a:t> практику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 </a:t>
            </a:r>
            <a:r>
              <a:rPr sz="1800" spc="-5" dirty="0">
                <a:latin typeface="Calibri"/>
                <a:cs typeface="Calibri"/>
              </a:rPr>
              <a:t>рассмотрению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жалоб</a:t>
            </a:r>
            <a:endParaRPr sz="1800" dirty="0">
              <a:latin typeface="Calibri"/>
              <a:cs typeface="Calibri"/>
            </a:endParaRPr>
          </a:p>
          <a:p>
            <a:pPr marL="241300" marR="495300" indent="-228600">
              <a:lnSpc>
                <a:spcPts val="2020"/>
              </a:lnSpc>
              <a:spcBef>
                <a:spcPts val="90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проводить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сравнительный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анализ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решений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следственных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судей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окончательных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судебных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актов</a:t>
            </a:r>
            <a:endParaRPr sz="1800" dirty="0">
              <a:latin typeface="Calibri"/>
              <a:cs typeface="Calibri"/>
            </a:endParaRPr>
          </a:p>
          <a:p>
            <a:pPr marL="241300" marR="321310" indent="-228600">
              <a:lnSpc>
                <a:spcPts val="1900"/>
              </a:lnSpc>
              <a:spcBef>
                <a:spcPts val="98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детализировать порядок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рассмотрения </a:t>
            </a:r>
            <a:r>
              <a:rPr sz="1800" spc="-10" dirty="0">
                <a:latin typeface="Calibri"/>
                <a:cs typeface="Calibri"/>
              </a:rPr>
              <a:t>жалоб,</a:t>
            </a:r>
            <a:r>
              <a:rPr sz="1800" dirty="0">
                <a:latin typeface="Calibri"/>
                <a:cs typeface="Calibri"/>
              </a:rPr>
              <a:t> инициированных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стадии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досудебного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производства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1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запретить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следственным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судьям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единолично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рассматривать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жалобы</a:t>
            </a:r>
            <a:endParaRPr sz="1800" dirty="0">
              <a:latin typeface="Calibri"/>
              <a:cs typeface="Calibri"/>
            </a:endParaRPr>
          </a:p>
          <a:p>
            <a:pPr marL="241300" marR="183515" indent="-228600">
              <a:lnSpc>
                <a:spcPts val="1989"/>
              </a:lnSpc>
              <a:spcBef>
                <a:spcPts val="95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обязать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следственных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судей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обязанность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проверять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достоверность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законность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получения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материалов</a:t>
            </a:r>
            <a:endParaRPr sz="1800" dirty="0">
              <a:latin typeface="Calibri"/>
              <a:cs typeface="Calibri"/>
            </a:endParaRPr>
          </a:p>
          <a:p>
            <a:pPr marL="241300" marR="312420" indent="-228600">
              <a:lnSpc>
                <a:spcPts val="1989"/>
              </a:lnSpc>
              <a:spcBef>
                <a:spcPts val="91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установить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ответственность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сторон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предоставление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фиктивных 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незаконно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полученных материалов</a:t>
            </a:r>
            <a:endParaRPr sz="1800" dirty="0">
              <a:latin typeface="Calibri"/>
              <a:cs typeface="Calibri"/>
            </a:endParaRPr>
          </a:p>
          <a:p>
            <a:pPr marL="241300" marR="323850" indent="-228600">
              <a:lnSpc>
                <a:spcPts val="1989"/>
              </a:lnSpc>
              <a:spcBef>
                <a:spcPts val="920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Calibri"/>
                <a:cs typeface="Calibri"/>
              </a:rPr>
              <a:t>изменить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порядок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определения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территориальной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подсудности</a:t>
            </a:r>
            <a:r>
              <a:rPr sz="1800" dirty="0">
                <a:latin typeface="Calibri"/>
                <a:cs typeface="Calibri"/>
              </a:rPr>
              <a:t> при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обжаловании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решений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следственных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судей</a:t>
            </a:r>
            <a:endParaRPr sz="1800" dirty="0">
              <a:latin typeface="Calibri"/>
              <a:cs typeface="Calibri"/>
            </a:endParaRPr>
          </a:p>
          <a:p>
            <a:pPr marL="241300" marR="5080" indent="-228600">
              <a:lnSpc>
                <a:spcPts val="1900"/>
              </a:lnSpc>
              <a:spcBef>
                <a:spcPts val="98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ввести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случайный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выбор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апелляционной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инстанции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для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рассмотрения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частных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жалоб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ходатайств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прокурора</a:t>
            </a:r>
          </a:p>
          <a:p>
            <a:pPr marL="241300" indent="-228600">
              <a:lnSpc>
                <a:spcPct val="100000"/>
              </a:lnSpc>
              <a:spcBef>
                <a:spcPts val="815"/>
              </a:spcBef>
              <a:buClr>
                <a:srgbClr val="FFC000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иные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меры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усовершенствованию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процедуры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обжалования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69418" y="0"/>
            <a:ext cx="4419600" cy="6858000"/>
            <a:chOff x="7769418" y="0"/>
            <a:chExt cx="44196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2919" y="0"/>
              <a:ext cx="4066031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2919" y="0"/>
              <a:ext cx="4066031" cy="6400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2919" y="0"/>
              <a:ext cx="3611879" cy="685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9418" y="893122"/>
              <a:ext cx="3100787" cy="50717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944</Words>
  <Application>Microsoft Office PowerPoint</Application>
  <PresentationFormat>Широкоэкранный</PresentationFormat>
  <Paragraphs>119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Corbel</vt:lpstr>
      <vt:lpstr>Times New Roman</vt:lpstr>
      <vt:lpstr>Wingdings</vt:lpstr>
      <vt:lpstr>Office Theme</vt:lpstr>
      <vt:lpstr>Презентация PowerPoint</vt:lpstr>
      <vt:lpstr>Президент Республики Казахстан  Касым-Жомарт Токаев:</vt:lpstr>
      <vt:lpstr>Презентация PowerPoint</vt:lpstr>
      <vt:lpstr>Сильная адвокатура</vt:lpstr>
      <vt:lpstr> Независимость адвокатуры</vt:lpstr>
      <vt:lpstr> Независимость адвоката</vt:lpstr>
      <vt:lpstr>Адвокат – высокооплачиваемая профессия</vt:lpstr>
      <vt:lpstr>Презентация PowerPoint</vt:lpstr>
      <vt:lpstr>Повышение процессуального статуса адвоката  (обжалование действий (бездействия) и решений  прокурора и органа уголовного преследования )</vt:lpstr>
      <vt:lpstr> Повышение процессуального статуса  адвоката (права доступа)</vt:lpstr>
      <vt:lpstr>Повышение процессуального  статуса адвоката (реализация прав и гарантий</vt:lpstr>
      <vt:lpstr> Модернизация адвокатуры в части  расширения форм адвокатской деятельности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TheHatter</dc:creator>
  <cp:lastModifiedBy>Айнаш Ракымова</cp:lastModifiedBy>
  <cp:revision>8</cp:revision>
  <dcterms:created xsi:type="dcterms:W3CDTF">2022-10-18T06:00:19Z</dcterms:created>
  <dcterms:modified xsi:type="dcterms:W3CDTF">2022-10-20T06:02:32Z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2022-05-03T00:00:00Z</vt:filetime>
  </property>
  <property fmtid="{D5CDD505-2E9C-101B-9397-08002B2CF9AE}" pid="3" name="LastSaved">
    <vt:filetime>2022-10-18T00:00:00Z</vt:filetime>
  </property>
</Properties>
</file>