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48" r:id="rId2"/>
    <p:sldId id="458" r:id="rId3"/>
    <p:sldId id="464" r:id="rId4"/>
    <p:sldId id="462" r:id="rId5"/>
    <p:sldId id="457" r:id="rId6"/>
    <p:sldId id="461" r:id="rId7"/>
    <p:sldId id="4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T Sans" panose="020B0503020203020204" pitchFamily="34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D344-D38B-4188-A0FF-C0FD8B02F90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C70E-C54D-40BE-BE82-48080FD4A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5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4280040" y="10156680"/>
            <a:ext cx="3231360" cy="48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9E5263E-7CC0-4010-816F-2B7ADB83D23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75564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0621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07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9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81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5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DE625DB-ABA8-4815-8A26-37B2AECD3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E984F9-43A9-4325-9354-AF0BFF9B585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E5FAE81-E04A-4701-8BD7-5E0291FF1D7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1599E6A-7B9B-47D1-99D6-9224F9A4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LID4096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A016AF80-474D-421D-81E3-523F6F4E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5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ECE55-2572-418F-8571-79CC2046A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E3DAA9-0A4D-4292-B8A3-7430A7D7B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0CF6C-E4A2-4724-A336-83702E2E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AA89B-D565-4D66-AAFC-B49B9ACC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8374B-B394-4833-BDB5-9AD795B0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7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C45F6-5D63-4344-88B6-BD0812CD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8B3499-6660-4499-97B1-56639055E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3183F-F91A-420B-87BB-1D657427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9922-8EB1-4527-B801-706D9FBE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68A28-2319-4165-A32E-F2D5294E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B0349E-F22F-4E0D-88A5-4716D6C57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2AD335-7941-4B82-AE1A-589CC1692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9A2A1-4221-4AF6-9658-A405FA87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1FDD2-1614-49D6-9CD3-E6899488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A7754-B48D-4D88-94A6-88C38E15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1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DEC57A2-33D2-4340-B29F-52AFDBE682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ECD07-ACB0-404A-A7E7-5DDFAA54B96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DB739-02A6-4DF0-BD28-2F2CDB52139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0625-3B33-4C5C-B83D-A1FF617D4E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26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999CA-FA94-4B0B-B7C3-6B106943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8BFDF-A2CD-4EA7-810A-FE76FC33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6FFCC-933D-4070-A311-A33528CB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0162B-D531-42F3-8BFD-0B5A7656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6404F-8509-4CDA-B458-D9227DDE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544C3-C197-414C-8F38-9D48A460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B0F03-D3BD-4E74-BC0E-611508255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C42CD-7A1E-4B7C-948F-6FF974FF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E7E95-DFAC-4F59-9D71-A7031002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A8836-E897-4111-89F1-4536008B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B851-2EAB-4880-AF68-DFEA5CBB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F5FC5-440F-46FE-BE4E-6B713BAF8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59FF7B-0CAB-4A46-BFBB-F1A9F776E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08686-AFDF-467D-895D-5B104CE4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49CE69-A018-44A1-ACAA-06B7507C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91EA77-CC4E-4CD2-857B-F884A2C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4F06-E9F8-41BE-8095-9ADEDDB7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87CA8-515B-4213-94C4-D67F1CACD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3ED600-23A6-49D0-ACFB-EF3FB95B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C7E214-AB3A-409B-B6B0-8AF982BA5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7C2C3-CCBC-4E55-AD7C-732A972E3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364B63-691E-434D-82B5-CABA20F0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5E808D-B764-4256-8DCE-50399B9C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A90E3-C450-41A2-AC4C-6F2A1C9B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1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4240-4EB9-4B4F-B40C-6CEB259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EC8192-C0D5-4C40-9BA6-86BBB318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498F1C-50A7-4DE8-8F08-FBD5742B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FF821-C4D1-4B3F-BA74-383BB150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5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9DF844-ABB2-44CE-947D-DC0A2825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AC5FEC-50BF-431F-9A99-E00028CC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84759-5C60-4867-A16E-5C403F85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9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FAF7-E5B8-4C1E-8A69-A7E415B4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C3C5D-609F-4645-846F-028B215A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6D410D-5960-4839-81FE-E38C0FE3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58BF53-BD87-4A7F-A068-D26E0B54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B0281-F2B5-43CD-B22D-543B2E1E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EAB44-C4A5-4928-85D1-31E979E3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BFF80-07AE-44C0-811D-CFA1722A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0C2E49-440F-437F-BF60-8A2888782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077CF-8D50-43D2-A8F4-61F754B0A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8D7BF3-56F8-4333-A7F5-B9B694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DFD46D-225C-4DBA-AA8E-C574EF5A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0047D1-B47A-4539-8D0A-AD750D14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A661-E412-4182-87D7-6352E115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FF418-7E30-4BD9-AB26-92E7ABE27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32D9C-F505-469B-9BB8-ACD5A14D9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62F5-949A-4134-8005-7942596C497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E1ACF-F966-4A8D-B76A-AF05B48AB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1C555-88D6-4B99-9559-338E3C6DB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E3AE-801D-4226-9AFB-C5835C3A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42337" y="970859"/>
            <a:ext cx="11363325" cy="3608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150" rIns="0" bIns="0" anchor="ctr"/>
          <a:lstStyle/>
          <a:p>
            <a:pPr algn="ctr">
              <a:lnSpc>
                <a:spcPct val="100000"/>
              </a:lnSpc>
            </a:pPr>
            <a:r>
              <a:rPr lang="ru-RU" sz="489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Обеспечение гарантий адвокатской деятельности и необходимость их расширения </a:t>
            </a:r>
            <a:endParaRPr lang="ru-RU" sz="145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417388" y="6279951"/>
            <a:ext cx="5813221" cy="314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53233" rIns="81646" bIns="40823"/>
          <a:lstStyle/>
          <a:p>
            <a:pPr algn="ctr">
              <a:lnSpc>
                <a:spcPct val="100000"/>
              </a:lnSpc>
            </a:pPr>
            <a:r>
              <a:rPr lang="ru-R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  <a:ea typeface="DejaVu Sans"/>
              </a:rPr>
              <a:t>2022</a:t>
            </a:r>
            <a:endParaRPr lang="ru-R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3F0C7A2C-E2DE-4BE9-A2E1-54C1BFA4B18D}"/>
              </a:ext>
            </a:extLst>
          </p:cNvPr>
          <p:cNvSpPr/>
          <p:nvPr/>
        </p:nvSpPr>
        <p:spPr>
          <a:xfrm>
            <a:off x="3384874" y="5097917"/>
            <a:ext cx="8148066" cy="645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1881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Сергей </a:t>
            </a:r>
            <a:r>
              <a:rPr lang="ru-RU" sz="2400" b="1" spc="-1" dirty="0" err="1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Сизинцев</a:t>
            </a:r>
            <a:r>
              <a:rPr lang="ru-RU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Адвокат. Председатель Научно-консультативного совета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Республиканской коллегии адвокатов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F0FDB1-DF24-7F34-7BA6-27A373887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1562"/>
          <a:stretch/>
        </p:blipFill>
        <p:spPr>
          <a:xfrm>
            <a:off x="659060" y="4315073"/>
            <a:ext cx="2302329" cy="2238375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584048C5-ECE3-404B-CAE6-9AEB292A9C44}"/>
              </a:ext>
            </a:extLst>
          </p:cNvPr>
          <p:cNvSpPr/>
          <p:nvPr/>
        </p:nvSpPr>
        <p:spPr>
          <a:xfrm>
            <a:off x="2021967" y="647866"/>
            <a:ext cx="8148066" cy="645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1881" rIns="0" bIns="0" anchor="ctr"/>
          <a:lstStyle/>
          <a:p>
            <a:pPr algn="ctr">
              <a:lnSpc>
                <a:spcPct val="100000"/>
              </a:lnSpc>
            </a:pPr>
            <a:r>
              <a:rPr lang="kk-KZ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Круглый стол «</a:t>
            </a:r>
            <a:r>
              <a:rPr lang="ru-RU" sz="2400" b="1" spc="-1" dirty="0">
                <a:solidFill>
                  <a:srgbClr val="333366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Роль казахстанской адвокатуры в строительстве правового государства»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422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19" y="176150"/>
            <a:ext cx="10670234" cy="1329259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latin typeface="PT Sans" panose="020B0503020203020204" pitchFamily="34" charset="-52"/>
              </a:rPr>
              <a:t>Избавление от чрезмерного государственного регулирования адвокатской деятельности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23381" y="1567623"/>
            <a:ext cx="3400425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kk-KZ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Проблемы</a:t>
            </a:r>
            <a:endParaRPr lang="ru-RU" altLang="ru-RU" sz="1800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A8EB1860-3F6B-4D8A-9065-D7495DDF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683" y="1390402"/>
            <a:ext cx="4019708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8000"/>
              </a:lnSpc>
              <a:buClrTx/>
              <a:buFontTx/>
              <a:buNone/>
            </a:pPr>
            <a:r>
              <a:rPr lang="kk-KZ" altLang="ru-RU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  <a:endParaRPr lang="ru-RU" altLang="ru-RU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27" y="4007281"/>
            <a:ext cx="4183900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Значительное число запретов и ограничений для адвокатов ничем не оправдано, препятствует развитию адвокатуры, не согласуется с современными потребностями рынка юридической помощи, препятствует пополнению адвокатуры профессиональными юристами, не желающими принимать на себя эти ограничения.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Большинство существующих ограничений утратили свое практическое значение, и используются только в качестве элементов контроля и преследования адвокатов.</a:t>
            </a:r>
            <a:endParaRPr lang="kk-KZ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ru-RU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8523B5B-A1A8-40FF-B24A-89A76B8A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213" y="4662362"/>
            <a:ext cx="4183901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Усовершенствовать формы осуществления адвокатской деятельности, обеспечив возможность распределения дохода, свободное распоряжение трудовыми ресурсами, оптимизацию налоговой нагрузки на адвокатов.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Устранить ряд устаревших ограничений на занятие адвокатами иной оплачиваемой деятельностью.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Избавить адвокатуру от необходимости согласования внутренних актов адвокатуры с регулирующим государственным органом.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Расширить участие адвокатуры в приеме экзаменов у претендентов на адвокатский статус.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kk-KZ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ru-RU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ru-RU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ru-RU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endParaRPr lang="ru-RU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F8D695-686A-5FB5-F45A-257144BF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59" y="1649157"/>
            <a:ext cx="723900" cy="723900"/>
          </a:xfrm>
          <a:prstGeom prst="rect">
            <a:avLst/>
          </a:prstGeom>
        </p:spPr>
      </p:pic>
      <p:sp>
        <p:nvSpPr>
          <p:cNvPr id="3" name="CustomShape 2">
            <a:extLst>
              <a:ext uri="{FF2B5EF4-FFF2-40B4-BE49-F238E27FC236}">
                <a16:creationId xmlns:a16="http://schemas.microsoft.com/office/drawing/2014/main" id="{9733BE53-DAB4-D512-1B62-7AB9A83708F1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ru-RU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BE0A89-1BC3-58FB-F742-391940FE8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62" y="2516805"/>
            <a:ext cx="2438095" cy="24380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559FEC-E903-3130-28B4-B45FD0BD5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1" y="1894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019" y="128881"/>
            <a:ext cx="10670234" cy="1329259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latin typeface="PT Sans" panose="020B0503020203020204" pitchFamily="34" charset="-52"/>
              </a:rPr>
              <a:t>Расширение перечня прав адвокатов и гарантий адвокатской деятельности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32389" y="1404013"/>
            <a:ext cx="3400425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kk-KZ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Проблемы</a:t>
            </a:r>
            <a:endParaRPr lang="ru-RU" altLang="ru-RU" sz="1800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A8EB1860-3F6B-4D8A-9065-D7495DDF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323" y="4041542"/>
            <a:ext cx="4019708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8000"/>
              </a:lnSpc>
              <a:buClrTx/>
              <a:buFontTx/>
              <a:buNone/>
            </a:pPr>
            <a:r>
              <a:rPr lang="kk-KZ" altLang="ru-RU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  <a:endParaRPr lang="ru-RU" altLang="ru-RU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5" y="2844618"/>
            <a:ext cx="4183900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Нереализованные гарантии ограничивают независимость адвокатов и возможности для беспрепятственного осуществления их деятельности.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Отсутствие гарантий не позволяет гражданам реализовать конституционное право на получение квалифицированной юридической помощи. 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8523B5B-A1A8-40FF-B24A-89A76B8A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659" y="3766685"/>
            <a:ext cx="5386594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отмена необходимости получения специального разрешения на допуск адвоката к государственным секретам с заменой его на подписку о неразглашении;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право на обеспечение безопасности при осуществлении адвокатской деятельности; гарантии охраны государством жизни, здоровья, чести и достоинства адвоката и членов его семьи;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запрет привлечения адвоката к конфиденциальному сотрудничеству при проведении оперативно-розыскных мероприятий или следственных действий;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установление особого порядка начала досудебного производства в отношении адвокатов;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обязательное уведомление коллегии адвокатов в случае задержания адвоката;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запрет на проникновение в помещение адвоката, досмотр, обыск, изъятие вещей и документов адвоката;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недопустимость в качестве доказательств обвинения подзащитного фактических данных, полученных в результате проведения оперативно-розыскных мероприятий и (или) следственных действий в отношении адвоката;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</a:rPr>
              <a:t>обязательность присутствия представителя адвокатуры при обыске у адвоката.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F8D695-686A-5FB5-F45A-257144BF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2" y="4296491"/>
            <a:ext cx="723900" cy="723900"/>
          </a:xfrm>
          <a:prstGeom prst="rect">
            <a:avLst/>
          </a:prstGeom>
        </p:spPr>
      </p:pic>
      <p:sp>
        <p:nvSpPr>
          <p:cNvPr id="3" name="CustomShape 2">
            <a:extLst>
              <a:ext uri="{FF2B5EF4-FFF2-40B4-BE49-F238E27FC236}">
                <a16:creationId xmlns:a16="http://schemas.microsoft.com/office/drawing/2014/main" id="{9733BE53-DAB4-D512-1B62-7AB9A83708F1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ru-RU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51638-81D4-9425-21B3-AF35558D7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2" y="1678091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53184-B306-F4D8-5574-32D4D746D68B}"/>
              </a:ext>
            </a:extLst>
          </p:cNvPr>
          <p:cNvSpPr txBox="1"/>
          <p:nvPr/>
        </p:nvSpPr>
        <p:spPr>
          <a:xfrm>
            <a:off x="171455" y="5076254"/>
            <a:ext cx="6096000" cy="1708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  <a:ea typeface="Microsoft YaHei" panose="020B0503020204020204" pitchFamily="34" charset="-122"/>
              </a:rPr>
              <a:t>право иметь беспрепятственный доступ в помещения судов, органов прокуратуры, внутренних дел, иных правоохранительных органов, в места содержания задержанных, содержащихся под стражей и отбывающих наказание, при осуществлении адвокатом своих обязанностей; 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666666"/>
                </a:solidFill>
                <a:latin typeface="PT Sans" panose="020B0503020203020204" pitchFamily="34" charset="-52"/>
                <a:ea typeface="Microsoft YaHei" panose="020B0503020204020204" pitchFamily="34" charset="-122"/>
              </a:rPr>
              <a:t>безусловное право иметь при себе и применять научно-технические средства при фиксации хода и результатов процессуальных действий;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58149-F9AB-6DD7-5D51-199C904A9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07" y="2373882"/>
            <a:ext cx="2471510" cy="24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7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735" y="287142"/>
            <a:ext cx="10353670" cy="1329259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PT Sans" panose="020B0503020203020204" pitchFamily="34" charset="-52"/>
              </a:rPr>
              <a:t>Недопустимость преследования адвокатов в связи с осуществлением их профессиональной деятельности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75729" y="1616401"/>
            <a:ext cx="3400425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kk-KZ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Проблемы</a:t>
            </a:r>
            <a:endParaRPr lang="ru-RU" altLang="ru-RU" sz="1800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A8EB1860-3F6B-4D8A-9065-D7495DDF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604" y="1482944"/>
            <a:ext cx="4019708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8000"/>
              </a:lnSpc>
              <a:buClrTx/>
              <a:buFontTx/>
              <a:buNone/>
            </a:pPr>
            <a:r>
              <a:rPr lang="kk-KZ" altLang="ru-RU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  <a:endParaRPr lang="ru-RU" altLang="ru-RU" b="1" dirty="0">
              <a:solidFill>
                <a:srgbClr val="66669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10" y="4041294"/>
            <a:ext cx="3705215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Сохраняются случаи преследования адвокатов за выражение активной и принципиальной позиции в ходе отстаивания интересов клиента либо в ходе выполнения обязанностей в органах адвокатского самоуправления.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Вынесение частных постановлений и определений о принятии мер к адвокатам.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Предъявление исков о лишении адвокатов лицензий без решения вопроса об их дисциплинарной ответственности.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Отстранение адвокатов от участия в деле или процессуальных действиях.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8523B5B-A1A8-40FF-B24A-89A76B8A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01" y="4222336"/>
            <a:ext cx="5435182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Запрет любого преследования адвокатов за правомерные действия, совершенные ими в связи с оказанием юридической помощи, в том числе за публичные высказывания.</a:t>
            </a:r>
          </a:p>
          <a:p>
            <a:pPr marL="285750" indent="-285750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Запрет вынесения любых частных определений и постановлений касательно относительно оценки действий адвоката по оказанию юридической помощи.</a:t>
            </a:r>
          </a:p>
          <a:p>
            <a:pPr marL="285750" indent="-285750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Возражение против незаконных действий, принесение жалоб и реализация иных полномочий адвокатом в интересах своего клиента не могут быть поставлены ему в вину и служить основанием для применения к нему мер ответственности.</a:t>
            </a:r>
          </a:p>
          <a:p>
            <a:pPr marL="285750" indent="-285750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Возможность предъявлять иски о лишении лицензии адвоката только в случае непринятия к адвокату мер дисциплинарной ответственности или после оспаривания уполномоченным органом принятых к адвокату дисциплинарных мер.</a:t>
            </a:r>
            <a:endParaRPr lang="en-US" altLang="ru-RU" sz="1500" b="1" dirty="0">
              <a:solidFill>
                <a:srgbClr val="666666"/>
              </a:solidFill>
              <a:latin typeface="PT Sans" panose="020B0503020203020204" pitchFamily="34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D448EC-FD11-4815-B47E-576FC2974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56" y="1735311"/>
            <a:ext cx="723900" cy="723900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C7CA978A-873B-EF36-600F-67D5EC376654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ru-RU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3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D02CEA-A09B-2418-8828-5598A2D9C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" y="1947494"/>
            <a:ext cx="609600" cy="60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38349-CB8A-98B3-AAC2-FEFABD3FA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26" y="3017410"/>
            <a:ext cx="2713975" cy="27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507" y="146438"/>
            <a:ext cx="10320414" cy="132925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PT Sans" panose="020B0503020203020204" pitchFamily="34" charset="-52"/>
              </a:rPr>
              <a:t>Реализация права адвоката на получение информации по адвокатскому запросу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3032" y="1803039"/>
            <a:ext cx="3400425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Проблемы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15" y="3758685"/>
            <a:ext cx="4422785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Возможность отказа в представлении адвокату запрошенных сведений в случае, если информация отнесена к информации с ограниченным доступом.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Произвольный отказ в предоставлении ответов путем отнесения любой информации к охраняемой законом тайне.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Возможности адвоката по самостоятельному сбору доказательств неизмеримо меньше по сравнению со стороной обвинения.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F0029E3-5BE9-4AA5-9C45-AF3AF848186F}"/>
              </a:ext>
            </a:extLst>
          </p:cNvPr>
          <p:cNvSpPr txBox="1">
            <a:spLocks noChangeArrowheads="1"/>
          </p:cNvSpPr>
          <p:nvPr/>
        </p:nvSpPr>
        <p:spPr>
          <a:xfrm>
            <a:off x="8528060" y="1718658"/>
            <a:ext cx="3400425" cy="124141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DD6BC7D-3514-4264-B23B-9BA72246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114" y="4190843"/>
            <a:ext cx="4523807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Адвокат вправе требовать у физических и юридических лиц, а также лиц, занимающихся профессиональной деятельностью, предоставления любых сведений, если эти сведения необходимы для оказания юридической помощи клиенту.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Основанием для отказа в предоставлении сведений по адвокатскому запросу может являться только распространение на указанные сведения режима государственной тайны.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Предоставление адвокатам реальных прав по сбору доказательств, доступу к информации, относящейся к различным видам охраняемых законом тайн.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2D94C7-FB41-46BC-983F-4565B3EF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7" y="1927279"/>
            <a:ext cx="723900" cy="723900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16F0050E-4556-961A-C894-A31130A92149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ru-RU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4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0778B0-E807-4E0F-FF2C-BD0CB4884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5" y="2118944"/>
            <a:ext cx="609600" cy="60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945AAD-80C0-E0B5-1DB5-7875B8518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51" y="2728544"/>
            <a:ext cx="2638120" cy="26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37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895" y="249510"/>
            <a:ext cx="10915650" cy="1329259"/>
          </a:xfrm>
        </p:spPr>
        <p:txBody>
          <a:bodyPr/>
          <a:lstStyle/>
          <a:p>
            <a:pPr algn="ctr"/>
            <a:r>
              <a:rPr lang="ru-RU" altLang="ru-RU" b="1" dirty="0">
                <a:latin typeface="PT Sans" panose="020B0503020203020204" pitchFamily="34" charset="-52"/>
              </a:rPr>
              <a:t>Расширение ответственности за нарушение прав адвокатов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05219" y="1735111"/>
            <a:ext cx="3400425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Статья 668 КоАП. Воспрепятствование законной деятельности адвоката</a:t>
            </a:r>
          </a:p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Действующая редакция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3" y="3814805"/>
            <a:ext cx="4256207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Непредставление либо отказ от представления необходимых документов по запросу адвоката.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Ответственность несут только должностные и юридические лица.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Должностные лица правоохранительных органов не могут быть привлечены к ответственности.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F0029E3-5BE9-4AA5-9C45-AF3AF848186F}"/>
              </a:ext>
            </a:extLst>
          </p:cNvPr>
          <p:cNvSpPr txBox="1">
            <a:spLocks noChangeArrowheads="1"/>
          </p:cNvSpPr>
          <p:nvPr/>
        </p:nvSpPr>
        <p:spPr>
          <a:xfrm>
            <a:off x="8383008" y="1728026"/>
            <a:ext cx="3400425" cy="124141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Статья 668 КоАП. </a:t>
            </a:r>
          </a:p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DD6BC7D-3514-4264-B23B-9BA72246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794" y="4206822"/>
            <a:ext cx="4421639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Расширение круга лиц, несущих административную ответственность.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Ответственность за:</a:t>
            </a:r>
          </a:p>
          <a:p>
            <a:pPr marL="716432" lvl="1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Непредоставление свободного доступа в административные здания судов, прокуратуры и органов, ведущих уголовный процесс.</a:t>
            </a:r>
          </a:p>
          <a:p>
            <a:pPr marL="716432" lvl="1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Ограничение права при выполнении поручения использовать технические средства.</a:t>
            </a:r>
          </a:p>
          <a:p>
            <a:pPr marL="716432" lvl="1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Необеспечение условий, обеспечивающих конфиденциальность свидания и общения адвоката с клиентом.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FB9D91-2503-47F2-8699-583AE459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7" y="1927279"/>
            <a:ext cx="723900" cy="723900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F612C0DB-5DCB-C58B-B74C-4E339DF7E371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ru-RU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5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0A55B-608F-C471-18B3-39DC53793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00" y="2969436"/>
            <a:ext cx="2603956" cy="2603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F3F756-22F6-11C4-8A74-0459E6373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" y="1990726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83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D647F8F-7E31-4434-969D-DAA6D184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4920" y="209527"/>
            <a:ext cx="10915650" cy="1329259"/>
          </a:xfrm>
        </p:spPr>
        <p:txBody>
          <a:bodyPr/>
          <a:lstStyle/>
          <a:p>
            <a:pPr algn="ctr"/>
            <a:r>
              <a:rPr lang="ru-RU" altLang="ru-RU" b="1" dirty="0">
                <a:latin typeface="PT Sans" panose="020B0503020203020204" pitchFamily="34" charset="-52"/>
              </a:rPr>
              <a:t>Расширение ответственности за нарушение прав адвокатов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598EC4-4E9F-4046-AFF5-7293738A741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20076" y="1812593"/>
            <a:ext cx="3465887" cy="1241410"/>
          </a:xfrm>
        </p:spPr>
        <p:txBody>
          <a:bodyPr vert="horz" lIns="91440" tIns="0" rIns="91440" bIns="45720" rtlCol="0" anchor="ctr">
            <a:noAutofit/>
          </a:bodyPr>
          <a:lstStyle/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Статья 435 УК. Воспрепятствование законной деятельности адвокатов.</a:t>
            </a:r>
          </a:p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Действующая редакция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4A8EC4D-5F0A-4F37-B76A-0EF2E8E3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85" y="3888565"/>
            <a:ext cx="4541958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Требование о наличии существенного вреда правам, свободам или законным интересам человека и гражданина, правам или законным интересам юридических лиц, охраняемым законом интересам общества или государства.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Случаев привлечения к ответственности по данной статье не имеется, статья является неработающей.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F0029E3-5BE9-4AA5-9C45-AF3AF848186F}"/>
              </a:ext>
            </a:extLst>
          </p:cNvPr>
          <p:cNvSpPr txBox="1">
            <a:spLocks noChangeArrowheads="1"/>
          </p:cNvSpPr>
          <p:nvPr/>
        </p:nvSpPr>
        <p:spPr>
          <a:xfrm>
            <a:off x="7872400" y="1396793"/>
            <a:ext cx="3400425" cy="124141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Статья 668 КоАП. </a:t>
            </a:r>
          </a:p>
          <a:p>
            <a:pPr marL="0" indent="0">
              <a:lnSpc>
                <a:spcPct val="108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ru-RU" altLang="ru-RU" sz="1800" b="1" dirty="0">
                <a:solidFill>
                  <a:srgbClr val="666699"/>
                </a:solidFill>
                <a:latin typeface="PT Sans" panose="020B0503020203020204" pitchFamily="34" charset="-52"/>
              </a:rPr>
              <a:t>Предложения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DD6BC7D-3514-4264-B23B-9BA72246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739" y="4173275"/>
            <a:ext cx="5249606" cy="9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8000"/>
              </a:lnSpc>
              <a:buClrTx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Перечисление конкретных деяний: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вынесение незаконного частного определения или частного постановления;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принуждение адвоката к отказу от принятого поручения;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незаконный обыск или досмотр адвоката и (или) его помещения;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незаконное истребование и (или) изъятие сведений и документов, составляющих адвокатскую тайну;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нарушение конфиденциальности встречи адвоката с клиентом;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проведение незаконных негласных следственных действий в отношении адвоката;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незаконный допрос, задержание адвоката;</a:t>
            </a:r>
          </a:p>
          <a:p>
            <a:pPr marL="259232" indent="-259232">
              <a:lnSpc>
                <a:spcPct val="108000"/>
              </a:lnSpc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666666"/>
                </a:solidFill>
                <a:latin typeface="PT Sans" panose="020B0503020203020204" pitchFamily="34" charset="-52"/>
              </a:rPr>
              <a:t>недопуск адвоката к подзащитному.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FB9D91-2503-47F2-8699-583AE459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0" y="1675299"/>
            <a:ext cx="723900" cy="723900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F612C0DB-5DCB-C58B-B74C-4E339DF7E371}"/>
              </a:ext>
            </a:extLst>
          </p:cNvPr>
          <p:cNvSpPr/>
          <p:nvPr/>
        </p:nvSpPr>
        <p:spPr>
          <a:xfrm>
            <a:off x="171455" y="224870"/>
            <a:ext cx="1291564" cy="1204643"/>
          </a:xfrm>
          <a:custGeom>
            <a:avLst/>
            <a:gdLst/>
            <a:ahLst/>
            <a:cxnLst/>
            <a:rect l="0" t="0" r="r" b="b"/>
            <a:pathLst>
              <a:path w="5201" h="5201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3"/>
                </a:lnTo>
                <a:cubicBezTo>
                  <a:pt x="0" y="4766"/>
                  <a:pt x="433" y="5200"/>
                  <a:pt x="866" y="5200"/>
                </a:cubicBezTo>
                <a:lnTo>
                  <a:pt x="4333" y="5200"/>
                </a:lnTo>
                <a:cubicBezTo>
                  <a:pt x="4766" y="5200"/>
                  <a:pt x="5200" y="4766"/>
                  <a:pt x="5200" y="4333"/>
                </a:cubicBezTo>
                <a:lnTo>
                  <a:pt x="5200" y="866"/>
                </a:lnTo>
                <a:cubicBezTo>
                  <a:pt x="5200" y="433"/>
                  <a:pt x="4766" y="0"/>
                  <a:pt x="4333" y="0"/>
                </a:cubicBezTo>
                <a:lnTo>
                  <a:pt x="866" y="0"/>
                </a:lnTo>
              </a:path>
            </a:pathLst>
          </a:custGeom>
          <a:solidFill>
            <a:srgbClr val="666699"/>
          </a:solidFill>
          <a:ln w="9360">
            <a:solidFill>
              <a:srgbClr val="333366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4000"/>
              </a:lnSpc>
            </a:pPr>
            <a:r>
              <a:rPr lang="en-US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 panose="020B0503020203020204" pitchFamily="34" charset="-52"/>
              </a:rPr>
              <a:t>6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43A5C-5615-E327-A175-62436C988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" y="1990726"/>
            <a:ext cx="657225" cy="657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5499E-8023-B1E5-3AEB-E52D30358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83" y="3054003"/>
            <a:ext cx="2603956" cy="26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5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926</Words>
  <Application>Microsoft Office PowerPoint</Application>
  <PresentationFormat>Широкоэкранный</PresentationFormat>
  <Paragraphs>95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Calibri</vt:lpstr>
      <vt:lpstr>PT Sans</vt:lpstr>
      <vt:lpstr>Calibri Light</vt:lpstr>
      <vt:lpstr>Тема Office</vt:lpstr>
      <vt:lpstr>Презентация PowerPoint</vt:lpstr>
      <vt:lpstr>Избавление от чрезмерного государственного регулирования адвокатской деятельности</vt:lpstr>
      <vt:lpstr>Расширение перечня прав адвокатов и гарантий адвокатской деятельности</vt:lpstr>
      <vt:lpstr>Недопустимость преследования адвокатов в связи с осуществлением их профессиональной деятельности</vt:lpstr>
      <vt:lpstr>Реализация права адвоката на получение информации по адвокатскому запросу</vt:lpstr>
      <vt:lpstr>Расширение ответственности за нарушение прав адвокатов</vt:lpstr>
      <vt:lpstr>Расширение ответственности за нарушение прав адвокатов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Sizintsev</dc:creator>
  <cp:lastModifiedBy>Айнаш Ракымова</cp:lastModifiedBy>
  <cp:revision>27</cp:revision>
  <dcterms:created xsi:type="dcterms:W3CDTF">2021-11-03T08:29:41Z</dcterms:created>
  <dcterms:modified xsi:type="dcterms:W3CDTF">2022-10-20T04:52:28Z</dcterms:modified>
</cp:coreProperties>
</file>