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805" r:id="rId2"/>
  </p:sldMasterIdLst>
  <p:notesMasterIdLst>
    <p:notesMasterId r:id="rId19"/>
  </p:notesMasterIdLst>
  <p:sldIdLst>
    <p:sldId id="256" r:id="rId3"/>
    <p:sldId id="264" r:id="rId4"/>
    <p:sldId id="262" r:id="rId5"/>
    <p:sldId id="275" r:id="rId6"/>
    <p:sldId id="267" r:id="rId7"/>
    <p:sldId id="273" r:id="rId8"/>
    <p:sldId id="281" r:id="rId9"/>
    <p:sldId id="272" r:id="rId10"/>
    <p:sldId id="284" r:id="rId11"/>
    <p:sldId id="257" r:id="rId12"/>
    <p:sldId id="279" r:id="rId13"/>
    <p:sldId id="259" r:id="rId14"/>
    <p:sldId id="260" r:id="rId15"/>
    <p:sldId id="261" r:id="rId16"/>
    <p:sldId id="258" r:id="rId17"/>
    <p:sldId id="271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867" autoAdjust="0"/>
  </p:normalViewPr>
  <p:slideViewPr>
    <p:cSldViewPr snapToGrid="0">
      <p:cViewPr varScale="1">
        <p:scale>
          <a:sx n="104" d="100"/>
          <a:sy n="104" d="100"/>
        </p:scale>
        <p:origin x="834" y="96"/>
      </p:cViewPr>
      <p:guideLst/>
    </p:cSldViewPr>
  </p:slideViewPr>
  <p:outlineViewPr>
    <p:cViewPr>
      <p:scale>
        <a:sx n="33" d="100"/>
        <a:sy n="33" d="100"/>
      </p:scale>
      <p:origin x="0" y="-93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9BF74D5-1731-0CE9-3827-F69C1060DF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16C9C4-1763-3FDE-FC19-0C0E228326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2476D74-2586-4B7A-A04D-2F1CE087D148}" type="datetimeFigureOut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3301D26-EFA5-9AE9-F205-084679C194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EC15F11C-5950-A016-FC44-E4D3E779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F49C09-0882-FF8E-4E9C-A10D9C3B3F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44A766-3C65-6430-9BF7-F034BF25A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E0AF5E1-8121-47E5-95F1-EA7A371C4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8BBA931-5A12-7A9B-9E22-24D59E07A2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E470E91-E968-78BC-FC12-43EDA3C0B1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/>
              <a:t>Право на свободу собраний </a:t>
            </a:r>
          </a:p>
          <a:p>
            <a:pPr>
              <a:spcBef>
                <a:spcPct val="0"/>
              </a:spcBef>
            </a:pPr>
            <a:endParaRPr lang="ru-RU" altLang="ru-RU"/>
          </a:p>
          <a:p>
            <a:pPr>
              <a:spcBef>
                <a:spcPct val="0"/>
              </a:spcBef>
            </a:pPr>
            <a:r>
              <a:rPr lang="ru-RU" altLang="ru-RU"/>
              <a:t>Решение ЕСПЧ по делу г-н Эзелин против Франции: </a:t>
            </a:r>
          </a:p>
          <a:p>
            <a:pPr>
              <a:spcBef>
                <a:spcPct val="0"/>
              </a:spcBef>
            </a:pPr>
            <a:r>
              <a:rPr lang="ru-RU" altLang="ru-RU"/>
              <a:t>Адвокат принял участие в демонстрации в ходе которой возникли некоторые неуправляемые (буйные) события. Адвокат был привлечен к дисциплинарной ответственности (ему был объявлен выговор) за то, что он не смог отделиться от этих событий, при этом он не вел себя агрессивно и не пострадал. Было решено, что такое поведение не совместимо с обязанностями адвоката. </a:t>
            </a:r>
          </a:p>
          <a:p>
            <a:pPr>
              <a:spcBef>
                <a:spcPct val="0"/>
              </a:spcBef>
            </a:pPr>
            <a:r>
              <a:rPr lang="ru-RU" altLang="ru-RU"/>
              <a:t>Суд заключил, что адвокаты не должны из страха дисциплинарных санкций быть лишены права озвучить свои убеждения/мнения в такого рода мероприятиях. </a:t>
            </a:r>
          </a:p>
          <a:p>
            <a:pPr>
              <a:spcBef>
                <a:spcPct val="0"/>
              </a:spcBef>
            </a:pPr>
            <a:endParaRPr lang="ru-RU" altLang="ru-RU"/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001B583-BAC3-DA4E-1E6C-F1A247564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fld id="{8B820A26-20D0-4CB3-A5F6-CEF2931D5829}" type="slidenum">
              <a:rPr lang="en-US" altLang="ru-RU">
                <a:latin typeface="Tahoma" panose="020B0604030504040204" pitchFamily="34" charset="0"/>
                <a:cs typeface="Arial" panose="020B0604020202020204" pitchFamily="34" charset="0"/>
              </a:rPr>
              <a:pPr eaLnBrk="1" hangingPunct="1"/>
              <a:t>7</a:t>
            </a:fld>
            <a:endParaRPr lang="en-US" altLang="ru-RU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5389BFD-6128-9CAF-E86B-12834EB0EBA0}"/>
              </a:ext>
            </a:extLst>
          </p:cNvPr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252D1B0-D424-2C74-7858-FF4AE49CC080}"/>
              </a:ext>
            </a:extLst>
          </p:cNvPr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7D74F90-4B58-4D64-98A6-E5DBE6E11A18}"/>
              </a:ext>
            </a:extLst>
          </p:cNvPr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D56FC29C-18AC-B74F-FF19-4D4CCF8524DB}"/>
              </a:ext>
            </a:extLst>
          </p:cNvPr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630FEA57-3E3B-8553-BE00-DFBA3E13A315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4379369A-A2E8-321F-54B6-468D4E28C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ru-RU" alt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2F5FD8C-D138-D6D9-5051-2B5B213C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9C27B-5D19-4EEF-8945-65F40FBCBF5E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1654788-3002-2C0B-935F-72C185DE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BE9BE0-6858-BB77-5001-B61BAB48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39C73E6E-4F18-47BB-BB79-8B72DD4CCF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798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C4CBC-AD2E-414A-F319-75C7C269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A35C-7CE5-4CE0-9955-F027E9B90413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BBDD8-4441-AEFE-E8C3-D95D4F5D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4632E-B4FA-5DEA-C91D-92AAFDB8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6D6E-D86C-4C94-A9C7-C4795F863F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092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7EEB6-CA0A-975B-AD7E-61325A4B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4659F-B930-49AB-845B-30508BF9909B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E109-3678-CDB1-01AA-1DB0D94C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793C9-DDC2-38C2-8DD3-5CF389D0D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47B11-359C-4048-B36C-2DF236B296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6451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285750"/>
            <a:ext cx="10058400" cy="14509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B32C2F-325C-3BD8-97BA-5E200146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6963" y="6459538"/>
            <a:ext cx="24717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CB6FC-D4F3-4203-B303-2752AB65A713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60322B-4AD4-7647-EB62-287E8E58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75" y="6459538"/>
            <a:ext cx="4822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80C178-D13F-0A67-EBF8-F33DF59E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9650" y="6459538"/>
            <a:ext cx="13128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B915B-F174-4520-8F3B-91602BC6E6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614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FB949A8-B656-6481-1665-45963FE90414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C6DF203-AF99-3FAA-FB4A-D200ACD3C3C5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6930BF73-F489-20E7-947F-1EAC25577E28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985095-88EE-DA94-0ED2-86C5DB5D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BAE4E-4E60-4D4E-86ED-CE452C99A778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B743A9-608B-9947-4604-18288923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19BC6F-E354-74CA-C605-02366386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1F01B-CAA5-41FF-8D47-81E223228F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4892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C21B3-F9F3-0A2E-8801-5620DECAC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081B2-5BDC-432B-A921-CA581916DB26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E1356-1367-F819-6282-B65AA80F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AE831-30BF-104F-7703-106CAD98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AE8C-9F39-4400-80D9-EA63E0C11F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1805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1D92778-D33C-551B-93C4-2DDF7D95CE89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E84437E-9ED1-B712-2B8C-1F3B143EDF7F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5BDC8962-9FD5-241A-D5C1-A9B69719B8EC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1FA55B-93FD-D4A0-699B-26C49645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897CC-D2F2-432A-8ECF-E05A8490AE05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199AE3-94FB-2AFD-0F00-51993C56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399B4A-CA5D-8308-1B2F-965069B8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11CE2-25D9-4C20-B7AA-BE5E6CDF8B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2232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267ECEC-5F3E-8E53-939D-F63EC130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0963-40BF-4BFA-AB5D-8293DAA14CE0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D7ECE-1D40-B25A-81D0-E87D5FB9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6EFDA-9D82-E17C-575A-7039FA89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4E25-DE32-47CA-81D6-98738EECB2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87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039D436-A585-73F6-0C93-5AAD6AFC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383A-2377-4F33-B175-556C9517005A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71DF0C-0BC0-6B54-EDA8-A550E69E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C17AF-8CF8-F6B2-0596-F394B398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9C76-D2A5-4A25-8C4A-5BE4E8218A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0458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CF5DA7-084B-75EB-6ABC-884CA095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1859D-7C8C-48CA-8FC4-0061B189D4EE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1AE638-1CAA-48C9-B271-B596E64C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8202D8-964C-0F05-3D93-1F6A3EB4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50088-3358-4C09-A7EE-50C8E1CF94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966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9AFDDF-977C-7656-8583-E3DA64E32E11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FCECB0-41C4-F108-BFD8-9278DD825E8B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15570AB2-37D4-512B-7C8B-9A61FC84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2733-0982-4778-B89A-6D1DCAFDB6E4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CE442B6-5E1F-EA34-C754-1CC7F55A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5C59833-0CB7-CE39-807E-5050E6D5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BB19-6C85-4BBC-851E-1F4B1DA5C3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475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43486-897B-F20C-E482-5575CE74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4AF3A-0B6E-42A8-8AB7-115017D59B0B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DF5A5-EE3C-F4B8-B425-660DDEF3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5E7C4-CD35-CF35-1AAD-154744CB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9656D-B660-4CEA-A04C-14143CB594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211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D066D76-F0A2-9233-ED83-349A3166B2DE}"/>
              </a:ext>
            </a:extLst>
          </p:cNvPr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4335617-908B-2A76-1AE6-5E71A5FB0246}"/>
              </a:ext>
            </a:extLst>
          </p:cNvPr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214C348-BFFB-41B8-9A7A-ACC022BB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7804A5D-A702-4DD2-9210-FD9FB6C51697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2279925-89C4-F349-D8C1-43A352856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1403632-1BC0-762E-E381-1CBA81EA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0A6BB8F-DA03-41E9-9D72-708214412A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8515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4561CD6-7103-984C-3448-C65E911CB07D}"/>
              </a:ext>
            </a:extLst>
          </p:cNvPr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F84F6ED-0289-8378-6B3F-5A7D08C4D7DB}"/>
              </a:ext>
            </a:extLst>
          </p:cNvPr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B49170B-392E-1CBA-312F-447E7C3B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450D-11D7-4603-9E10-DF32A26E62AC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578BCE6-C411-1D4A-6FC2-5F703E7E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9BD9E76-B1A7-3F11-61A0-98A2C4D0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3EE8-7B7C-4200-BF0E-4629289C2A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590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1A379-786F-3DAB-C5A1-7B0595D5C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8F55-D4BB-47F3-9B88-A2E44AD29DCD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1D04-6344-2271-01CC-25D3EB38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7496E-834C-5275-5561-9FCEA6A4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34B1-5C75-46F5-9A66-6DCBB5231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1851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0DB6FF8-E41A-303C-8EE5-69251EB6FF0D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43A983F-C7E5-5E59-F0F9-CE6B052A4502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18D410B-745C-D4CF-E765-01001DB5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3EDEE-F38A-47F4-905C-038A532F4F7C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9597EA5-B4A8-7CB0-FF55-C63CE81A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9765D76-908B-7F91-84E9-0436F075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C517-4478-4AC2-A28C-44AE02B62C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978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B24D538-65E4-72F3-1244-5EB7E972F46C}"/>
              </a:ext>
            </a:extLst>
          </p:cNvPr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FE95BC78-F17F-5655-0EFE-EA344EF16307}"/>
              </a:ext>
            </a:extLst>
          </p:cNvPr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22EA7CBC-5BFB-0DF4-97B2-85A6EE06D209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90C8FC6F-CC20-1578-D97B-C85F81CF5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ru-RU" alt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A354BF4-11E3-A389-B34E-34CA3AC9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F7214-840B-4714-A752-4E5F2E31D83F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60CFF54-4634-1360-2BAF-92B0E337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13A1F16-25F8-717F-ADE7-8907B166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EFFBDC8-51F4-45E5-9ACA-9278259FEB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7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630F19-5213-A779-B3DE-B13E921B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8741-1701-4245-8B36-A0EF22F14DB5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BB2B9E-B756-6887-D7E2-B108BFF9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71C5FD-E1BB-E500-DA03-9FD5F1B1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E3AC3-5FA2-4550-98DD-A14C9EC64A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201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9FE8C5F-14BC-983D-D6BA-99C7B84E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F3A54-69A1-4A26-8342-A6CBA2331F77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30A6895-304E-6966-921A-D87F68BA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D073CBC-9BD7-25F8-6B72-3FCB0A6D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6170-EFC1-464D-AA1E-85C8599E56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41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0E5C34-4D9B-5699-7DC5-31AF6105A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7FC61-62D1-4371-94B1-4FF4B53EDF7E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422A4C9-CA66-D0AA-F26B-17B735EDA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4B41C4-8C0C-09B3-EF9D-7B71F7BC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BF09-AF66-4991-8213-2E0A8E27D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58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CD1653-B9A9-9BB3-B465-F85F9171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A8A7-0C36-4E6E-9FED-69DB80C37472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BC5CA6-3983-2A6D-A0BD-90333AE91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A119E2-FFDE-4EA8-8DB1-B6DF5048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78A18-2C35-48B6-99DF-3181AF151E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98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154D08B-4D38-CDF1-7153-E2F5B01449D3}"/>
              </a:ext>
            </a:extLst>
          </p:cNvPr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81EB694C-20B7-06DC-195B-15A3D9E004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7CA0D8EE-94D3-5DDF-A33E-F17E083BCDA5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275613CC-AB5B-861B-A9E4-B0FB4AD64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ru-RU" alt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FD738E6-D0D8-529F-BD12-6D665663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6061-EC8C-4B20-8CC3-A7471DC8E079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BA70D63-158D-73FF-975F-B64F87C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F5F38D5-CEBA-9324-719E-4FDEED44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AAD16-B0EA-4FE2-B0FA-EE8D3A80C3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21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960F6B27-E45D-B406-1344-6457EF66ACEA}"/>
              </a:ext>
            </a:extLst>
          </p:cNvPr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8BAFD281-A210-082F-6D99-830C3951DF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255E5AE6-75F8-37F9-49E4-3D4CEE0443E6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A11F8837-22B8-511E-935A-E73216AED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ru-RU" alt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912EC50-0732-B007-DC68-50DDCAFF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9097-9891-4920-AD23-91C3CB0842A5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22E84FA-DEE9-B96D-DC46-EEBA74183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1D0CD-11E3-45E8-B096-D95A73120E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755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EA63AD-FD2F-D72F-0F60-D5F3A8D61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7D97CD9-A7AB-449E-C87F-35D2C7842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B52F8-E7C0-05A8-9B06-7C30049F2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7B79E32-C4A8-4D85-902D-FA02FC50F049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CAE30-ECAD-F9F8-EB23-C4F9D60AB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grpSp>
        <p:nvGrpSpPr>
          <p:cNvPr id="1030" name="Group 6">
            <a:extLst>
              <a:ext uri="{FF2B5EF4-FFF2-40B4-BE49-F238E27FC236}">
                <a16:creationId xmlns:a16="http://schemas.microsoft.com/office/drawing/2014/main" id="{6B747157-233F-BBA2-B35C-2C318DD43D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A0AB5A5-B562-5672-B033-146C41A43382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>
              <a:extLst>
                <a:ext uri="{FF2B5EF4-FFF2-40B4-BE49-F238E27FC236}">
                  <a16:creationId xmlns:a16="http://schemas.microsoft.com/office/drawing/2014/main" id="{7AAEAB14-D3A4-EAD1-DB5A-A7C29C834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ru-RU" altLang="ru-RU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C3925-6804-C685-5BD2-3979BEDE9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0F59767C-AF01-41A7-A4DC-BCFECD739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28" r:id="rId2"/>
    <p:sldLayoutId id="2147483841" r:id="rId3"/>
    <p:sldLayoutId id="2147483829" r:id="rId4"/>
    <p:sldLayoutId id="2147483830" r:id="rId5"/>
    <p:sldLayoutId id="2147483831" r:id="rId6"/>
    <p:sldLayoutId id="2147483832" r:id="rId7"/>
    <p:sldLayoutId id="2147483842" r:id="rId8"/>
    <p:sldLayoutId id="2147483843" r:id="rId9"/>
    <p:sldLayoutId id="2147483833" r:id="rId10"/>
    <p:sldLayoutId id="2147483834" r:id="rId11"/>
    <p:sldLayoutId id="214748384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5"/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399C0F-C6D5-08E7-596B-802C41695DB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BB540-001B-567F-E50B-EC8E0604AB32}"/>
              </a:ext>
            </a:extLst>
          </p:cNvPr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ADC504-7918-685D-F103-86C298DB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53" name="Text Placeholder 2">
            <a:extLst>
              <a:ext uri="{FF2B5EF4-FFF2-40B4-BE49-F238E27FC236}">
                <a16:creationId xmlns:a16="http://schemas.microsoft.com/office/drawing/2014/main" id="{E85DC7E4-D256-D633-D7C2-70C3D587B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5C12D-2CBD-61C1-6F6B-C2D990A95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90EBFE-780E-42D5-9BE1-01A84AECDE99}" type="datetime1">
              <a:rPr lang="ru-RU" altLang="ru-RU"/>
              <a:pPr>
                <a:defRPr/>
              </a:pPr>
              <a:t>20.10.2022</a:t>
            </a:fld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FCF60-C0D2-9242-44F4-D3DA9AC0A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1BCA5-3A9D-5022-3E3F-CD9F495A8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5AC09F-B36C-4482-97BE-EF6EB1D3FE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54BE23-60E5-BAD1-0D9B-DD9D46FFD7DF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35" r:id="rId2"/>
    <p:sldLayoutId id="2147483846" r:id="rId3"/>
    <p:sldLayoutId id="2147483836" r:id="rId4"/>
    <p:sldLayoutId id="2147483837" r:id="rId5"/>
    <p:sldLayoutId id="2147483838" r:id="rId6"/>
    <p:sldLayoutId id="2147483847" r:id="rId7"/>
    <p:sldLayoutId id="2147483848" r:id="rId8"/>
    <p:sldLayoutId id="2147483849" r:id="rId9"/>
    <p:sldLayoutId id="2147483839" r:id="rId10"/>
    <p:sldLayoutId id="2147483850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EB96C27C-085F-41A5-DE99-75BB28D48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endParaRPr lang="ru-RU" altLang="ru-RU">
              <a:latin typeface="Cambria" panose="02040503050406030204" pitchFamily="18" charset="0"/>
            </a:endParaRP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9EDA241E-FF88-90DF-5B6F-1581B5CF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endParaRPr lang="ru-RU" altLang="ru-RU">
              <a:latin typeface="Cambria" panose="02040503050406030204" pitchFamily="18" charset="0"/>
            </a:endParaRPr>
          </a:p>
        </p:txBody>
      </p:sp>
      <p:sp>
        <p:nvSpPr>
          <p:cNvPr id="15364" name="Straight Connector 8">
            <a:extLst>
              <a:ext uri="{FF2B5EF4-FFF2-40B4-BE49-F238E27FC236}">
                <a16:creationId xmlns:a16="http://schemas.microsoft.com/office/drawing/2014/main" id="{A8F7FBBC-FE84-4912-AD35-E1262E12C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8088" y="4343400"/>
            <a:ext cx="9875837" cy="0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Заголовок 1">
            <a:extLst>
              <a:ext uri="{FF2B5EF4-FFF2-40B4-BE49-F238E27FC236}">
                <a16:creationId xmlns:a16="http://schemas.microsoft.com/office/drawing/2014/main" id="{58EE4D56-34BA-0E45-9B1A-6AA09571E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9688" y="1973263"/>
            <a:ext cx="9875837" cy="3365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400" b="1" dirty="0">
                <a:solidFill>
                  <a:srgbClr val="262626"/>
                </a:solidFill>
              </a:rPr>
              <a:t>Независимость адвокатуры, как признак правового государства</a:t>
            </a:r>
            <a:br>
              <a:rPr lang="ru-RU" altLang="ru-RU" sz="4400" b="1" dirty="0">
                <a:solidFill>
                  <a:srgbClr val="262626"/>
                </a:solidFill>
              </a:rPr>
            </a:br>
            <a:br>
              <a:rPr lang="ru-RU" altLang="ru-RU" sz="4400" b="1" dirty="0">
                <a:solidFill>
                  <a:srgbClr val="262626"/>
                </a:solidFill>
              </a:rPr>
            </a:br>
            <a:r>
              <a:rPr lang="ru-RU" altLang="ru-RU" sz="2800" b="1" dirty="0">
                <a:solidFill>
                  <a:srgbClr val="C00000"/>
                </a:solidFill>
              </a:rPr>
              <a:t>Канафин Д.К. адвокат АГКА </a:t>
            </a:r>
            <a:br>
              <a:rPr lang="ru-RU" altLang="ru-RU" sz="2800" b="1" dirty="0">
                <a:solidFill>
                  <a:srgbClr val="C00000"/>
                </a:solidFill>
              </a:rPr>
            </a:br>
            <a:r>
              <a:rPr lang="ru-RU" altLang="ru-RU" sz="2800" b="1" dirty="0">
                <a:solidFill>
                  <a:srgbClr val="C00000"/>
                </a:solidFill>
              </a:rPr>
              <a:t>(краткие тезисы выступления)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8549-6408-3432-917F-7AA041D3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748"/>
            <a:ext cx="3924299" cy="5791201"/>
          </a:xfrm>
        </p:spPr>
        <p:txBody>
          <a:bodyPr/>
          <a:lstStyle/>
          <a:p>
            <a:pPr>
              <a:defRPr/>
            </a:pPr>
            <a:r>
              <a:rPr lang="ru-RU" sz="3200" b="1" dirty="0"/>
              <a:t>Не решена проблема своевременного и свободного доступа адвокатов к своим подзащитным </a:t>
            </a:r>
          </a:p>
        </p:txBody>
      </p:sp>
      <p:pic>
        <p:nvPicPr>
          <p:cNvPr id="25603" name="Объект 3">
            <a:extLst>
              <a:ext uri="{FF2B5EF4-FFF2-40B4-BE49-F238E27FC236}">
                <a16:creationId xmlns:a16="http://schemas.microsoft.com/office/drawing/2014/main" id="{2DDF945C-6928-F2F0-8785-86EDE7BEEC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5538" y="1762125"/>
            <a:ext cx="6524625" cy="3810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E749CD6-E493-744C-8A5B-7CBF4F370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92" y="457200"/>
            <a:ext cx="4555434" cy="269067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Не решена проблема допуска адвокатов к делам, содержащим сведения, составляющие государственные секреты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3D98CD6-BD37-28AF-1AC7-3BE8A7B1E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700" y="457200"/>
            <a:ext cx="6948488" cy="5543550"/>
          </a:xfrm>
        </p:spPr>
        <p:txBody>
          <a:bodyPr>
            <a:normAutofit fontScale="550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3500" dirty="0"/>
              <a:t>В Рекомендации 20 Заключительных замечаний КПЧ по докладу об исполнении Международного пакта о гражданских и политических правах в отношении Казахстана (102 сессия 11-29 июля 2011 г., Женева), говорится: «20. Комитет выражает обеспокоенность по поводу сообщений о необоснованных ограничениях доступа лиц к адвокатам, особенно в делах, связанных с государственной тайной, где юристам, среди прочего, необходимо получать от государства допуск, прежде чем они смогут представлять интересы своих клиентов. Комитет также выражает обеспокоенность в связи с отсутствием у сотрудников полиции правового обязательства сообщать обвиняемым о наличии у них права на юридическую помощь (статья 14).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3500" dirty="0"/>
              <a:t>Государству-участнику следует обеспечивать, чтобы любые принимаемые им меры по охране государственной тайны не влекли за собой необоснованные ограничения права человека на доступ к адвокатам по своему выбору. Кроме того, государству-участнику следует обеспечивать, чтобы во всех случаях ареста производящие его сотрудники информировали обвиняемых в момент ареста о наличии у них права на услуги адвоката».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17BDF06-589B-B003-0119-4A9B09A1C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78175"/>
            <a:ext cx="3932237" cy="269081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9" name="Объект 3">
            <a:extLst>
              <a:ext uri="{FF2B5EF4-FFF2-40B4-BE49-F238E27FC236}">
                <a16:creationId xmlns:a16="http://schemas.microsoft.com/office/drawing/2014/main" id="{C31B1539-0757-0FD4-2C9F-0F935AA4126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3178175"/>
            <a:ext cx="4105275" cy="27209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F15E5-B7F4-C0A4-BA73-D93263E40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617"/>
            <a:ext cx="6467061" cy="5536096"/>
          </a:xfrm>
        </p:spPr>
        <p:txBody>
          <a:bodyPr/>
          <a:lstStyle/>
          <a:p>
            <a:pPr>
              <a:defRPr/>
            </a:pPr>
            <a:r>
              <a:rPr lang="ru-RU" sz="3200" b="1" dirty="0"/>
              <a:t>Принцип состязательности и равноправия сторон все еще носит порой декларативный характер. Обращения и доводы адвокатов не всегда получают адекватную реакцию</a:t>
            </a:r>
          </a:p>
        </p:txBody>
      </p:sp>
      <p:pic>
        <p:nvPicPr>
          <p:cNvPr id="27651" name="Объект 3">
            <a:extLst>
              <a:ext uri="{FF2B5EF4-FFF2-40B4-BE49-F238E27FC236}">
                <a16:creationId xmlns:a16="http://schemas.microsoft.com/office/drawing/2014/main" id="{37CB1A6C-980C-0796-5EC8-620385FE97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3788" y="1550988"/>
            <a:ext cx="4194175" cy="41735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C21F5-F068-68B8-07D0-E0D32F88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1095375"/>
            <a:ext cx="5517641" cy="444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/>
              <a:t>Адвокаты не защищены в достаточной степени от угроз и давления со стороны своих процессуальных оппонентов и недовольных их активностью судей</a:t>
            </a:r>
          </a:p>
        </p:txBody>
      </p:sp>
      <p:pic>
        <p:nvPicPr>
          <p:cNvPr id="28675" name="Объект 3">
            <a:extLst>
              <a:ext uri="{FF2B5EF4-FFF2-40B4-BE49-F238E27FC236}">
                <a16:creationId xmlns:a16="http://schemas.microsoft.com/office/drawing/2014/main" id="{1933DDED-BE71-C616-4269-B0DB103F40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4650" y="1838325"/>
            <a:ext cx="4868863" cy="31813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52A5F-E360-3549-0970-CA76E7DE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375"/>
            <a:ext cx="5772150" cy="5553074"/>
          </a:xfrm>
        </p:spPr>
        <p:txBody>
          <a:bodyPr/>
          <a:lstStyle/>
          <a:p>
            <a:pPr>
              <a:defRPr/>
            </a:pPr>
            <a:r>
              <a:rPr lang="ru-RU" sz="3600" b="1" dirty="0"/>
              <a:t>Отсутствует самая эффективная гарантия адвокатской деятельности – реальная независимость судебной власти</a:t>
            </a:r>
          </a:p>
        </p:txBody>
      </p:sp>
      <p:pic>
        <p:nvPicPr>
          <p:cNvPr id="29699" name="Picture 2" descr="Картинки по запросу суд присяжных">
            <a:extLst>
              <a:ext uri="{FF2B5EF4-FFF2-40B4-BE49-F238E27FC236}">
                <a16:creationId xmlns:a16="http://schemas.microsoft.com/office/drawing/2014/main" id="{6E02B1CB-38C7-2101-C960-765635E5E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4700" y="1962150"/>
            <a:ext cx="4438650" cy="29098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Заголовок 1">
            <a:extLst>
              <a:ext uri="{FF2B5EF4-FFF2-40B4-BE49-F238E27FC236}">
                <a16:creationId xmlns:a16="http://schemas.microsoft.com/office/drawing/2014/main" id="{4A6CFD31-7BE2-8306-B552-69EB61243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6766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dirty="0"/>
              <a:t>Проблемы обеспечения независимости адвокатуры Казахстана</a:t>
            </a:r>
          </a:p>
        </p:txBody>
      </p:sp>
      <p:sp>
        <p:nvSpPr>
          <p:cNvPr id="7170" name="Объект 2">
            <a:extLst>
              <a:ext uri="{FF2B5EF4-FFF2-40B4-BE49-F238E27FC236}">
                <a16:creationId xmlns:a16="http://schemas.microsoft.com/office/drawing/2014/main" id="{4D8C7530-9E0E-F38F-EFF2-024715AA95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9975" y="1262063"/>
            <a:ext cx="10272713" cy="4910137"/>
          </a:xfrm>
        </p:spPr>
        <p:txBody>
          <a:bodyPr lIns="0" rIns="0"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altLang="ru-RU" dirty="0"/>
              <a:t>возможность создания «государственной» адвокатуры;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altLang="ru-RU" dirty="0"/>
              <a:t>решение вопросов, связанных с выдачей, приостановлением и лишением лицензии на право осуществления адвокатской деятельности относятся к компетенции органов исполнительной власти;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altLang="ru-RU" dirty="0"/>
              <a:t>дисциплинарные процедуры в отношении адвокатов не гарантируют от их использования против адвокатов, принципиально исполняющих профессиональный долг;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altLang="ru-RU" dirty="0"/>
              <a:t>система оказания правовой помощи за счет государственного бюджета нуждается в усовершенствовании;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altLang="ru-RU" dirty="0"/>
              <a:t>правовой статус адвоката, возможности собирания доказательств, гарантии неприкосновенности и независимости адвокатуры нуждаются в развитии;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altLang="ru-RU" dirty="0"/>
              <a:t>роль адвоката в уголовном процессе не соответствует его статусу в уголовном правосудии в связи с неоправданно суровым характером последнего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36B21-CBA3-44F7-89BC-75ECE62E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84632"/>
            <a:ext cx="10366248" cy="10698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/>
              <a:t>Предложения по совершенствованию законодательства об адвокатуре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79D6E-028B-5936-9318-4B7BCBB58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554163"/>
            <a:ext cx="11083925" cy="4918075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dirty="0"/>
              <a:t>- </a:t>
            </a:r>
            <a:r>
              <a:rPr lang="ru-RU" sz="2300" dirty="0"/>
              <a:t>Исключить неуместное вмешательство в вопросы самоуправления адвокатского сообщества;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sz="2300" dirty="0"/>
              <a:t>- усилить гарантии неприкосновенности адвокатов в связи с осуществлением ими профессиональной деятельности посредством установления запрета на производство в отношении адвокатов в связи с их профессиональной деятельностью: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sz="2300" dirty="0"/>
              <a:t>1) прослушивания и записи телефонных переговоров адвоката;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sz="2300" dirty="0"/>
              <a:t>2) любого вторжения в служебные и жилые помещения адвокатов;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sz="2300" dirty="0"/>
              <a:t>3) гласных и негласных осмотров, обысков, выемок, перлюстрации адвокатской переписки и иных негласных мероприятий;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sz="2300" dirty="0"/>
              <a:t>- запретить привлечение адвоката к негласному сотрудничеству на конфиденциальной основе с органами, осуществляющими оперативно-розыскную деятельность;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sz="2300" dirty="0"/>
              <a:t>- регламентировать в УПК допуск адвокатов к участию по делам, связанным с государственными секретами, без истребования носящего антиконституционный характер «специального допуска» от органов национальной безопасности;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sz="2300" dirty="0"/>
              <a:t>- обеспечить адвокатам при осуществлении ими профессиональных обязанностей свободный доступ в помещения правоохранительных органов и судов, отменив противозаконные дискриминационные ведомственные ограничения.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1">
            <a:extLst>
              <a:ext uri="{FF2B5EF4-FFF2-40B4-BE49-F238E27FC236}">
                <a16:creationId xmlns:a16="http://schemas.microsoft.com/office/drawing/2014/main" id="{59D9AA0F-2995-375E-4D07-433CCF3F8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6488" y="408537"/>
            <a:ext cx="10256520" cy="1228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/>
              <a:t>Основные принципы, касающиеся роли юристов, принятые восьмым Конгрессом ООН по предупреждению преступности и обращению с правонарушителями в Гаване 27 августа — 7 сентября 1990 года</a:t>
            </a:r>
          </a:p>
        </p:txBody>
      </p:sp>
      <p:sp>
        <p:nvSpPr>
          <p:cNvPr id="4098" name="Объект 2">
            <a:extLst>
              <a:ext uri="{FF2B5EF4-FFF2-40B4-BE49-F238E27FC236}">
                <a16:creationId xmlns:a16="http://schemas.microsoft.com/office/drawing/2014/main" id="{B5124DBF-B09C-56F9-77F9-FDBEF9B277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68363" y="1679575"/>
            <a:ext cx="7324725" cy="4511675"/>
          </a:xfrm>
        </p:spPr>
        <p:txBody>
          <a:bodyPr lIns="0" rIns="0" rtlCol="0">
            <a:noAutofit/>
          </a:bodyPr>
          <a:lstStyle/>
          <a:p>
            <a:pPr marL="0" indent="0" eaLnBrk="1" fontAlgn="auto" hangingPunct="1">
              <a:spcBef>
                <a:spcPts val="1100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None/>
              <a:defRPr/>
            </a:pPr>
            <a:r>
              <a:rPr lang="ru-RU" altLang="ru-RU" sz="2300" dirty="0"/>
              <a:t>Пункт 16: «Правительства обеспечивают, чтобы юристы: а) могли выполнять все свои профессиональные обязанности в обстановке, свободной от угроз, препятствий, запугивания или неоправданного вмешательства, b) могли совершать поездки и беспрепятственно консультироваться со своими клиентами внутри страны и за ее пределами; и с) не подвергались судебному преследованию и судебным, административным, экономическим или другим санкциям за любые действия, совершенные в соответствии с признанными профессиональными обязанностями, нормами и этикой, а также угрозам такого преследования и санкций».</a:t>
            </a:r>
          </a:p>
        </p:txBody>
      </p:sp>
      <p:pic>
        <p:nvPicPr>
          <p:cNvPr id="16388" name="Рисунок 1">
            <a:extLst>
              <a:ext uri="{FF2B5EF4-FFF2-40B4-BE49-F238E27FC236}">
                <a16:creationId xmlns:a16="http://schemas.microsoft.com/office/drawing/2014/main" id="{95ECAB4E-D36D-E29F-0635-D40B22F5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1927225"/>
            <a:ext cx="3462337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Заголовок 1">
            <a:extLst>
              <a:ext uri="{FF2B5EF4-FFF2-40B4-BE49-F238E27FC236}">
                <a16:creationId xmlns:a16="http://schemas.microsoft.com/office/drawing/2014/main" id="{17DC0C24-2AF8-8647-FA10-451DAAB55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6963" y="503238"/>
            <a:ext cx="10058400" cy="942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/>
              <a:t>Брюссельская декларация ОБСЕ о системах уголовного правосудия (2006 год) </a:t>
            </a:r>
          </a:p>
        </p:txBody>
      </p:sp>
      <p:sp>
        <p:nvSpPr>
          <p:cNvPr id="3074" name="Объект 2">
            <a:extLst>
              <a:ext uri="{FF2B5EF4-FFF2-40B4-BE49-F238E27FC236}">
                <a16:creationId xmlns:a16="http://schemas.microsoft.com/office/drawing/2014/main" id="{5D1A9099-FD74-52DE-001D-91133FEFE7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96963" y="1784350"/>
            <a:ext cx="5788025" cy="4287838"/>
          </a:xfrm>
        </p:spPr>
        <p:txBody>
          <a:bodyPr lIns="0" rIns="0"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None/>
              <a:defRPr/>
            </a:pPr>
            <a:r>
              <a:rPr lang="ru-RU" altLang="ru-RU" sz="3200" dirty="0"/>
              <a:t> «…следует принимать все необходимые меры, с тем чтобы уважать, защищать и развивать свободу осуществления профессии адвоката без какой-либо дискриминации или неуместного вмешательства со стороны властей или публики» . </a:t>
            </a:r>
          </a:p>
        </p:txBody>
      </p:sp>
      <p:pic>
        <p:nvPicPr>
          <p:cNvPr id="17412" name="Рисунок1" descr="C:\Users\029F~1\AppData\Local\Temp\M8uRck45.jpg">
            <a:extLst>
              <a:ext uri="{FF2B5EF4-FFF2-40B4-BE49-F238E27FC236}">
                <a16:creationId xmlns:a16="http://schemas.microsoft.com/office/drawing/2014/main" id="{69FDFB2A-F863-2173-9E30-E39D3A354F00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1938338"/>
            <a:ext cx="37147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D3CBB-CBB7-3520-8A7E-5F6F12DFD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3" y="576072"/>
            <a:ext cx="6345936" cy="57058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Мальзерб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Кретьен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Гильом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Ламуаньон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«Посмотрите, каковы те люди, которые жалуются на слишком большую свободу, предоставленную адвокатам, и вы увидите, что это всё люди сильные способные посадить в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Бисетр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того несчастного, который не оказал бы им должного уважения, между тем как они сами ежедневно нарушают правосудие по отношению к слабейшим. Они хотели бы стеснить свободу адвокатов, но для защиты слабых от сильных всякий добрый гражданин должен поддерживать эту свободу, как последнее убежище свободы национальной».</a:t>
            </a:r>
            <a:endParaRPr lang="ru-RU" sz="2400" dirty="0"/>
          </a:p>
        </p:txBody>
      </p:sp>
      <p:pic>
        <p:nvPicPr>
          <p:cNvPr id="18435" name="Рисунок 2">
            <a:extLst>
              <a:ext uri="{FF2B5EF4-FFF2-40B4-BE49-F238E27FC236}">
                <a16:creationId xmlns:a16="http://schemas.microsoft.com/office/drawing/2014/main" id="{B346BF28-335A-6DBC-52D9-CB1445D68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795338"/>
            <a:ext cx="37211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2F477-DD9A-BE03-5ACC-5CC8DB6E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476250"/>
            <a:ext cx="6619875" cy="5581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k-KZ" sz="27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Немного истории </a:t>
            </a:r>
            <a:br>
              <a:rPr lang="kk-KZ" sz="27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kk-KZ" sz="27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kk-KZ" sz="27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«Адвокатов </a:t>
            </a:r>
            <a:r>
              <a:rPr lang="ru-RU" sz="27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надо брать в ежовые рукавицы и ставить в осадное положение, ибо эта интеллигентская сволочь часто паскудничает… Но все же лучше адвокатов бояться и не верить им, особенно если они скажут, что они социал-демократы и члены партии». </a:t>
            </a:r>
            <a:br>
              <a:rPr lang="ru-RU" sz="27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ru-RU" sz="3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ru-RU" sz="3600" dirty="0">
                <a:latin typeface="Arial" charset="0"/>
                <a:ea typeface="+mn-ea"/>
                <a:cs typeface="Arial" charset="0"/>
              </a:rPr>
            </a:br>
            <a:r>
              <a:rPr lang="ru-RU" sz="2000" i="1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В. Ленин. Письмо Е. Д. Стасовой и товарищам в московской тюрьме. Полное собрание сочинений. Т. 9 с. 170.</a:t>
            </a:r>
            <a:r>
              <a:rPr lang="ru-RU" sz="2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</a:t>
            </a:r>
            <a:br>
              <a:rPr lang="ru-RU" sz="2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endParaRPr lang="ru-RU" sz="2000" dirty="0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27CF4EDF-F9BF-D259-D1F7-6CA9AFC0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912813"/>
            <a:ext cx="266382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Заголовок 1">
            <a:extLst>
              <a:ext uri="{FF2B5EF4-FFF2-40B4-BE49-F238E27FC236}">
                <a16:creationId xmlns:a16="http://schemas.microsoft.com/office/drawing/2014/main" id="{886B5316-CE48-0675-DE07-EEAB034B7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/>
              <a:t>Закон Республики Казахстан «Об адвокатской деятельности и юридической помощи» (Ч. 3 ст.21)</a:t>
            </a:r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9CF13D0C-7143-C42E-EF7E-4F4936C0E7A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96963" y="2070100"/>
            <a:ext cx="5608637" cy="37480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ru-RU" altLang="ru-RU" sz="3600"/>
              <a:t>«Законом могут быть установлены основы, порядок и условия деятельности государственной адвокатуры в Республике Казахстан».</a:t>
            </a:r>
          </a:p>
        </p:txBody>
      </p:sp>
      <p:pic>
        <p:nvPicPr>
          <p:cNvPr id="20484" name="Рисунок1" descr="C:\Users\029F~1\AppData\Local\Temp\604px-Friedrich_ii_campenhausen.jpg">
            <a:extLst>
              <a:ext uri="{FF2B5EF4-FFF2-40B4-BE49-F238E27FC236}">
                <a16:creationId xmlns:a16="http://schemas.microsoft.com/office/drawing/2014/main" id="{B15FD02B-0907-89E6-CD18-34D6AA6FDE37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82775"/>
            <a:ext cx="3171825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D338BFD-6F40-A0F5-69F2-818A56D64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457200"/>
            <a:ext cx="9255125" cy="9556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Принципы независимости адвокатуры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5A755C4-6E49-D76D-214B-A71A8DCC55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89438" y="1571625"/>
            <a:ext cx="7375525" cy="46767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Независимость от влияния правительства, под которым имеется ввиду вмешательство во взаимоотношения клиента и адвоката, препятствующее исполнению последним его профессиональных обязанностей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Независимость путем самоуправления, которая означает, что адвокатура и ее члены должны управлять своими делами самостоятельно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Адвокаты должны свободно высказываться и избирать формы защиты своих доверителей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Для юристов должна быть возможна дисциплинарная ответственность лишь перед своими коллегами, образующими независимый «орден».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Независимость подразумевает также личную неприкосновенность адвоката, тайну его сообщений и документации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i="1" dirty="0"/>
              <a:t>См. Заключение Международной ассоциации юристов на Закон Российской Федерации «Об адвокатуре» // Вестник Гильдии российских юристов 2000 № 5. С.9-18</a:t>
            </a:r>
          </a:p>
        </p:txBody>
      </p:sp>
      <p:pic>
        <p:nvPicPr>
          <p:cNvPr id="21508" name="Рисунок 1">
            <a:extLst>
              <a:ext uri="{FF2B5EF4-FFF2-40B4-BE49-F238E27FC236}">
                <a16:creationId xmlns:a16="http://schemas.microsoft.com/office/drawing/2014/main" id="{68728AA5-81F2-AB31-94FA-5D4E2DB8A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057400"/>
            <a:ext cx="36099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47081-FB9C-A2EF-96A2-6DFC6C2E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50" y="285750"/>
            <a:ext cx="10158413" cy="1450975"/>
          </a:xfrm>
        </p:spPr>
        <p:txBody>
          <a:bodyPr/>
          <a:lstStyle/>
          <a:p>
            <a:pPr>
              <a:defRPr/>
            </a:pPr>
            <a:r>
              <a:rPr lang="ru-RU" altLang="ru-RU" sz="2300" b="1" dirty="0"/>
              <a:t>Основные принципы, касающиеся роли юристов, принятые восьмым Конгрессом ООН по предупреждению преступности и обращению с правонарушителями в Гаване 27 августа — 7 сентября 1990 года</a:t>
            </a:r>
            <a:endParaRPr lang="ru-RU" dirty="0"/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E1977C3E-7442-9D5F-5851-D133E9364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858963"/>
            <a:ext cx="1038701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ru-RU" altLang="ru-RU" sz="2800"/>
              <a:t>28. Дисциплинарные меры в отношении юристов рассматриваются беспристрастным дисциплинарным комитетом, создаваемым юристами, в независимом органе, предусмотренном законом, или в суде и подлежат независимому судебному контролю.</a:t>
            </a:r>
          </a:p>
          <a:p>
            <a:r>
              <a:rPr lang="ru-RU" altLang="ru-RU" sz="2800"/>
              <a:t>29. Все дисциплинарные меры определяются в соответствии с кодексом профессионального поведения и другими признанными стандартами и профессиональной этикой юриста и в свете настоящих принципов.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2C4C2-74DE-9AB6-5E24-7CC5DE637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300" b="1" dirty="0"/>
              <a:t>Основные принципы, касающиеся роли юристов, принятые восьмым Конгрессом ООН по предупреждению преступности и обращению с правонарушителями в Гаване 27 августа — 7 сентября 1990 года</a:t>
            </a:r>
            <a:endParaRPr lang="ru-RU" dirty="0"/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86548699-F91D-E643-EF6A-5A4F5752F6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9975" y="2120900"/>
            <a:ext cx="7196138" cy="40513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500"/>
              <a:t>Пункт 24: «Юристы имеют право создавать и являться членами самостоятельных профессиональных ассоциаций, представляющих их интересы, способствующих их непрерывному образованию и подготовке и защищающих их профессиональные интересы. Исполнительный орган профессиональных ассоциаций избирается ее членами и выполняет свои функции без вмешательства извне».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506</TotalTime>
  <Words>1245</Words>
  <Application>Microsoft Office PowerPoint</Application>
  <PresentationFormat>Широкоэкранный</PresentationFormat>
  <Paragraphs>50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Rockwell</vt:lpstr>
      <vt:lpstr>Arial</vt:lpstr>
      <vt:lpstr>Rockwell Condensed</vt:lpstr>
      <vt:lpstr>Wingdings</vt:lpstr>
      <vt:lpstr>Calibri</vt:lpstr>
      <vt:lpstr>Calibri Light</vt:lpstr>
      <vt:lpstr>Cambria</vt:lpstr>
      <vt:lpstr>Arial Unicode MS</vt:lpstr>
      <vt:lpstr>Tahoma</vt:lpstr>
      <vt:lpstr>Дерево</vt:lpstr>
      <vt:lpstr>Ретро</vt:lpstr>
      <vt:lpstr>Независимость адвокатуры, как признак правового государства  Канафин Д.К. адвокат АГКА  (краткие тезисы выступления)</vt:lpstr>
      <vt:lpstr>Основные принципы, касающиеся роли юристов, принятые восьмым Конгрессом ООН по предупреждению преступности и обращению с правонарушителями в Гаване 27 августа — 7 сентября 1990 года</vt:lpstr>
      <vt:lpstr>Брюссельская декларация ОБСЕ о системах уголовного правосудия (2006 год) </vt:lpstr>
      <vt:lpstr>Мальзерб Кретьен Гильом де Ламуаньон: «Посмотрите, каковы те люди, которые жалуются на слишком большую свободу, предоставленную адвокатам, и вы увидите, что это всё люди сильные способные посадить в Бисетр того несчастного, который не оказал бы им должного уважения, между тем как они сами ежедневно нарушают правосудие по отношению к слабейшим. Они хотели бы стеснить свободу адвокатов, но для защиты слабых от сильных всякий добрый гражданин должен поддерживать эту свободу, как последнее убежище свободы национальной».</vt:lpstr>
      <vt:lpstr> Немного истории   «Адвокатов надо брать в ежовые рукавицы и ставить в осадное положение, ибо эта интеллигентская сволочь часто паскудничает… Но все же лучше адвокатов бояться и не верить им, особенно если они скажут, что они социал-демократы и члены партии».    В. Ленин. Письмо Е. Д. Стасовой и товарищам в московской тюрьме. Полное собрание сочинений. Т. 9 с. 170.  </vt:lpstr>
      <vt:lpstr>Закон Республики Казахстан «Об адвокатской деятельности и юридической помощи» (Ч. 3 ст.21)</vt:lpstr>
      <vt:lpstr>Принципы независимости адвокатуры</vt:lpstr>
      <vt:lpstr>Основные принципы, касающиеся роли юристов, принятые восьмым Конгрессом ООН по предупреждению преступности и обращению с правонарушителями в Гаване 27 августа — 7 сентября 1990 года</vt:lpstr>
      <vt:lpstr>Основные принципы, касающиеся роли юристов, принятые восьмым Конгрессом ООН по предупреждению преступности и обращению с правонарушителями в Гаване 27 августа — 7 сентября 1990 года</vt:lpstr>
      <vt:lpstr>Не решена проблема своевременного и свободного доступа адвокатов к своим подзащитным </vt:lpstr>
      <vt:lpstr>Не решена проблема допуска адвокатов к делам, содержащим сведения, составляющие государственные секреты</vt:lpstr>
      <vt:lpstr>Принцип состязательности и равноправия сторон все еще носит порой декларативный характер. Обращения и доводы адвокатов не всегда получают адекватную реакцию</vt:lpstr>
      <vt:lpstr>Адвокаты не защищены в достаточной степени от угроз и давления со стороны своих процессуальных оппонентов и недовольных их активностью судей</vt:lpstr>
      <vt:lpstr>Отсутствует самая эффективная гарантия адвокатской деятельности – реальная независимость судебной власти</vt:lpstr>
      <vt:lpstr>Проблемы обеспечения независимости адвокатуры Казахстана</vt:lpstr>
      <vt:lpstr>Предложения по совершенствованию законодательства об адвокатуре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Данияр</dc:creator>
  <cp:lastModifiedBy>Айнаш Ракымова</cp:lastModifiedBy>
  <cp:revision>32</cp:revision>
  <dcterms:created xsi:type="dcterms:W3CDTF">2017-11-16T09:20:12Z</dcterms:created>
  <dcterms:modified xsi:type="dcterms:W3CDTF">2022-10-20T05:38:25Z</dcterms:modified>
</cp:coreProperties>
</file>