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47" r:id="rId1"/>
    <p:sldMasterId id="2147483767" r:id="rId2"/>
  </p:sldMasterIdLst>
  <p:notesMasterIdLst>
    <p:notesMasterId r:id="rId41"/>
  </p:notesMasterIdLst>
  <p:sldIdLst>
    <p:sldId id="272" r:id="rId3"/>
    <p:sldId id="303" r:id="rId4"/>
    <p:sldId id="276" r:id="rId5"/>
    <p:sldId id="275" r:id="rId6"/>
    <p:sldId id="305" r:id="rId7"/>
    <p:sldId id="321" r:id="rId8"/>
    <p:sldId id="299" r:id="rId9"/>
    <p:sldId id="327" r:id="rId10"/>
    <p:sldId id="298" r:id="rId11"/>
    <p:sldId id="331" r:id="rId12"/>
    <p:sldId id="277" r:id="rId13"/>
    <p:sldId id="291" r:id="rId14"/>
    <p:sldId id="292" r:id="rId15"/>
    <p:sldId id="332" r:id="rId16"/>
    <p:sldId id="289" r:id="rId17"/>
    <p:sldId id="307" r:id="rId18"/>
    <p:sldId id="328" r:id="rId19"/>
    <p:sldId id="317" r:id="rId20"/>
    <p:sldId id="301" r:id="rId21"/>
    <p:sldId id="302" r:id="rId22"/>
    <p:sldId id="324" r:id="rId23"/>
    <p:sldId id="296" r:id="rId24"/>
    <p:sldId id="325" r:id="rId25"/>
    <p:sldId id="319" r:id="rId26"/>
    <p:sldId id="310" r:id="rId27"/>
    <p:sldId id="313" r:id="rId28"/>
    <p:sldId id="316" r:id="rId29"/>
    <p:sldId id="312" r:id="rId30"/>
    <p:sldId id="320" r:id="rId31"/>
    <p:sldId id="314" r:id="rId32"/>
    <p:sldId id="300" r:id="rId33"/>
    <p:sldId id="283" r:id="rId34"/>
    <p:sldId id="295" r:id="rId35"/>
    <p:sldId id="326" r:id="rId36"/>
    <p:sldId id="297" r:id="rId37"/>
    <p:sldId id="293" r:id="rId38"/>
    <p:sldId id="330" r:id="rId39"/>
    <p:sldId id="308" r:id="rId40"/>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EEB0C4FD-7BA3-4CA9-9556-927F44E71773}">
          <p14:sldIdLst>
            <p14:sldId id="272"/>
            <p14:sldId id="303"/>
            <p14:sldId id="276"/>
            <p14:sldId id="275"/>
            <p14:sldId id="305"/>
            <p14:sldId id="321"/>
            <p14:sldId id="299"/>
            <p14:sldId id="327"/>
            <p14:sldId id="298"/>
            <p14:sldId id="331"/>
            <p14:sldId id="277"/>
            <p14:sldId id="291"/>
            <p14:sldId id="292"/>
            <p14:sldId id="332"/>
            <p14:sldId id="289"/>
            <p14:sldId id="307"/>
            <p14:sldId id="328"/>
            <p14:sldId id="317"/>
            <p14:sldId id="301"/>
            <p14:sldId id="302"/>
            <p14:sldId id="324"/>
            <p14:sldId id="296"/>
            <p14:sldId id="325"/>
            <p14:sldId id="319"/>
            <p14:sldId id="310"/>
            <p14:sldId id="313"/>
            <p14:sldId id="316"/>
            <p14:sldId id="312"/>
            <p14:sldId id="320"/>
            <p14:sldId id="314"/>
            <p14:sldId id="300"/>
            <p14:sldId id="283"/>
            <p14:sldId id="295"/>
            <p14:sldId id="326"/>
            <p14:sldId id="297"/>
            <p14:sldId id="293"/>
            <p14:sldId id="330"/>
            <p14:sldId id="308"/>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manxo berdalin" initials="ab" lastIdx="1" clrIdx="0">
    <p:extLst>
      <p:ext uri="{19B8F6BF-5375-455C-9EA6-DF929625EA0E}">
        <p15:presenceInfo xmlns:p15="http://schemas.microsoft.com/office/powerpoint/2012/main" userId="66222973c52f1e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FF"/>
    <a:srgbClr val="761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5" autoAdjust="0"/>
    <p:restoredTop sz="81013" autoAdjust="0"/>
  </p:normalViewPr>
  <p:slideViewPr>
    <p:cSldViewPr>
      <p:cViewPr varScale="1">
        <p:scale>
          <a:sx n="89" d="100"/>
          <a:sy n="89" d="100"/>
        </p:scale>
        <p:origin x="1500"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kk-KZ" b="1" noProof="0" dirty="0">
                <a:solidFill>
                  <a:schemeClr val="accent1"/>
                </a:solidFill>
              </a:rPr>
              <a:t>Қызметті ұйымдастыру нысандары бойынша бөлу</a:t>
            </a:r>
          </a:p>
        </c:rich>
      </c:tx>
      <c:layout>
        <c:manualLayout>
          <c:xMode val="edge"/>
          <c:yMode val="edge"/>
          <c:x val="5.2024881537787247E-2"/>
          <c:y val="1.596594936531160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Разбивка по формам организации деятельности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6132-417E-B446-3ECC68BB4C6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6132-417E-B446-3ECC68BB4C6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6132-417E-B446-3ECC68BB4C64}"/>
              </c:ext>
            </c:extLst>
          </c:dPt>
          <c:dLbls>
            <c:dLbl>
              <c:idx val="0"/>
              <c:layout>
                <c:manualLayout>
                  <c:x val="-1.163808962634464E-3"/>
                  <c:y val="-0.28339549042230394"/>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ru-RU" sz="1400" dirty="0"/>
                      <a:t>Жеке</a:t>
                    </a:r>
                    <a:endParaRPr lang="ru-RU" baseline="0" dirty="0"/>
                  </a:p>
                  <a:p>
                    <a:pPr>
                      <a:defRPr/>
                    </a:pPr>
                    <a:fld id="{AE9810CE-2426-4D44-93E9-159E6052204D}" type="PERCENTAGE">
                      <a:rPr lang="en-US" sz="1600">
                        <a:solidFill>
                          <a:srgbClr val="C00000"/>
                        </a:solidFill>
                      </a:rPr>
                      <a:pPr>
                        <a:defRPr/>
                      </a:pPr>
                      <a:t>[ПРОЦЕНТ]</a:t>
                    </a:fld>
                    <a:endParaRPr lang="ru-RU"/>
                  </a:p>
                </c:rich>
              </c:tx>
              <c:spPr>
                <a:xfrm>
                  <a:off x="4122978" y="1221059"/>
                  <a:ext cx="1307860" cy="416508"/>
                </a:xfrm>
                <a:solidFill>
                  <a:prstClr val="white"/>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84773"/>
                        <a:gd name="adj2" fmla="val 339614"/>
                      </a:avLst>
                    </a:prstGeom>
                    <a:noFill/>
                    <a:ln>
                      <a:noFill/>
                    </a:ln>
                  </c15:spPr>
                  <c15:layout>
                    <c:manualLayout>
                      <c:w val="0.24668283229743868"/>
                      <c:h val="0.12718471073869339"/>
                    </c:manualLayout>
                  </c15:layout>
                  <c15:dlblFieldTable/>
                  <c15:showDataLabelsRange val="0"/>
                </c:ext>
                <c:ext xmlns:c16="http://schemas.microsoft.com/office/drawing/2014/chart" uri="{C3380CC4-5D6E-409C-BE32-E72D297353CC}">
                  <c16:uniqueId val="{00000003-6132-417E-B446-3ECC68BB4C64}"/>
                </c:ext>
              </c:extLst>
            </c:dLbl>
            <c:dLbl>
              <c:idx val="1"/>
              <c:layout>
                <c:manualLayout>
                  <c:x val="6.6769486032362588E-2"/>
                  <c:y val="0.1942524977301856"/>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r>
                      <a:rPr lang="ru-RU" sz="1400" noProof="0" dirty="0"/>
                      <a:t>Заң консултацияларында</a:t>
                    </a:r>
                    <a:endParaRPr lang="ru-RU" sz="1400" baseline="0" noProof="0" dirty="0"/>
                  </a:p>
                  <a:p>
                    <a:pPr>
                      <a:defRPr sz="1400"/>
                    </a:pPr>
                    <a:fld id="{B79DA6F7-0B0F-43EB-925B-C9A2481D1C8F}" type="PERCENTAGE">
                      <a:rPr lang="en-US" sz="1400" b="1" smtClean="0">
                        <a:solidFill>
                          <a:srgbClr val="C00000"/>
                        </a:solidFill>
                      </a:rPr>
                      <a:pPr>
                        <a:defRPr sz="1400"/>
                      </a:pPr>
                      <a:t>[ПРОЦЕНТ]</a:t>
                    </a:fld>
                    <a:endParaRPr lang="ru-RU"/>
                  </a:p>
                </c:rich>
              </c:tx>
              <c:spPr>
                <a:xfrm>
                  <a:off x="152400" y="3496620"/>
                  <a:ext cx="1333518" cy="792448"/>
                </a:xfrm>
                <a:solidFill>
                  <a:prstClr val="white"/>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ru-RU"/>
                </a:p>
              </c:tx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55975"/>
                        <a:gd name="adj2" fmla="val -108805"/>
                      </a:avLst>
                    </a:prstGeom>
                    <a:noFill/>
                    <a:ln>
                      <a:noFill/>
                    </a:ln>
                  </c15:spPr>
                  <c15:layout>
                    <c:manualLayout>
                      <c:w val="0.32207876121392393"/>
                      <c:h val="0.22458119240498531"/>
                    </c:manualLayout>
                  </c15:layout>
                  <c15:dlblFieldTable/>
                  <c15:showDataLabelsRange val="0"/>
                </c:ext>
                <c:ext xmlns:c16="http://schemas.microsoft.com/office/drawing/2014/chart" uri="{C3380CC4-5D6E-409C-BE32-E72D297353CC}">
                  <c16:uniqueId val="{00000002-6132-417E-B446-3ECC68BB4C64}"/>
                </c:ext>
              </c:extLst>
            </c:dLbl>
            <c:dLbl>
              <c:idx val="2"/>
              <c:layout>
                <c:manualLayout>
                  <c:x val="-0.12672769400863618"/>
                  <c:y val="8.423118107241033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ru-RU" sz="1400" noProof="0" dirty="0"/>
                      <a:t>Адвокаттық</a:t>
                    </a:r>
                    <a:r>
                      <a:rPr lang="ru-RU" sz="1400" baseline="0" noProof="0" dirty="0"/>
                      <a:t> кеңселерде</a:t>
                    </a:r>
                    <a:endParaRPr lang="ru-RU" baseline="0" noProof="0" dirty="0"/>
                  </a:p>
                  <a:p>
                    <a:pPr>
                      <a:defRPr/>
                    </a:pPr>
                    <a:fld id="{4904C3F1-0FA9-45E8-B783-6D5812925B1C}" type="PERCENTAGE">
                      <a:rPr lang="en-US" sz="1600" b="1" smtClean="0">
                        <a:solidFill>
                          <a:srgbClr val="C00000"/>
                        </a:solidFill>
                      </a:rPr>
                      <a:pPr>
                        <a:defRPr/>
                      </a:pPr>
                      <a:t>[ПРОЦЕНТ]</a:t>
                    </a:fld>
                    <a:endParaRPr lang="ru-RU"/>
                  </a:p>
                </c:rich>
              </c:tx>
              <c:spPr>
                <a:xfrm>
                  <a:off x="51236" y="762692"/>
                  <a:ext cx="1662086" cy="604478"/>
                </a:xfrm>
                <a:solidFill>
                  <a:prstClr val="white"/>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85521"/>
                        <a:gd name="adj2" fmla="val 52764"/>
                      </a:avLst>
                    </a:prstGeom>
                    <a:noFill/>
                    <a:ln>
                      <a:noFill/>
                    </a:ln>
                  </c15:spPr>
                  <c15:layout>
                    <c:manualLayout>
                      <c:w val="0.306744934138237"/>
                      <c:h val="0.16390848954785564"/>
                    </c:manualLayout>
                  </c15:layout>
                  <c15:dlblFieldTable/>
                  <c15:showDataLabelsRange val="0"/>
                </c:ext>
                <c:ext xmlns:c16="http://schemas.microsoft.com/office/drawing/2014/chart" uri="{C3380CC4-5D6E-409C-BE32-E72D297353CC}">
                  <c16:uniqueId val="{00000001-6132-417E-B446-3ECC68BB4C64}"/>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Лист1!$A$2:$A$4</c:f>
              <c:strCache>
                <c:ptCount val="3"/>
                <c:pt idx="0">
                  <c:v>Индивидуально</c:v>
                </c:pt>
                <c:pt idx="1">
                  <c:v>В юридических консультациях</c:v>
                </c:pt>
                <c:pt idx="2">
                  <c:v>В адвокатских конторах</c:v>
                </c:pt>
              </c:strCache>
            </c:strRef>
          </c:cat>
          <c:val>
            <c:numRef>
              <c:f>Лист1!$B$2:$B$4</c:f>
              <c:numCache>
                <c:formatCode>General</c:formatCode>
                <c:ptCount val="3"/>
                <c:pt idx="0">
                  <c:v>3101</c:v>
                </c:pt>
                <c:pt idx="1">
                  <c:v>2294</c:v>
                </c:pt>
                <c:pt idx="2">
                  <c:v>498</c:v>
                </c:pt>
              </c:numCache>
            </c:numRef>
          </c:val>
          <c:extLst>
            <c:ext xmlns:c16="http://schemas.microsoft.com/office/drawing/2014/chart" uri="{C3380CC4-5D6E-409C-BE32-E72D297353CC}">
              <c16:uniqueId val="{00000000-6132-417E-B446-3ECC68BB4C6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jpeg"/></Relationships>
</file>

<file path=ppt/diagrams/_rels/data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image" Target="../media/image31.png"/></Relationships>
</file>

<file path=ppt/diagrams/_rels/data15.xml.rels><?xml version="1.0" encoding="UTF-8" standalone="yes"?>
<Relationships xmlns="http://schemas.openxmlformats.org/package/2006/relationships"><Relationship Id="rId3" Type="http://schemas.openxmlformats.org/officeDocument/2006/relationships/image" Target="../media/image35.jpeg"/><Relationship Id="rId2" Type="http://schemas.microsoft.com/office/2007/relationships/hdphoto" Target="../media/hdphoto5.wdp"/><Relationship Id="rId1" Type="http://schemas.openxmlformats.org/officeDocument/2006/relationships/image" Target="../media/image34.png"/><Relationship Id="rId4" Type="http://schemas.openxmlformats.org/officeDocument/2006/relationships/image" Target="../media/image36.jpeg"/></Relationships>
</file>

<file path=ppt/diagrams/_rels/data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eg"/></Relationships>
</file>

<file path=ppt/diagrams/_rels/drawing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image" Target="../media/image31.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35.jpeg"/><Relationship Id="rId2" Type="http://schemas.microsoft.com/office/2007/relationships/hdphoto" Target="../media/hdphoto5.wdp"/><Relationship Id="rId1" Type="http://schemas.openxmlformats.org/officeDocument/2006/relationships/image" Target="../media/image34.png"/><Relationship Id="rId4" Type="http://schemas.openxmlformats.org/officeDocument/2006/relationships/image" Target="../media/image36.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10936-F13A-481E-927E-EC925F8C97EC}"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ru-RU"/>
        </a:p>
      </dgm:t>
    </dgm:pt>
    <dgm:pt modelId="{FA45EE4B-950B-465F-B098-DC23404038A0}">
      <dgm:prSet phldrT="[Текст]"/>
      <dgm:spPr/>
      <dgm:t>
        <a:bodyPr/>
        <a:lstStyle/>
        <a:p>
          <a:pPr algn="ctr"/>
          <a:r>
            <a:rPr lang="ru-RU" b="1" dirty="0">
              <a:solidFill>
                <a:srgbClr val="FFC000"/>
              </a:solidFill>
            </a:rPr>
            <a:t>20</a:t>
          </a:r>
        </a:p>
      </dgm:t>
    </dgm:pt>
    <dgm:pt modelId="{498F1730-7040-4BEC-A677-468BA5FF85A2}" type="parTrans" cxnId="{ECAED4D7-AF1A-4E5F-BB33-388DF21246F0}">
      <dgm:prSet/>
      <dgm:spPr/>
      <dgm:t>
        <a:bodyPr/>
        <a:lstStyle/>
        <a:p>
          <a:endParaRPr lang="ru-RU"/>
        </a:p>
      </dgm:t>
    </dgm:pt>
    <dgm:pt modelId="{1739A114-A94B-4C68-B9EA-564DCCD4F618}" type="sibTrans" cxnId="{ECAED4D7-AF1A-4E5F-BB33-388DF21246F0}">
      <dgm:prSet/>
      <dgm:spPr/>
      <dgm:t>
        <a:bodyPr/>
        <a:lstStyle/>
        <a:p>
          <a:endParaRPr lang="ru-RU"/>
        </a:p>
      </dgm:t>
    </dgm:pt>
    <dgm:pt modelId="{80F602A5-969A-4A8D-959D-563EC63CB5A7}">
      <dgm:prSet phldrT="[Текст]"/>
      <dgm:spPr/>
      <dgm:t>
        <a:bodyPr/>
        <a:lstStyle/>
        <a:p>
          <a:pPr algn="ctr">
            <a:buFontTx/>
            <a:buNone/>
          </a:pPr>
          <a:r>
            <a:rPr lang="kk-KZ" noProof="0" dirty="0"/>
            <a:t>Аймақтық алқалар</a:t>
          </a:r>
        </a:p>
      </dgm:t>
    </dgm:pt>
    <dgm:pt modelId="{98B44B54-EF17-4020-88C8-EB4ADC2AE4C4}" type="parTrans" cxnId="{F9CBCBAD-C4D1-4D17-8E0E-EDEF96D86C44}">
      <dgm:prSet/>
      <dgm:spPr/>
      <dgm:t>
        <a:bodyPr/>
        <a:lstStyle/>
        <a:p>
          <a:endParaRPr lang="ru-RU"/>
        </a:p>
      </dgm:t>
    </dgm:pt>
    <dgm:pt modelId="{45E03B9C-98AB-455C-81DC-EAC5E435527E}" type="sibTrans" cxnId="{F9CBCBAD-C4D1-4D17-8E0E-EDEF96D86C44}">
      <dgm:prSet/>
      <dgm:spPr/>
      <dgm:t>
        <a:bodyPr/>
        <a:lstStyle/>
        <a:p>
          <a:endParaRPr lang="ru-RU"/>
        </a:p>
      </dgm:t>
    </dgm:pt>
    <dgm:pt modelId="{8A04F8FA-DF55-43F7-BB03-F453E5007B1A}">
      <dgm:prSet phldrT="[Текст]"/>
      <dgm:spPr/>
      <dgm:t>
        <a:bodyPr/>
        <a:lstStyle/>
        <a:p>
          <a:pPr algn="ctr"/>
          <a:r>
            <a:rPr lang="ru-RU" b="1" dirty="0">
              <a:solidFill>
                <a:srgbClr val="FFC000"/>
              </a:solidFill>
            </a:rPr>
            <a:t>5 893</a:t>
          </a:r>
        </a:p>
      </dgm:t>
    </dgm:pt>
    <dgm:pt modelId="{D9B98A66-5A74-4485-9532-2EA4477FE40A}" type="parTrans" cxnId="{6FC64561-B82B-436A-BBF8-78139A5A8AE5}">
      <dgm:prSet/>
      <dgm:spPr/>
      <dgm:t>
        <a:bodyPr/>
        <a:lstStyle/>
        <a:p>
          <a:endParaRPr lang="ru-RU"/>
        </a:p>
      </dgm:t>
    </dgm:pt>
    <dgm:pt modelId="{577170F1-5DFB-4E10-9447-7549D414EDAA}" type="sibTrans" cxnId="{6FC64561-B82B-436A-BBF8-78139A5A8AE5}">
      <dgm:prSet/>
      <dgm:spPr/>
      <dgm:t>
        <a:bodyPr/>
        <a:lstStyle/>
        <a:p>
          <a:endParaRPr lang="ru-RU"/>
        </a:p>
      </dgm:t>
    </dgm:pt>
    <dgm:pt modelId="{A1D385B2-7ABF-4720-AFF2-6996E0D97BE4}">
      <dgm:prSet phldrT="[Текст]"/>
      <dgm:spPr/>
      <dgm:t>
        <a:bodyPr/>
        <a:lstStyle/>
        <a:p>
          <a:pPr algn="ctr">
            <a:buFontTx/>
            <a:buNone/>
          </a:pPr>
          <a:r>
            <a:rPr lang="kk-KZ" noProof="0" dirty="0"/>
            <a:t>адвокаттар жалпы саны</a:t>
          </a:r>
        </a:p>
      </dgm:t>
    </dgm:pt>
    <dgm:pt modelId="{00C6A81B-F740-4F18-B2CE-81693F2B0ABE}" type="parTrans" cxnId="{9E4148AF-4504-4842-B09A-7878BAF91F92}">
      <dgm:prSet/>
      <dgm:spPr/>
      <dgm:t>
        <a:bodyPr/>
        <a:lstStyle/>
        <a:p>
          <a:endParaRPr lang="ru-RU"/>
        </a:p>
      </dgm:t>
    </dgm:pt>
    <dgm:pt modelId="{7220DE56-B6CF-4B0B-9CED-C3B52D5D5959}" type="sibTrans" cxnId="{9E4148AF-4504-4842-B09A-7878BAF91F92}">
      <dgm:prSet/>
      <dgm:spPr/>
      <dgm:t>
        <a:bodyPr/>
        <a:lstStyle/>
        <a:p>
          <a:endParaRPr lang="ru-RU"/>
        </a:p>
      </dgm:t>
    </dgm:pt>
    <dgm:pt modelId="{CDA1DBDA-A0D1-4F35-B184-151689AF1961}">
      <dgm:prSet phldrT="[Текст]"/>
      <dgm:spPr/>
      <dgm:t>
        <a:bodyPr/>
        <a:lstStyle/>
        <a:p>
          <a:pPr algn="ctr"/>
          <a:r>
            <a:rPr lang="ru-RU" b="1" dirty="0">
              <a:solidFill>
                <a:srgbClr val="FFC000"/>
              </a:solidFill>
            </a:rPr>
            <a:t>143</a:t>
          </a:r>
        </a:p>
      </dgm:t>
    </dgm:pt>
    <dgm:pt modelId="{CAF95E60-48E4-4929-98EE-13AC3BB9F7BE}" type="parTrans" cxnId="{1AD11324-487B-43BC-AB66-A57190B8F6BD}">
      <dgm:prSet/>
      <dgm:spPr/>
      <dgm:t>
        <a:bodyPr/>
        <a:lstStyle/>
        <a:p>
          <a:endParaRPr lang="ru-RU"/>
        </a:p>
      </dgm:t>
    </dgm:pt>
    <dgm:pt modelId="{A192CB41-3185-497A-B65E-BB9A6DF7BBDE}" type="sibTrans" cxnId="{1AD11324-487B-43BC-AB66-A57190B8F6BD}">
      <dgm:prSet/>
      <dgm:spPr/>
      <dgm:t>
        <a:bodyPr/>
        <a:lstStyle/>
        <a:p>
          <a:endParaRPr lang="ru-RU"/>
        </a:p>
      </dgm:t>
    </dgm:pt>
    <dgm:pt modelId="{641C1AD7-ED19-483E-8162-DA79DC4D5E2C}">
      <dgm:prSet phldrT="[Текст]"/>
      <dgm:spPr/>
      <dgm:t>
        <a:bodyPr/>
        <a:lstStyle/>
        <a:p>
          <a:pPr algn="ctr">
            <a:buFontTx/>
            <a:buNone/>
          </a:pPr>
          <a:r>
            <a:rPr lang="kk-KZ" noProof="0" dirty="0"/>
            <a:t>заң консультациялары</a:t>
          </a:r>
        </a:p>
      </dgm:t>
    </dgm:pt>
    <dgm:pt modelId="{96D3C877-4D6F-4587-93C3-6C56523615E9}" type="parTrans" cxnId="{4D67F8F6-C541-44E6-92C5-7FDB789C5EED}">
      <dgm:prSet/>
      <dgm:spPr/>
      <dgm:t>
        <a:bodyPr/>
        <a:lstStyle/>
        <a:p>
          <a:endParaRPr lang="ru-RU"/>
        </a:p>
      </dgm:t>
    </dgm:pt>
    <dgm:pt modelId="{BBC99430-AED6-443A-A268-A7845412D50A}" type="sibTrans" cxnId="{4D67F8F6-C541-44E6-92C5-7FDB789C5EED}">
      <dgm:prSet/>
      <dgm:spPr/>
      <dgm:t>
        <a:bodyPr/>
        <a:lstStyle/>
        <a:p>
          <a:endParaRPr lang="ru-RU"/>
        </a:p>
      </dgm:t>
    </dgm:pt>
    <dgm:pt modelId="{8B336072-BB83-4054-8683-5410C8BE7097}">
      <dgm:prSet phldrT="[Текст]"/>
      <dgm:spPr/>
      <dgm:t>
        <a:bodyPr/>
        <a:lstStyle/>
        <a:p>
          <a:pPr algn="ctr"/>
          <a:r>
            <a:rPr lang="ru-RU" b="1" dirty="0">
              <a:solidFill>
                <a:srgbClr val="FFC000"/>
              </a:solidFill>
            </a:rPr>
            <a:t>152</a:t>
          </a:r>
        </a:p>
      </dgm:t>
    </dgm:pt>
    <dgm:pt modelId="{D98B4916-DF54-4FF6-B1CF-3A342171F06E}" type="parTrans" cxnId="{91E17FCD-CDBD-4324-8B9D-592195EF3BA3}">
      <dgm:prSet/>
      <dgm:spPr/>
      <dgm:t>
        <a:bodyPr/>
        <a:lstStyle/>
        <a:p>
          <a:endParaRPr lang="ru-RU"/>
        </a:p>
      </dgm:t>
    </dgm:pt>
    <dgm:pt modelId="{6FB2A905-3D3C-4834-A21D-D65834385878}" type="sibTrans" cxnId="{91E17FCD-CDBD-4324-8B9D-592195EF3BA3}">
      <dgm:prSet/>
      <dgm:spPr/>
      <dgm:t>
        <a:bodyPr/>
        <a:lstStyle/>
        <a:p>
          <a:endParaRPr lang="ru-RU"/>
        </a:p>
      </dgm:t>
    </dgm:pt>
    <dgm:pt modelId="{63F0856D-C1BC-4542-90C9-8E7E708CEBBA}">
      <dgm:prSet phldrT="[Текст]"/>
      <dgm:spPr/>
      <dgm:t>
        <a:bodyPr/>
        <a:lstStyle/>
        <a:p>
          <a:pPr algn="ctr">
            <a:buFontTx/>
            <a:buNone/>
          </a:pPr>
          <a:r>
            <a:rPr lang="kk-KZ" noProof="0" dirty="0"/>
            <a:t>адвокаттық кеңселер</a:t>
          </a:r>
        </a:p>
      </dgm:t>
    </dgm:pt>
    <dgm:pt modelId="{8D87F637-49BE-491C-A315-159E6E6FE7F5}" type="parTrans" cxnId="{AD213CA5-115F-4254-9918-33172163DA6C}">
      <dgm:prSet/>
      <dgm:spPr/>
      <dgm:t>
        <a:bodyPr/>
        <a:lstStyle/>
        <a:p>
          <a:endParaRPr lang="ru-RU"/>
        </a:p>
      </dgm:t>
    </dgm:pt>
    <dgm:pt modelId="{346780A1-B3F8-48F3-943D-4BB9D8713100}" type="sibTrans" cxnId="{AD213CA5-115F-4254-9918-33172163DA6C}">
      <dgm:prSet/>
      <dgm:spPr/>
      <dgm:t>
        <a:bodyPr/>
        <a:lstStyle/>
        <a:p>
          <a:endParaRPr lang="ru-RU"/>
        </a:p>
      </dgm:t>
    </dgm:pt>
    <dgm:pt modelId="{5F4EB10A-5D71-4123-AE48-FBA106C078A3}" type="pres">
      <dgm:prSet presAssocID="{6E710936-F13A-481E-927E-EC925F8C97EC}" presName="linear" presStyleCnt="0">
        <dgm:presLayoutVars>
          <dgm:animLvl val="lvl"/>
          <dgm:resizeHandles val="exact"/>
        </dgm:presLayoutVars>
      </dgm:prSet>
      <dgm:spPr/>
    </dgm:pt>
    <dgm:pt modelId="{A78A820B-0902-4802-A790-12D54097F187}" type="pres">
      <dgm:prSet presAssocID="{FA45EE4B-950B-465F-B098-DC23404038A0}" presName="parentText" presStyleLbl="node1" presStyleIdx="0" presStyleCnt="4">
        <dgm:presLayoutVars>
          <dgm:chMax val="0"/>
          <dgm:bulletEnabled val="1"/>
        </dgm:presLayoutVars>
      </dgm:prSet>
      <dgm:spPr/>
    </dgm:pt>
    <dgm:pt modelId="{823A8D42-9B69-4C14-B82F-9EAF3C2F4D71}" type="pres">
      <dgm:prSet presAssocID="{FA45EE4B-950B-465F-B098-DC23404038A0}" presName="childText" presStyleLbl="revTx" presStyleIdx="0" presStyleCnt="4">
        <dgm:presLayoutVars>
          <dgm:bulletEnabled val="1"/>
        </dgm:presLayoutVars>
      </dgm:prSet>
      <dgm:spPr/>
    </dgm:pt>
    <dgm:pt modelId="{7FB033E8-61F8-41C8-933D-95DB0468636D}" type="pres">
      <dgm:prSet presAssocID="{8A04F8FA-DF55-43F7-BB03-F453E5007B1A}" presName="parentText" presStyleLbl="node1" presStyleIdx="1" presStyleCnt="4">
        <dgm:presLayoutVars>
          <dgm:chMax val="0"/>
          <dgm:bulletEnabled val="1"/>
        </dgm:presLayoutVars>
      </dgm:prSet>
      <dgm:spPr/>
    </dgm:pt>
    <dgm:pt modelId="{9319DEC7-966D-4650-AE30-124C122FB663}" type="pres">
      <dgm:prSet presAssocID="{8A04F8FA-DF55-43F7-BB03-F453E5007B1A}" presName="childText" presStyleLbl="revTx" presStyleIdx="1" presStyleCnt="4">
        <dgm:presLayoutVars>
          <dgm:bulletEnabled val="1"/>
        </dgm:presLayoutVars>
      </dgm:prSet>
      <dgm:spPr/>
    </dgm:pt>
    <dgm:pt modelId="{06279F89-16ED-4395-998D-0B9FA5930E80}" type="pres">
      <dgm:prSet presAssocID="{CDA1DBDA-A0D1-4F35-B184-151689AF1961}" presName="parentText" presStyleLbl="node1" presStyleIdx="2" presStyleCnt="4">
        <dgm:presLayoutVars>
          <dgm:chMax val="0"/>
          <dgm:bulletEnabled val="1"/>
        </dgm:presLayoutVars>
      </dgm:prSet>
      <dgm:spPr/>
    </dgm:pt>
    <dgm:pt modelId="{B4D04B2B-3615-401A-A8DC-D58D9B777995}" type="pres">
      <dgm:prSet presAssocID="{CDA1DBDA-A0D1-4F35-B184-151689AF1961}" presName="childText" presStyleLbl="revTx" presStyleIdx="2" presStyleCnt="4">
        <dgm:presLayoutVars>
          <dgm:bulletEnabled val="1"/>
        </dgm:presLayoutVars>
      </dgm:prSet>
      <dgm:spPr/>
    </dgm:pt>
    <dgm:pt modelId="{75EE737F-4658-46BC-84C0-59D0E3C9400E}" type="pres">
      <dgm:prSet presAssocID="{8B336072-BB83-4054-8683-5410C8BE7097}" presName="parentText" presStyleLbl="node1" presStyleIdx="3" presStyleCnt="4">
        <dgm:presLayoutVars>
          <dgm:chMax val="0"/>
          <dgm:bulletEnabled val="1"/>
        </dgm:presLayoutVars>
      </dgm:prSet>
      <dgm:spPr/>
    </dgm:pt>
    <dgm:pt modelId="{226CB204-96E4-46C8-BB9D-525A04693DAF}" type="pres">
      <dgm:prSet presAssocID="{8B336072-BB83-4054-8683-5410C8BE7097}" presName="childText" presStyleLbl="revTx" presStyleIdx="3" presStyleCnt="4">
        <dgm:presLayoutVars>
          <dgm:bulletEnabled val="1"/>
        </dgm:presLayoutVars>
      </dgm:prSet>
      <dgm:spPr/>
    </dgm:pt>
  </dgm:ptLst>
  <dgm:cxnLst>
    <dgm:cxn modelId="{7A42E203-DEF8-466C-8FDD-2A9937F3E3D6}" type="presOf" srcId="{8A04F8FA-DF55-43F7-BB03-F453E5007B1A}" destId="{7FB033E8-61F8-41C8-933D-95DB0468636D}" srcOrd="0" destOrd="0" presId="urn:microsoft.com/office/officeart/2005/8/layout/vList2"/>
    <dgm:cxn modelId="{1AD11324-487B-43BC-AB66-A57190B8F6BD}" srcId="{6E710936-F13A-481E-927E-EC925F8C97EC}" destId="{CDA1DBDA-A0D1-4F35-B184-151689AF1961}" srcOrd="2" destOrd="0" parTransId="{CAF95E60-48E4-4929-98EE-13AC3BB9F7BE}" sibTransId="{A192CB41-3185-497A-B65E-BB9A6DF7BBDE}"/>
    <dgm:cxn modelId="{E5AE9640-D488-4591-AEB6-D981973D0D5A}" type="presOf" srcId="{FA45EE4B-950B-465F-B098-DC23404038A0}" destId="{A78A820B-0902-4802-A790-12D54097F187}" srcOrd="0" destOrd="0" presId="urn:microsoft.com/office/officeart/2005/8/layout/vList2"/>
    <dgm:cxn modelId="{90F6535E-E2B2-4C03-8727-47CD3D49F967}" type="presOf" srcId="{641C1AD7-ED19-483E-8162-DA79DC4D5E2C}" destId="{B4D04B2B-3615-401A-A8DC-D58D9B777995}" srcOrd="0" destOrd="0" presId="urn:microsoft.com/office/officeart/2005/8/layout/vList2"/>
    <dgm:cxn modelId="{6FC64561-B82B-436A-BBF8-78139A5A8AE5}" srcId="{6E710936-F13A-481E-927E-EC925F8C97EC}" destId="{8A04F8FA-DF55-43F7-BB03-F453E5007B1A}" srcOrd="1" destOrd="0" parTransId="{D9B98A66-5A74-4485-9532-2EA4477FE40A}" sibTransId="{577170F1-5DFB-4E10-9447-7549D414EDAA}"/>
    <dgm:cxn modelId="{A2995F68-72DC-4228-8077-07AA6E8C6F8A}" type="presOf" srcId="{63F0856D-C1BC-4542-90C9-8E7E708CEBBA}" destId="{226CB204-96E4-46C8-BB9D-525A04693DAF}" srcOrd="0" destOrd="0" presId="urn:microsoft.com/office/officeart/2005/8/layout/vList2"/>
    <dgm:cxn modelId="{26FC748B-A07F-4250-AE67-7F11C1F7621C}" type="presOf" srcId="{80F602A5-969A-4A8D-959D-563EC63CB5A7}" destId="{823A8D42-9B69-4C14-B82F-9EAF3C2F4D71}" srcOrd="0" destOrd="0" presId="urn:microsoft.com/office/officeart/2005/8/layout/vList2"/>
    <dgm:cxn modelId="{78AF7894-A8D4-4136-A173-E46FA2F629FB}" type="presOf" srcId="{CDA1DBDA-A0D1-4F35-B184-151689AF1961}" destId="{06279F89-16ED-4395-998D-0B9FA5930E80}" srcOrd="0" destOrd="0" presId="urn:microsoft.com/office/officeart/2005/8/layout/vList2"/>
    <dgm:cxn modelId="{AD213CA5-115F-4254-9918-33172163DA6C}" srcId="{8B336072-BB83-4054-8683-5410C8BE7097}" destId="{63F0856D-C1BC-4542-90C9-8E7E708CEBBA}" srcOrd="0" destOrd="0" parTransId="{8D87F637-49BE-491C-A315-159E6E6FE7F5}" sibTransId="{346780A1-B3F8-48F3-943D-4BB9D8713100}"/>
    <dgm:cxn modelId="{410C31AD-E895-4836-9423-1D8F2D1BA565}" type="presOf" srcId="{8B336072-BB83-4054-8683-5410C8BE7097}" destId="{75EE737F-4658-46BC-84C0-59D0E3C9400E}" srcOrd="0" destOrd="0" presId="urn:microsoft.com/office/officeart/2005/8/layout/vList2"/>
    <dgm:cxn modelId="{F9CBCBAD-C4D1-4D17-8E0E-EDEF96D86C44}" srcId="{FA45EE4B-950B-465F-B098-DC23404038A0}" destId="{80F602A5-969A-4A8D-959D-563EC63CB5A7}" srcOrd="0" destOrd="0" parTransId="{98B44B54-EF17-4020-88C8-EB4ADC2AE4C4}" sibTransId="{45E03B9C-98AB-455C-81DC-EAC5E435527E}"/>
    <dgm:cxn modelId="{9E4148AF-4504-4842-B09A-7878BAF91F92}" srcId="{8A04F8FA-DF55-43F7-BB03-F453E5007B1A}" destId="{A1D385B2-7ABF-4720-AFF2-6996E0D97BE4}" srcOrd="0" destOrd="0" parTransId="{00C6A81B-F740-4F18-B2CE-81693F2B0ABE}" sibTransId="{7220DE56-B6CF-4B0B-9CED-C3B52D5D5959}"/>
    <dgm:cxn modelId="{91E17FCD-CDBD-4324-8B9D-592195EF3BA3}" srcId="{6E710936-F13A-481E-927E-EC925F8C97EC}" destId="{8B336072-BB83-4054-8683-5410C8BE7097}" srcOrd="3" destOrd="0" parTransId="{D98B4916-DF54-4FF6-B1CF-3A342171F06E}" sibTransId="{6FB2A905-3D3C-4834-A21D-D65834385878}"/>
    <dgm:cxn modelId="{39971CD6-E713-48F6-AF7E-F3F403E4EF48}" type="presOf" srcId="{6E710936-F13A-481E-927E-EC925F8C97EC}" destId="{5F4EB10A-5D71-4123-AE48-FBA106C078A3}" srcOrd="0" destOrd="0" presId="urn:microsoft.com/office/officeart/2005/8/layout/vList2"/>
    <dgm:cxn modelId="{ECAED4D7-AF1A-4E5F-BB33-388DF21246F0}" srcId="{6E710936-F13A-481E-927E-EC925F8C97EC}" destId="{FA45EE4B-950B-465F-B098-DC23404038A0}" srcOrd="0" destOrd="0" parTransId="{498F1730-7040-4BEC-A677-468BA5FF85A2}" sibTransId="{1739A114-A94B-4C68-B9EA-564DCCD4F618}"/>
    <dgm:cxn modelId="{63D234E2-2E90-4BD0-91AD-229906611865}" type="presOf" srcId="{A1D385B2-7ABF-4720-AFF2-6996E0D97BE4}" destId="{9319DEC7-966D-4650-AE30-124C122FB663}" srcOrd="0" destOrd="0" presId="urn:microsoft.com/office/officeart/2005/8/layout/vList2"/>
    <dgm:cxn modelId="{4D67F8F6-C541-44E6-92C5-7FDB789C5EED}" srcId="{CDA1DBDA-A0D1-4F35-B184-151689AF1961}" destId="{641C1AD7-ED19-483E-8162-DA79DC4D5E2C}" srcOrd="0" destOrd="0" parTransId="{96D3C877-4D6F-4587-93C3-6C56523615E9}" sibTransId="{BBC99430-AED6-443A-A268-A7845412D50A}"/>
    <dgm:cxn modelId="{B9D917B2-2E2C-4274-924B-DA6C8DEBC9AB}" type="presParOf" srcId="{5F4EB10A-5D71-4123-AE48-FBA106C078A3}" destId="{A78A820B-0902-4802-A790-12D54097F187}" srcOrd="0" destOrd="0" presId="urn:microsoft.com/office/officeart/2005/8/layout/vList2"/>
    <dgm:cxn modelId="{FE0C3A8A-1BDD-42E1-85F9-0D177B4A7439}" type="presParOf" srcId="{5F4EB10A-5D71-4123-AE48-FBA106C078A3}" destId="{823A8D42-9B69-4C14-B82F-9EAF3C2F4D71}" srcOrd="1" destOrd="0" presId="urn:microsoft.com/office/officeart/2005/8/layout/vList2"/>
    <dgm:cxn modelId="{A5EFEFA9-26D7-4067-8507-FCE2BA33A536}" type="presParOf" srcId="{5F4EB10A-5D71-4123-AE48-FBA106C078A3}" destId="{7FB033E8-61F8-41C8-933D-95DB0468636D}" srcOrd="2" destOrd="0" presId="urn:microsoft.com/office/officeart/2005/8/layout/vList2"/>
    <dgm:cxn modelId="{9F96539D-CE23-4D08-8F02-829992DB8461}" type="presParOf" srcId="{5F4EB10A-5D71-4123-AE48-FBA106C078A3}" destId="{9319DEC7-966D-4650-AE30-124C122FB663}" srcOrd="3" destOrd="0" presId="urn:microsoft.com/office/officeart/2005/8/layout/vList2"/>
    <dgm:cxn modelId="{9129E499-845C-48DD-817C-4C0A55D3ADA3}" type="presParOf" srcId="{5F4EB10A-5D71-4123-AE48-FBA106C078A3}" destId="{06279F89-16ED-4395-998D-0B9FA5930E80}" srcOrd="4" destOrd="0" presId="urn:microsoft.com/office/officeart/2005/8/layout/vList2"/>
    <dgm:cxn modelId="{1D514C40-9ED5-4786-A242-5D093F93A100}" type="presParOf" srcId="{5F4EB10A-5D71-4123-AE48-FBA106C078A3}" destId="{B4D04B2B-3615-401A-A8DC-D58D9B777995}" srcOrd="5" destOrd="0" presId="urn:microsoft.com/office/officeart/2005/8/layout/vList2"/>
    <dgm:cxn modelId="{F24564D4-C90D-4608-9871-DC596EB8C3C0}" type="presParOf" srcId="{5F4EB10A-5D71-4123-AE48-FBA106C078A3}" destId="{75EE737F-4658-46BC-84C0-59D0E3C9400E}" srcOrd="6" destOrd="0" presId="urn:microsoft.com/office/officeart/2005/8/layout/vList2"/>
    <dgm:cxn modelId="{BF252AC6-E9C8-4673-836C-1EF573EA834B}" type="presParOf" srcId="{5F4EB10A-5D71-4123-AE48-FBA106C078A3}" destId="{226CB204-96E4-46C8-BB9D-525A04693DA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649F3B-95E0-4379-8C15-1FF9CC51292C}"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ru-RU"/>
        </a:p>
      </dgm:t>
    </dgm:pt>
    <dgm:pt modelId="{76050172-B154-45D1-8BC0-201E3B1C0917}">
      <dgm:prSet phldrT="[Текст]" custT="1"/>
      <dgm:spPr>
        <a:solidFill>
          <a:schemeClr val="bg1">
            <a:lumMod val="95000"/>
          </a:schemeClr>
        </a:solidFill>
      </dgm:spPr>
      <dgm:t>
        <a:bodyPr/>
        <a:lstStyle/>
        <a:p>
          <a:r>
            <a:rPr lang="kk-KZ" sz="2000" b="1" i="0" noProof="0" dirty="0">
              <a:solidFill>
                <a:schemeClr val="accent1"/>
              </a:solidFill>
            </a:rPr>
            <a:t>Қарағанды облыстық адвокаттар алқасының адвокатын</a:t>
          </a:r>
          <a:r>
            <a:rPr lang="kk-KZ" sz="2000" b="1" noProof="0" dirty="0">
              <a:solidFill>
                <a:schemeClr val="accent1"/>
              </a:solidFill>
            </a:rPr>
            <a:t> қорғау</a:t>
          </a:r>
        </a:p>
      </dgm:t>
    </dgm:pt>
    <dgm:pt modelId="{316FBBDE-3978-4205-B387-CC05D8675C21}" type="parTrans" cxnId="{BE09CEAA-36EF-4779-9324-7AAED8A35124}">
      <dgm:prSet/>
      <dgm:spPr/>
      <dgm:t>
        <a:bodyPr/>
        <a:lstStyle/>
        <a:p>
          <a:endParaRPr lang="ru-RU"/>
        </a:p>
      </dgm:t>
    </dgm:pt>
    <dgm:pt modelId="{8152B128-D2A5-4E20-87C4-5C30CD265EB3}" type="sibTrans" cxnId="{BE09CEAA-36EF-4779-9324-7AAED8A35124}">
      <dgm:prSet/>
      <dgm:spPr/>
      <dgm:t>
        <a:bodyPr/>
        <a:lstStyle/>
        <a:p>
          <a:endParaRPr lang="ru-RU"/>
        </a:p>
      </dgm:t>
    </dgm:pt>
    <dgm:pt modelId="{36007358-AECD-463E-9147-7697B295AE3A}">
      <dgm:prSet phldrT="[Текст]" custT="1"/>
      <dgm:spPr>
        <a:ln>
          <a:noFill/>
        </a:ln>
      </dgm:spPr>
      <dgm:t>
        <a:bodyPr/>
        <a:lstStyle/>
        <a:p>
          <a:pPr>
            <a:buNone/>
          </a:pPr>
          <a:r>
            <a:rPr lang="kk-KZ" sz="1200" b="0" i="0" noProof="0" dirty="0"/>
            <a:t>Адвокатқа қатысты қылмыстық іс қозғалды. Адвокаттың кеңсесінде тінту жүргізіліп, адвокаттық іс жүргізу материалдары тәркіленгеннен кейін ұсталып, қамауға алынды.</a:t>
          </a:r>
          <a:endParaRPr lang="kk-KZ" sz="1200" noProof="0" dirty="0"/>
        </a:p>
      </dgm:t>
    </dgm:pt>
    <dgm:pt modelId="{CC1019AD-DD87-4202-9272-13B8868D7BEE}" type="parTrans" cxnId="{A2EEBEB7-583E-459A-84EC-A5E7DF36B665}">
      <dgm:prSet/>
      <dgm:spPr/>
      <dgm:t>
        <a:bodyPr/>
        <a:lstStyle/>
        <a:p>
          <a:endParaRPr lang="ru-RU"/>
        </a:p>
      </dgm:t>
    </dgm:pt>
    <dgm:pt modelId="{0A374B73-B8E0-4091-8533-17795C840F34}" type="sibTrans" cxnId="{A2EEBEB7-583E-459A-84EC-A5E7DF36B665}">
      <dgm:prSet/>
      <dgm:spPr/>
      <dgm:t>
        <a:bodyPr/>
        <a:lstStyle/>
        <a:p>
          <a:endParaRPr lang="ru-RU"/>
        </a:p>
      </dgm:t>
    </dgm:pt>
    <dgm:pt modelId="{F0FEDD1B-FE99-411D-AE7A-AE8240A0CD09}">
      <dgm:prSet phldrT="[Текст]" custT="1"/>
      <dgm:spPr>
        <a:ln>
          <a:noFill/>
        </a:ln>
      </dgm:spPr>
      <dgm:t>
        <a:bodyPr/>
        <a:lstStyle/>
        <a:p>
          <a:pPr>
            <a:buNone/>
          </a:pPr>
          <a:r>
            <a:rPr lang="kk-KZ" sz="1200" b="0" i="0" noProof="0" dirty="0">
              <a:solidFill>
                <a:schemeClr val="bg1"/>
              </a:solidFill>
            </a:rPr>
            <a:t>Қылмыстық құқық бұзушылық құрамының болмауына байланысты </a:t>
          </a:r>
          <a:r>
            <a:rPr lang="kk-KZ" sz="1200" b="1" i="0" noProof="0" dirty="0">
              <a:solidFill>
                <a:srgbClr val="FFC000"/>
              </a:solidFill>
            </a:rPr>
            <a:t>сотқа дейінгі тергеп-тексеру тоқтатылды. </a:t>
          </a:r>
          <a:r>
            <a:rPr lang="kk-KZ" sz="1200" b="0" i="0" noProof="0" dirty="0">
              <a:solidFill>
                <a:schemeClr val="bg1"/>
              </a:solidFill>
            </a:rPr>
            <a:t>Қорғауға 50-ден астам адвокат қатысты. 
РАА төрағасы мен төрағаның орынбасары сот процесіне жеке өзі тартылды.</a:t>
          </a:r>
          <a:endParaRPr lang="kk-KZ" sz="1200" b="0" noProof="0" dirty="0">
            <a:solidFill>
              <a:schemeClr val="bg1"/>
            </a:solidFill>
          </a:endParaRPr>
        </a:p>
      </dgm:t>
    </dgm:pt>
    <dgm:pt modelId="{5CA1F79D-55A0-4350-BBDB-2DADD2EDFFA3}" type="parTrans" cxnId="{0598F1BE-C1C3-4A93-BDAE-C422FF20663C}">
      <dgm:prSet/>
      <dgm:spPr/>
      <dgm:t>
        <a:bodyPr/>
        <a:lstStyle/>
        <a:p>
          <a:endParaRPr lang="ru-RU"/>
        </a:p>
      </dgm:t>
    </dgm:pt>
    <dgm:pt modelId="{829D2AA3-8BDE-4047-AAC2-2B023030463E}" type="sibTrans" cxnId="{0598F1BE-C1C3-4A93-BDAE-C422FF20663C}">
      <dgm:prSet/>
      <dgm:spPr/>
      <dgm:t>
        <a:bodyPr/>
        <a:lstStyle/>
        <a:p>
          <a:endParaRPr lang="ru-RU"/>
        </a:p>
      </dgm:t>
    </dgm:pt>
    <dgm:pt modelId="{D6FB66E5-EACD-4656-BFE7-205CB34D2DD0}" type="pres">
      <dgm:prSet presAssocID="{18649F3B-95E0-4379-8C15-1FF9CC51292C}" presName="theList" presStyleCnt="0">
        <dgm:presLayoutVars>
          <dgm:dir/>
          <dgm:animLvl val="lvl"/>
          <dgm:resizeHandles val="exact"/>
        </dgm:presLayoutVars>
      </dgm:prSet>
      <dgm:spPr/>
    </dgm:pt>
    <dgm:pt modelId="{419D23B9-CEFE-4FDD-B7EA-182BEAFC9EA8}" type="pres">
      <dgm:prSet presAssocID="{76050172-B154-45D1-8BC0-201E3B1C0917}" presName="compNode" presStyleCnt="0"/>
      <dgm:spPr/>
    </dgm:pt>
    <dgm:pt modelId="{C01FE286-FF3C-4FDA-991B-AC73C717F61B}" type="pres">
      <dgm:prSet presAssocID="{76050172-B154-45D1-8BC0-201E3B1C0917}" presName="aNode" presStyleLbl="bgShp" presStyleIdx="0" presStyleCnt="1" custLinFactX="-67658" custLinFactNeighborX="-100000" custLinFactNeighborY="-48904"/>
      <dgm:spPr/>
    </dgm:pt>
    <dgm:pt modelId="{E6E27E6F-4CB5-41FA-982B-B726062F8942}" type="pres">
      <dgm:prSet presAssocID="{76050172-B154-45D1-8BC0-201E3B1C0917}" presName="textNode" presStyleLbl="bgShp" presStyleIdx="0" presStyleCnt="1"/>
      <dgm:spPr/>
    </dgm:pt>
    <dgm:pt modelId="{C8F0ED3D-B8C7-4BD0-9604-3E6957295889}" type="pres">
      <dgm:prSet presAssocID="{76050172-B154-45D1-8BC0-201E3B1C0917}" presName="compChildNode" presStyleCnt="0"/>
      <dgm:spPr/>
    </dgm:pt>
    <dgm:pt modelId="{FBEE1B70-6588-4AA5-8870-222B9A7F19BB}" type="pres">
      <dgm:prSet presAssocID="{76050172-B154-45D1-8BC0-201E3B1C0917}" presName="theInnerList" presStyleCnt="0"/>
      <dgm:spPr/>
    </dgm:pt>
    <dgm:pt modelId="{C99AA11E-6C62-42E9-9870-57CA7EB214C2}" type="pres">
      <dgm:prSet presAssocID="{36007358-AECD-463E-9147-7697B295AE3A}" presName="childNode" presStyleLbl="node1" presStyleIdx="0" presStyleCnt="2" custScaleY="380740" custLinFactY="-75726" custLinFactNeighborX="115" custLinFactNeighborY="-100000">
        <dgm:presLayoutVars>
          <dgm:bulletEnabled val="1"/>
        </dgm:presLayoutVars>
      </dgm:prSet>
      <dgm:spPr/>
    </dgm:pt>
    <dgm:pt modelId="{3737B29D-DCF6-4132-8DB4-7BF035503D34}" type="pres">
      <dgm:prSet presAssocID="{36007358-AECD-463E-9147-7697B295AE3A}" presName="aSpace2" presStyleCnt="0"/>
      <dgm:spPr/>
    </dgm:pt>
    <dgm:pt modelId="{19700F74-56FE-4F9F-A411-5F039640A67B}" type="pres">
      <dgm:prSet presAssocID="{F0FEDD1B-FE99-411D-AE7A-AE8240A0CD09}" presName="childNode" presStyleLbl="node1" presStyleIdx="1" presStyleCnt="2" custScaleY="461425" custLinFactY="-14779" custLinFactNeighborY="-100000">
        <dgm:presLayoutVars>
          <dgm:bulletEnabled val="1"/>
        </dgm:presLayoutVars>
      </dgm:prSet>
      <dgm:spPr/>
    </dgm:pt>
  </dgm:ptLst>
  <dgm:cxnLst>
    <dgm:cxn modelId="{2719F669-B600-4C11-A286-D346E484A0CF}" type="presOf" srcId="{18649F3B-95E0-4379-8C15-1FF9CC51292C}" destId="{D6FB66E5-EACD-4656-BFE7-205CB34D2DD0}" srcOrd="0" destOrd="0" presId="urn:microsoft.com/office/officeart/2005/8/layout/lProcess2"/>
    <dgm:cxn modelId="{FC1A7A78-E269-4F73-9A6B-369B8EFCFF14}" type="presOf" srcId="{F0FEDD1B-FE99-411D-AE7A-AE8240A0CD09}" destId="{19700F74-56FE-4F9F-A411-5F039640A67B}" srcOrd="0" destOrd="0" presId="urn:microsoft.com/office/officeart/2005/8/layout/lProcess2"/>
    <dgm:cxn modelId="{38813881-686D-48CD-861C-A79876719F96}" type="presOf" srcId="{76050172-B154-45D1-8BC0-201E3B1C0917}" destId="{C01FE286-FF3C-4FDA-991B-AC73C717F61B}" srcOrd="0" destOrd="0" presId="urn:microsoft.com/office/officeart/2005/8/layout/lProcess2"/>
    <dgm:cxn modelId="{89285484-1242-43B2-9F18-6B5D506B8232}" type="presOf" srcId="{76050172-B154-45D1-8BC0-201E3B1C0917}" destId="{E6E27E6F-4CB5-41FA-982B-B726062F8942}" srcOrd="1" destOrd="0" presId="urn:microsoft.com/office/officeart/2005/8/layout/lProcess2"/>
    <dgm:cxn modelId="{E657B58B-9EFE-4C0C-9FC2-7B6ED3C2BDB4}" type="presOf" srcId="{36007358-AECD-463E-9147-7697B295AE3A}" destId="{C99AA11E-6C62-42E9-9870-57CA7EB214C2}" srcOrd="0" destOrd="0" presId="urn:microsoft.com/office/officeart/2005/8/layout/lProcess2"/>
    <dgm:cxn modelId="{BE09CEAA-36EF-4779-9324-7AAED8A35124}" srcId="{18649F3B-95E0-4379-8C15-1FF9CC51292C}" destId="{76050172-B154-45D1-8BC0-201E3B1C0917}" srcOrd="0" destOrd="0" parTransId="{316FBBDE-3978-4205-B387-CC05D8675C21}" sibTransId="{8152B128-D2A5-4E20-87C4-5C30CD265EB3}"/>
    <dgm:cxn modelId="{A2EEBEB7-583E-459A-84EC-A5E7DF36B665}" srcId="{76050172-B154-45D1-8BC0-201E3B1C0917}" destId="{36007358-AECD-463E-9147-7697B295AE3A}" srcOrd="0" destOrd="0" parTransId="{CC1019AD-DD87-4202-9272-13B8868D7BEE}" sibTransId="{0A374B73-B8E0-4091-8533-17795C840F34}"/>
    <dgm:cxn modelId="{0598F1BE-C1C3-4A93-BDAE-C422FF20663C}" srcId="{76050172-B154-45D1-8BC0-201E3B1C0917}" destId="{F0FEDD1B-FE99-411D-AE7A-AE8240A0CD09}" srcOrd="1" destOrd="0" parTransId="{5CA1F79D-55A0-4350-BBDB-2DADD2EDFFA3}" sibTransId="{829D2AA3-8BDE-4047-AAC2-2B023030463E}"/>
    <dgm:cxn modelId="{07DF442E-CC07-4C49-8AE1-B93D0230BA0F}" type="presParOf" srcId="{D6FB66E5-EACD-4656-BFE7-205CB34D2DD0}" destId="{419D23B9-CEFE-4FDD-B7EA-182BEAFC9EA8}" srcOrd="0" destOrd="0" presId="urn:microsoft.com/office/officeart/2005/8/layout/lProcess2"/>
    <dgm:cxn modelId="{A4693062-CC30-41CD-85EB-5185FCA9D17D}" type="presParOf" srcId="{419D23B9-CEFE-4FDD-B7EA-182BEAFC9EA8}" destId="{C01FE286-FF3C-4FDA-991B-AC73C717F61B}" srcOrd="0" destOrd="0" presId="urn:microsoft.com/office/officeart/2005/8/layout/lProcess2"/>
    <dgm:cxn modelId="{48889740-9339-4221-873B-BBB81A039273}" type="presParOf" srcId="{419D23B9-CEFE-4FDD-B7EA-182BEAFC9EA8}" destId="{E6E27E6F-4CB5-41FA-982B-B726062F8942}" srcOrd="1" destOrd="0" presId="urn:microsoft.com/office/officeart/2005/8/layout/lProcess2"/>
    <dgm:cxn modelId="{D311E9D1-3AF4-4E79-B9E7-99FFA6D0B99C}" type="presParOf" srcId="{419D23B9-CEFE-4FDD-B7EA-182BEAFC9EA8}" destId="{C8F0ED3D-B8C7-4BD0-9604-3E6957295889}" srcOrd="2" destOrd="0" presId="urn:microsoft.com/office/officeart/2005/8/layout/lProcess2"/>
    <dgm:cxn modelId="{5FA0A694-4041-4981-94EC-617C991A22D8}" type="presParOf" srcId="{C8F0ED3D-B8C7-4BD0-9604-3E6957295889}" destId="{FBEE1B70-6588-4AA5-8870-222B9A7F19BB}" srcOrd="0" destOrd="0" presId="urn:microsoft.com/office/officeart/2005/8/layout/lProcess2"/>
    <dgm:cxn modelId="{0AED59F5-B374-4DF7-B95C-6DE62191637A}" type="presParOf" srcId="{FBEE1B70-6588-4AA5-8870-222B9A7F19BB}" destId="{C99AA11E-6C62-42E9-9870-57CA7EB214C2}" srcOrd="0" destOrd="0" presId="urn:microsoft.com/office/officeart/2005/8/layout/lProcess2"/>
    <dgm:cxn modelId="{9D592D5C-5283-476B-9FE2-9894986FB19E}" type="presParOf" srcId="{FBEE1B70-6588-4AA5-8870-222B9A7F19BB}" destId="{3737B29D-DCF6-4132-8DB4-7BF035503D34}" srcOrd="1" destOrd="0" presId="urn:microsoft.com/office/officeart/2005/8/layout/lProcess2"/>
    <dgm:cxn modelId="{1750BF7A-6936-4BA0-B873-0C2162225C5C}" type="presParOf" srcId="{FBEE1B70-6588-4AA5-8870-222B9A7F19BB}" destId="{19700F74-56FE-4F9F-A411-5F039640A67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649F3B-95E0-4379-8C15-1FF9CC51292C}"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ru-RU"/>
        </a:p>
      </dgm:t>
    </dgm:pt>
    <dgm:pt modelId="{A9A5EA9E-5CE2-4E85-8DEA-A654587E808F}">
      <dgm:prSet phldrT="[Текст]" custT="1"/>
      <dgm:spPr>
        <a:solidFill>
          <a:schemeClr val="bg1">
            <a:lumMod val="95000"/>
          </a:schemeClr>
        </a:solidFill>
        <a:ln>
          <a:noFill/>
        </a:ln>
      </dgm:spPr>
      <dgm:t>
        <a:bodyPr/>
        <a:lstStyle/>
        <a:p>
          <a:r>
            <a:rPr lang="kk-KZ" sz="1800" b="1" i="0" noProof="0" dirty="0">
              <a:solidFill>
                <a:schemeClr val="accent1"/>
              </a:solidFill>
            </a:rPr>
            <a:t>Батыс Қазақстан облыстық адвокаттар алқасыны</a:t>
          </a:r>
          <a:r>
            <a:rPr lang="kk-KZ" sz="1800" b="1" i="0" dirty="0">
              <a:solidFill>
                <a:schemeClr val="accent1"/>
              </a:solidFill>
            </a:rPr>
            <a:t>ң адвокатын қорғау</a:t>
          </a:r>
          <a:endParaRPr lang="kk-KZ" sz="1800" b="1" noProof="0" dirty="0">
            <a:solidFill>
              <a:schemeClr val="accent1"/>
            </a:solidFill>
          </a:endParaRPr>
        </a:p>
      </dgm:t>
    </dgm:pt>
    <dgm:pt modelId="{53C8438C-C296-4AD5-B5F5-84F3603A8BFF}" type="parTrans" cxnId="{1811486E-0330-4D6A-8CB1-26F4FA47B6B7}">
      <dgm:prSet/>
      <dgm:spPr/>
      <dgm:t>
        <a:bodyPr/>
        <a:lstStyle/>
        <a:p>
          <a:endParaRPr lang="ru-RU"/>
        </a:p>
      </dgm:t>
    </dgm:pt>
    <dgm:pt modelId="{7298F6D3-0CB7-4AF0-AB85-F2A24434C73B}" type="sibTrans" cxnId="{1811486E-0330-4D6A-8CB1-26F4FA47B6B7}">
      <dgm:prSet/>
      <dgm:spPr/>
      <dgm:t>
        <a:bodyPr/>
        <a:lstStyle/>
        <a:p>
          <a:endParaRPr lang="ru-RU"/>
        </a:p>
      </dgm:t>
    </dgm:pt>
    <dgm:pt modelId="{0C3AD8B8-1441-4F86-90C3-6AD2C5B990F7}">
      <dgm:prSet phldrT="[Текст]" custT="1"/>
      <dgm:spPr>
        <a:ln>
          <a:noFill/>
        </a:ln>
      </dgm:spPr>
      <dgm:t>
        <a:bodyPr/>
        <a:lstStyle/>
        <a:p>
          <a:r>
            <a:rPr lang="kk-KZ" sz="1400" b="0" i="0" kern="1200" noProof="0" dirty="0"/>
            <a:t>А.ж. 5 қаңтарда өткен "заңсыз митингке қатысқаны" үшін адвокат жауапқа тартылды. Ол он тәулікке қамауға алынды.</a:t>
          </a:r>
          <a:endParaRPr lang="kk-KZ" sz="1100" kern="1200" noProof="0" dirty="0"/>
        </a:p>
      </dgm:t>
    </dgm:pt>
    <dgm:pt modelId="{49A3BB93-68AD-4BE9-907D-CE7A3B718880}" type="parTrans" cxnId="{1A027AFF-50CB-4F6C-8245-90923C5B03A0}">
      <dgm:prSet/>
      <dgm:spPr/>
      <dgm:t>
        <a:bodyPr/>
        <a:lstStyle/>
        <a:p>
          <a:endParaRPr lang="ru-RU"/>
        </a:p>
      </dgm:t>
    </dgm:pt>
    <dgm:pt modelId="{1CCDB8ED-F1A6-40EB-8E94-58B91422AE6F}" type="sibTrans" cxnId="{1A027AFF-50CB-4F6C-8245-90923C5B03A0}">
      <dgm:prSet/>
      <dgm:spPr/>
      <dgm:t>
        <a:bodyPr/>
        <a:lstStyle/>
        <a:p>
          <a:endParaRPr lang="ru-RU"/>
        </a:p>
      </dgm:t>
    </dgm:pt>
    <dgm:pt modelId="{095D4BBD-AF5B-4E81-B179-1B396501707E}">
      <dgm:prSet phldrT="[Текст]" custT="1"/>
      <dgm:spPr>
        <a:ln>
          <a:noFill/>
        </a:ln>
      </dgm:spPr>
      <dgm:t>
        <a:bodyPr/>
        <a:lstStyle/>
        <a:p>
          <a:r>
            <a:rPr lang="kk-KZ" sz="1400" b="0" i="0" kern="1200" noProof="0" dirty="0">
              <a:solidFill>
                <a:prstClr val="white"/>
              </a:solidFill>
              <a:latin typeface="Trebuchet MS" panose="020B0603020202020204"/>
              <a:ea typeface="+mn-ea"/>
              <a:cs typeface="+mn-cs"/>
            </a:rPr>
            <a:t>Қорғауға 47 адвокат қосылды. </a:t>
          </a:r>
        </a:p>
        <a:p>
          <a:r>
            <a:rPr lang="ru-RU" sz="1400" b="1" i="0" kern="1200" noProof="0" dirty="0">
              <a:solidFill>
                <a:srgbClr val="FFC000"/>
              </a:solidFill>
              <a:latin typeface="Trebuchet MS" panose="020B0603020202020204"/>
              <a:ea typeface="+mn-ea"/>
              <a:cs typeface="+mn-cs"/>
            </a:rPr>
            <a:t>5 </a:t>
          </a:r>
          <a:r>
            <a:rPr lang="ru-RU" sz="1400" b="1" i="0" kern="1200" noProof="0" dirty="0" err="1">
              <a:solidFill>
                <a:srgbClr val="FFC000"/>
              </a:solidFill>
              <a:latin typeface="Trebuchet MS" panose="020B0603020202020204"/>
              <a:ea typeface="+mn-ea"/>
              <a:cs typeface="+mn-cs"/>
            </a:rPr>
            <a:t>күннен</a:t>
          </a:r>
          <a:r>
            <a:rPr lang="ru-RU" sz="1400" b="1" i="0" kern="1200" noProof="0" dirty="0">
              <a:solidFill>
                <a:srgbClr val="FFC000"/>
              </a:solidFill>
              <a:latin typeface="Trebuchet MS" panose="020B0603020202020204"/>
              <a:ea typeface="+mn-ea"/>
              <a:cs typeface="+mn-cs"/>
            </a:rPr>
            <a:t> </a:t>
          </a:r>
          <a:r>
            <a:rPr lang="ru-RU" sz="1400" b="1" i="0" kern="1200" noProof="0" dirty="0" err="1">
              <a:solidFill>
                <a:srgbClr val="FFC000"/>
              </a:solidFill>
              <a:latin typeface="Trebuchet MS" panose="020B0603020202020204"/>
              <a:ea typeface="+mn-ea"/>
              <a:cs typeface="+mn-cs"/>
            </a:rPr>
            <a:t>кейін</a:t>
          </a:r>
          <a:r>
            <a:rPr lang="ru-RU" sz="1400" b="1" i="0" kern="1200" noProof="0" dirty="0">
              <a:solidFill>
                <a:srgbClr val="FFC000"/>
              </a:solidFill>
              <a:latin typeface="Trebuchet MS" panose="020B0603020202020204"/>
              <a:ea typeface="+mn-ea"/>
              <a:cs typeface="+mn-cs"/>
            </a:rPr>
            <a:t> адвокат </a:t>
          </a:r>
          <a:r>
            <a:rPr lang="ru-RU" sz="1400" b="1" i="0" kern="1200" noProof="0" dirty="0" err="1">
              <a:solidFill>
                <a:srgbClr val="FFC000"/>
              </a:solidFill>
              <a:latin typeface="Trebuchet MS" panose="020B0603020202020204"/>
              <a:ea typeface="+mn-ea"/>
              <a:cs typeface="+mn-cs"/>
            </a:rPr>
            <a:t>босатылды</a:t>
          </a:r>
          <a:r>
            <a:rPr lang="ru-RU" sz="1400" b="1" i="0" kern="1200" noProof="0" dirty="0">
              <a:solidFill>
                <a:srgbClr val="FFC000"/>
              </a:solidFill>
              <a:latin typeface="Trebuchet MS" panose="020B0603020202020204"/>
              <a:ea typeface="+mn-ea"/>
              <a:cs typeface="+mn-cs"/>
            </a:rPr>
            <a:t>.</a:t>
          </a:r>
        </a:p>
        <a:p>
          <a:r>
            <a:rPr lang="kk-KZ" sz="1400" b="0" i="0" kern="1200" noProof="0" dirty="0">
              <a:solidFill>
                <a:prstClr val="white"/>
              </a:solidFill>
              <a:latin typeface="Trebuchet MS" panose="020B0603020202020204"/>
              <a:ea typeface="+mn-ea"/>
              <a:cs typeface="+mn-cs"/>
            </a:rPr>
            <a:t>РАА төрағасының орынбасары сот процесіне жеке өзі қатысты.</a:t>
          </a:r>
        </a:p>
      </dgm:t>
    </dgm:pt>
    <dgm:pt modelId="{B3CA67E4-6568-49D0-9318-D30120A7FC98}" type="parTrans" cxnId="{4DAB2D01-142D-4F4F-97E1-E1A28837AF32}">
      <dgm:prSet/>
      <dgm:spPr/>
      <dgm:t>
        <a:bodyPr/>
        <a:lstStyle/>
        <a:p>
          <a:endParaRPr lang="ru-RU"/>
        </a:p>
      </dgm:t>
    </dgm:pt>
    <dgm:pt modelId="{E7AC32CE-15E0-40CC-A868-9064D9EDD5E7}" type="sibTrans" cxnId="{4DAB2D01-142D-4F4F-97E1-E1A28837AF32}">
      <dgm:prSet/>
      <dgm:spPr/>
      <dgm:t>
        <a:bodyPr/>
        <a:lstStyle/>
        <a:p>
          <a:endParaRPr lang="ru-RU"/>
        </a:p>
      </dgm:t>
    </dgm:pt>
    <dgm:pt modelId="{D6FB66E5-EACD-4656-BFE7-205CB34D2DD0}" type="pres">
      <dgm:prSet presAssocID="{18649F3B-95E0-4379-8C15-1FF9CC51292C}" presName="theList" presStyleCnt="0">
        <dgm:presLayoutVars>
          <dgm:dir/>
          <dgm:animLvl val="lvl"/>
          <dgm:resizeHandles val="exact"/>
        </dgm:presLayoutVars>
      </dgm:prSet>
      <dgm:spPr/>
    </dgm:pt>
    <dgm:pt modelId="{E4518AE5-9783-48EB-9ABA-7BBC414F1902}" type="pres">
      <dgm:prSet presAssocID="{A9A5EA9E-5CE2-4E85-8DEA-A654587E808F}" presName="compNode" presStyleCnt="0"/>
      <dgm:spPr/>
    </dgm:pt>
    <dgm:pt modelId="{9E949A1A-2180-47F7-8DAC-15D398074981}" type="pres">
      <dgm:prSet presAssocID="{A9A5EA9E-5CE2-4E85-8DEA-A654587E808F}" presName="aNode" presStyleLbl="bgShp" presStyleIdx="0" presStyleCnt="1" custLinFactNeighborX="711" custLinFactNeighborY="6373"/>
      <dgm:spPr/>
    </dgm:pt>
    <dgm:pt modelId="{BCAB8D3A-1B37-4716-9B2C-FEA725D31CB2}" type="pres">
      <dgm:prSet presAssocID="{A9A5EA9E-5CE2-4E85-8DEA-A654587E808F}" presName="textNode" presStyleLbl="bgShp" presStyleIdx="0" presStyleCnt="1"/>
      <dgm:spPr/>
    </dgm:pt>
    <dgm:pt modelId="{3D5DBC81-FD8A-4DB0-A3FE-3F634C3E63BC}" type="pres">
      <dgm:prSet presAssocID="{A9A5EA9E-5CE2-4E85-8DEA-A654587E808F}" presName="compChildNode" presStyleCnt="0"/>
      <dgm:spPr/>
    </dgm:pt>
    <dgm:pt modelId="{CFDCEA65-5BAA-4561-9B92-A35447AD6485}" type="pres">
      <dgm:prSet presAssocID="{A9A5EA9E-5CE2-4E85-8DEA-A654587E808F}" presName="theInnerList" presStyleCnt="0"/>
      <dgm:spPr/>
    </dgm:pt>
    <dgm:pt modelId="{75EA194E-6754-4759-A8EF-BCD9AC7DF8EF}" type="pres">
      <dgm:prSet presAssocID="{0C3AD8B8-1441-4F86-90C3-6AD2C5B990F7}" presName="childNode" presStyleLbl="node1" presStyleIdx="0" presStyleCnt="2" custScaleY="76311" custLinFactY="-2285" custLinFactNeighborX="3848" custLinFactNeighborY="-100000">
        <dgm:presLayoutVars>
          <dgm:bulletEnabled val="1"/>
        </dgm:presLayoutVars>
      </dgm:prSet>
      <dgm:spPr/>
    </dgm:pt>
    <dgm:pt modelId="{451B23FA-E4F8-4BD9-B83B-89FD1B10E2AC}" type="pres">
      <dgm:prSet presAssocID="{0C3AD8B8-1441-4F86-90C3-6AD2C5B990F7}" presName="aSpace2" presStyleCnt="0"/>
      <dgm:spPr/>
    </dgm:pt>
    <dgm:pt modelId="{0EB55DA2-3269-44EC-BAA2-60ADEA712537}" type="pres">
      <dgm:prSet presAssocID="{095D4BBD-AF5B-4E81-B179-1B396501707E}" presName="childNode" presStyleLbl="node1" presStyleIdx="1" presStyleCnt="2" custLinFactNeighborX="566" custLinFactNeighborY="-66423">
        <dgm:presLayoutVars>
          <dgm:bulletEnabled val="1"/>
        </dgm:presLayoutVars>
      </dgm:prSet>
      <dgm:spPr/>
    </dgm:pt>
  </dgm:ptLst>
  <dgm:cxnLst>
    <dgm:cxn modelId="{4DAB2D01-142D-4F4F-97E1-E1A28837AF32}" srcId="{A9A5EA9E-5CE2-4E85-8DEA-A654587E808F}" destId="{095D4BBD-AF5B-4E81-B179-1B396501707E}" srcOrd="1" destOrd="0" parTransId="{B3CA67E4-6568-49D0-9318-D30120A7FC98}" sibTransId="{E7AC32CE-15E0-40CC-A868-9064D9EDD5E7}"/>
    <dgm:cxn modelId="{74059D3E-F1E0-4305-BE05-97F0D058AC3E}" type="presOf" srcId="{0C3AD8B8-1441-4F86-90C3-6AD2C5B990F7}" destId="{75EA194E-6754-4759-A8EF-BCD9AC7DF8EF}" srcOrd="0" destOrd="0" presId="urn:microsoft.com/office/officeart/2005/8/layout/lProcess2"/>
    <dgm:cxn modelId="{2719F669-B600-4C11-A286-D346E484A0CF}" type="presOf" srcId="{18649F3B-95E0-4379-8C15-1FF9CC51292C}" destId="{D6FB66E5-EACD-4656-BFE7-205CB34D2DD0}" srcOrd="0" destOrd="0" presId="urn:microsoft.com/office/officeart/2005/8/layout/lProcess2"/>
    <dgm:cxn modelId="{1811486E-0330-4D6A-8CB1-26F4FA47B6B7}" srcId="{18649F3B-95E0-4379-8C15-1FF9CC51292C}" destId="{A9A5EA9E-5CE2-4E85-8DEA-A654587E808F}" srcOrd="0" destOrd="0" parTransId="{53C8438C-C296-4AD5-B5F5-84F3603A8BFF}" sibTransId="{7298F6D3-0CB7-4AF0-AB85-F2A24434C73B}"/>
    <dgm:cxn modelId="{B5470F76-757B-4DA3-AA3D-05BE67EC99DE}" type="presOf" srcId="{095D4BBD-AF5B-4E81-B179-1B396501707E}" destId="{0EB55DA2-3269-44EC-BAA2-60ADEA712537}" srcOrd="0" destOrd="0" presId="urn:microsoft.com/office/officeart/2005/8/layout/lProcess2"/>
    <dgm:cxn modelId="{DF14C884-8CE9-437C-87E5-3C4F862EF3DD}" type="presOf" srcId="{A9A5EA9E-5CE2-4E85-8DEA-A654587E808F}" destId="{BCAB8D3A-1B37-4716-9B2C-FEA725D31CB2}" srcOrd="1" destOrd="0" presId="urn:microsoft.com/office/officeart/2005/8/layout/lProcess2"/>
    <dgm:cxn modelId="{96704F96-9814-4F32-B984-0C5493AF3B02}" type="presOf" srcId="{A9A5EA9E-5CE2-4E85-8DEA-A654587E808F}" destId="{9E949A1A-2180-47F7-8DAC-15D398074981}" srcOrd="0" destOrd="0" presId="urn:microsoft.com/office/officeart/2005/8/layout/lProcess2"/>
    <dgm:cxn modelId="{1A027AFF-50CB-4F6C-8245-90923C5B03A0}" srcId="{A9A5EA9E-5CE2-4E85-8DEA-A654587E808F}" destId="{0C3AD8B8-1441-4F86-90C3-6AD2C5B990F7}" srcOrd="0" destOrd="0" parTransId="{49A3BB93-68AD-4BE9-907D-CE7A3B718880}" sibTransId="{1CCDB8ED-F1A6-40EB-8E94-58B91422AE6F}"/>
    <dgm:cxn modelId="{62136A51-5180-4F63-86F7-3AED1DA49EE7}" type="presParOf" srcId="{D6FB66E5-EACD-4656-BFE7-205CB34D2DD0}" destId="{E4518AE5-9783-48EB-9ABA-7BBC414F1902}" srcOrd="0" destOrd="0" presId="urn:microsoft.com/office/officeart/2005/8/layout/lProcess2"/>
    <dgm:cxn modelId="{45FEFD46-84B3-4983-802B-72438A3CFB01}" type="presParOf" srcId="{E4518AE5-9783-48EB-9ABA-7BBC414F1902}" destId="{9E949A1A-2180-47F7-8DAC-15D398074981}" srcOrd="0" destOrd="0" presId="urn:microsoft.com/office/officeart/2005/8/layout/lProcess2"/>
    <dgm:cxn modelId="{505AB77A-0DCF-48FF-B4A9-47FB0E0AFA43}" type="presParOf" srcId="{E4518AE5-9783-48EB-9ABA-7BBC414F1902}" destId="{BCAB8D3A-1B37-4716-9B2C-FEA725D31CB2}" srcOrd="1" destOrd="0" presId="urn:microsoft.com/office/officeart/2005/8/layout/lProcess2"/>
    <dgm:cxn modelId="{0BBA138C-E2B7-4D3D-B6FC-1D666EA6D51D}" type="presParOf" srcId="{E4518AE5-9783-48EB-9ABA-7BBC414F1902}" destId="{3D5DBC81-FD8A-4DB0-A3FE-3F634C3E63BC}" srcOrd="2" destOrd="0" presId="urn:microsoft.com/office/officeart/2005/8/layout/lProcess2"/>
    <dgm:cxn modelId="{BF0B6CDE-621D-421C-BD0D-D79AA54C056C}" type="presParOf" srcId="{3D5DBC81-FD8A-4DB0-A3FE-3F634C3E63BC}" destId="{CFDCEA65-5BAA-4561-9B92-A35447AD6485}" srcOrd="0" destOrd="0" presId="urn:microsoft.com/office/officeart/2005/8/layout/lProcess2"/>
    <dgm:cxn modelId="{135E5307-7486-483B-B4DF-A85EBB79945E}" type="presParOf" srcId="{CFDCEA65-5BAA-4561-9B92-A35447AD6485}" destId="{75EA194E-6754-4759-A8EF-BCD9AC7DF8EF}" srcOrd="0" destOrd="0" presId="urn:microsoft.com/office/officeart/2005/8/layout/lProcess2"/>
    <dgm:cxn modelId="{2C540904-5A01-48DC-9CB7-69EF5D521A67}" type="presParOf" srcId="{CFDCEA65-5BAA-4561-9B92-A35447AD6485}" destId="{451B23FA-E4F8-4BD9-B83B-89FD1B10E2AC}" srcOrd="1" destOrd="0" presId="urn:microsoft.com/office/officeart/2005/8/layout/lProcess2"/>
    <dgm:cxn modelId="{6B297439-EAC1-4E74-B6E6-18EE3A7370D0}" type="presParOf" srcId="{CFDCEA65-5BAA-4561-9B92-A35447AD6485}" destId="{0EB55DA2-3269-44EC-BAA2-60ADEA712537}" srcOrd="2"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8649F3B-95E0-4379-8C15-1FF9CC51292C}"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ru-RU"/>
        </a:p>
      </dgm:t>
    </dgm:pt>
    <dgm:pt modelId="{A20239EE-014F-4C60-BA5C-D4ED38814CC3}">
      <dgm:prSet phldrT="[Текст]" custT="1"/>
      <dgm:spPr>
        <a:solidFill>
          <a:schemeClr val="bg1">
            <a:lumMod val="95000"/>
          </a:schemeClr>
        </a:solidFill>
      </dgm:spPr>
      <dgm:t>
        <a:bodyPr/>
        <a:lstStyle/>
        <a:p>
          <a:r>
            <a:rPr lang="ru-RU" sz="1800" b="1" i="0" dirty="0">
              <a:solidFill>
                <a:schemeClr val="accent1"/>
              </a:solidFill>
            </a:rPr>
            <a:t>Астана </a:t>
          </a:r>
          <a:r>
            <a:rPr lang="kk-KZ" sz="1800" b="1" i="0" noProof="0" dirty="0">
              <a:solidFill>
                <a:schemeClr val="accent1"/>
              </a:solidFill>
            </a:rPr>
            <a:t>қаласының адвокаттар алқасының адвокатын</a:t>
          </a:r>
          <a:r>
            <a:rPr lang="ru-RU" sz="1800" b="1" i="0" dirty="0">
              <a:solidFill>
                <a:schemeClr val="accent1"/>
              </a:solidFill>
            </a:rPr>
            <a:t> </a:t>
          </a:r>
          <a:r>
            <a:rPr lang="kk-KZ" sz="1800" b="1" noProof="0" dirty="0">
              <a:solidFill>
                <a:schemeClr val="accent1"/>
              </a:solidFill>
            </a:rPr>
            <a:t>қорғау</a:t>
          </a:r>
        </a:p>
      </dgm:t>
    </dgm:pt>
    <dgm:pt modelId="{0B39A016-6A4A-4CC9-8EB2-8E09D066F1A4}" type="parTrans" cxnId="{3CEDFC69-84E7-464E-BF6F-30D53ECFA74D}">
      <dgm:prSet/>
      <dgm:spPr/>
      <dgm:t>
        <a:bodyPr/>
        <a:lstStyle/>
        <a:p>
          <a:endParaRPr lang="ru-RU"/>
        </a:p>
      </dgm:t>
    </dgm:pt>
    <dgm:pt modelId="{EC1C8D86-68BA-4B2E-8CA7-331BEB429DE4}" type="sibTrans" cxnId="{3CEDFC69-84E7-464E-BF6F-30D53ECFA74D}">
      <dgm:prSet/>
      <dgm:spPr/>
      <dgm:t>
        <a:bodyPr/>
        <a:lstStyle/>
        <a:p>
          <a:endParaRPr lang="ru-RU"/>
        </a:p>
      </dgm:t>
    </dgm:pt>
    <dgm:pt modelId="{A7868E0F-D430-4270-95D7-DB1D1A4714D6}">
      <dgm:prSet phldrT="[Текст]" custT="1"/>
      <dgm:spPr>
        <a:ln>
          <a:noFill/>
        </a:ln>
      </dgm:spPr>
      <dgm:t>
        <a:bodyPr/>
        <a:lstStyle/>
        <a:p>
          <a:r>
            <a:rPr lang="kk-KZ" sz="1400" b="0" i="0" noProof="0" dirty="0"/>
            <a:t>Әділет министрлігі адвокатты адвокаттық лицензиядан айыру туралы талап арыз берді.
Сот талаптарды қанағаттандырды.</a:t>
          </a:r>
          <a:endParaRPr lang="kk-KZ" sz="1400" noProof="0" dirty="0"/>
        </a:p>
      </dgm:t>
    </dgm:pt>
    <dgm:pt modelId="{8253A2D3-40DB-46D1-A42B-50684318120B}" type="parTrans" cxnId="{B8784392-EA80-4606-875D-0BBBC3B21303}">
      <dgm:prSet/>
      <dgm:spPr/>
      <dgm:t>
        <a:bodyPr/>
        <a:lstStyle/>
        <a:p>
          <a:endParaRPr lang="ru-RU"/>
        </a:p>
      </dgm:t>
    </dgm:pt>
    <dgm:pt modelId="{6DC4279D-A8CA-4A6E-8CA3-BF2075BFF841}" type="sibTrans" cxnId="{B8784392-EA80-4606-875D-0BBBC3B21303}">
      <dgm:prSet/>
      <dgm:spPr/>
      <dgm:t>
        <a:bodyPr/>
        <a:lstStyle/>
        <a:p>
          <a:endParaRPr lang="ru-RU"/>
        </a:p>
      </dgm:t>
    </dgm:pt>
    <dgm:pt modelId="{B576679B-E0FB-4BB1-B2D3-E0F72F885B63}">
      <dgm:prSet phldrT="[Текст]" custT="1"/>
      <dgm:spPr>
        <a:ln>
          <a:noFill/>
        </a:ln>
      </dgm:spPr>
      <dgm:t>
        <a:bodyPr/>
        <a:lstStyle/>
        <a:p>
          <a:r>
            <a:rPr lang="kk-KZ" sz="1400" b="1" i="0" kern="1200" noProof="0" dirty="0">
              <a:solidFill>
                <a:srgbClr val="FFC000"/>
              </a:solidFill>
            </a:rPr>
            <a:t>ҚР ЖС </a:t>
          </a:r>
          <a:r>
            <a:rPr lang="kk-KZ" sz="1400" b="0" i="0" kern="1200" noProof="0" dirty="0">
              <a:solidFill>
                <a:prstClr val="white"/>
              </a:solidFill>
              <a:latin typeface="Trebuchet MS" panose="020B0603020202020204"/>
              <a:ea typeface="+mn-ea"/>
              <a:cs typeface="+mn-cs"/>
            </a:rPr>
            <a:t>бұрын қабылданған сот шешімдерінің </a:t>
          </a:r>
          <a:r>
            <a:rPr lang="kk-KZ" sz="1400" b="1" i="0" kern="1200" noProof="0" dirty="0">
              <a:solidFill>
                <a:srgbClr val="FFC000"/>
              </a:solidFill>
              <a:latin typeface="Trebuchet MS" panose="020B0603020202020204"/>
              <a:ea typeface="+mn-ea"/>
              <a:cs typeface="+mn-cs"/>
            </a:rPr>
            <a:t>күшін жойды.</a:t>
          </a:r>
          <a:r>
            <a:rPr lang="kk-KZ" sz="1400" b="0" i="0" kern="1200" noProof="0" dirty="0">
              <a:solidFill>
                <a:prstClr val="white"/>
              </a:solidFill>
              <a:latin typeface="Trebuchet MS" panose="020B0603020202020204"/>
              <a:ea typeface="+mn-ea"/>
              <a:cs typeface="+mn-cs"/>
            </a:rPr>
            <a:t> </a:t>
          </a:r>
        </a:p>
        <a:p>
          <a:r>
            <a:rPr lang="kk-KZ" sz="1400" b="0" i="0" kern="1200" noProof="0" dirty="0">
              <a:solidFill>
                <a:prstClr val="white"/>
              </a:solidFill>
              <a:latin typeface="Trebuchet MS" panose="020B0603020202020204"/>
              <a:ea typeface="+mn-ea"/>
              <a:cs typeface="+mn-cs"/>
            </a:rPr>
            <a:t>РАА төрағасы мен төрағасының орынбасары сот отырысына жеке қатысты.</a:t>
          </a:r>
        </a:p>
      </dgm:t>
    </dgm:pt>
    <dgm:pt modelId="{450B803B-A1A1-4629-BBFD-77682F804E76}" type="parTrans" cxnId="{70F8690E-AD94-4BAB-8C9E-769A176E94DD}">
      <dgm:prSet/>
      <dgm:spPr/>
      <dgm:t>
        <a:bodyPr/>
        <a:lstStyle/>
        <a:p>
          <a:endParaRPr lang="ru-RU"/>
        </a:p>
      </dgm:t>
    </dgm:pt>
    <dgm:pt modelId="{BCE37354-F7E0-45D5-B9FF-C92724975091}" type="sibTrans" cxnId="{70F8690E-AD94-4BAB-8C9E-769A176E94DD}">
      <dgm:prSet/>
      <dgm:spPr/>
      <dgm:t>
        <a:bodyPr/>
        <a:lstStyle/>
        <a:p>
          <a:endParaRPr lang="ru-RU"/>
        </a:p>
      </dgm:t>
    </dgm:pt>
    <dgm:pt modelId="{D6FB66E5-EACD-4656-BFE7-205CB34D2DD0}" type="pres">
      <dgm:prSet presAssocID="{18649F3B-95E0-4379-8C15-1FF9CC51292C}" presName="theList" presStyleCnt="0">
        <dgm:presLayoutVars>
          <dgm:dir/>
          <dgm:animLvl val="lvl"/>
          <dgm:resizeHandles val="exact"/>
        </dgm:presLayoutVars>
      </dgm:prSet>
      <dgm:spPr/>
    </dgm:pt>
    <dgm:pt modelId="{737CE745-B6D1-4DE8-A46C-29904F182B41}" type="pres">
      <dgm:prSet presAssocID="{A20239EE-014F-4C60-BA5C-D4ED38814CC3}" presName="compNode" presStyleCnt="0"/>
      <dgm:spPr/>
    </dgm:pt>
    <dgm:pt modelId="{E0D3B3E5-EF97-4F71-B4A3-4DC2CA5434CF}" type="pres">
      <dgm:prSet presAssocID="{A20239EE-014F-4C60-BA5C-D4ED38814CC3}" presName="aNode" presStyleLbl="bgShp" presStyleIdx="0" presStyleCnt="1" custLinFactX="48185" custLinFactNeighborX="100000" custLinFactNeighborY="67"/>
      <dgm:spPr/>
    </dgm:pt>
    <dgm:pt modelId="{471617FF-D5D3-4732-8818-63E9952E779E}" type="pres">
      <dgm:prSet presAssocID="{A20239EE-014F-4C60-BA5C-D4ED38814CC3}" presName="textNode" presStyleLbl="bgShp" presStyleIdx="0" presStyleCnt="1"/>
      <dgm:spPr/>
    </dgm:pt>
    <dgm:pt modelId="{8F0E4801-4E56-4303-BFD1-DFD780166FE6}" type="pres">
      <dgm:prSet presAssocID="{A20239EE-014F-4C60-BA5C-D4ED38814CC3}" presName="compChildNode" presStyleCnt="0"/>
      <dgm:spPr/>
    </dgm:pt>
    <dgm:pt modelId="{92763984-6285-4F91-AB0D-CF7F43744361}" type="pres">
      <dgm:prSet presAssocID="{A20239EE-014F-4C60-BA5C-D4ED38814CC3}" presName="theInnerList" presStyleCnt="0"/>
      <dgm:spPr/>
    </dgm:pt>
    <dgm:pt modelId="{A7F694EE-B4BB-4167-87F8-42159F9415E0}" type="pres">
      <dgm:prSet presAssocID="{A7868E0F-D430-4270-95D7-DB1D1A4714D6}" presName="childNode" presStyleLbl="node1" presStyleIdx="0" presStyleCnt="2" custScaleY="167899" custLinFactY="-26158" custLinFactNeighborX="1026" custLinFactNeighborY="-100000">
        <dgm:presLayoutVars>
          <dgm:bulletEnabled val="1"/>
        </dgm:presLayoutVars>
      </dgm:prSet>
      <dgm:spPr/>
    </dgm:pt>
    <dgm:pt modelId="{80D7AA1A-50F9-410C-8C47-C3FAD3C6CF1E}" type="pres">
      <dgm:prSet presAssocID="{A7868E0F-D430-4270-95D7-DB1D1A4714D6}" presName="aSpace2" presStyleCnt="0"/>
      <dgm:spPr/>
    </dgm:pt>
    <dgm:pt modelId="{A97E8E1A-22A4-4B70-8FF1-AFDBE1E9EC99}" type="pres">
      <dgm:prSet presAssocID="{B576679B-E0FB-4BB1-B2D3-E0F72F885B63}" presName="childNode" presStyleLbl="node1" presStyleIdx="1" presStyleCnt="2" custScaleY="190894" custLinFactY="-8227" custLinFactNeighborX="1026" custLinFactNeighborY="-100000">
        <dgm:presLayoutVars>
          <dgm:bulletEnabled val="1"/>
        </dgm:presLayoutVars>
      </dgm:prSet>
      <dgm:spPr/>
    </dgm:pt>
  </dgm:ptLst>
  <dgm:cxnLst>
    <dgm:cxn modelId="{70F8690E-AD94-4BAB-8C9E-769A176E94DD}" srcId="{A20239EE-014F-4C60-BA5C-D4ED38814CC3}" destId="{B576679B-E0FB-4BB1-B2D3-E0F72F885B63}" srcOrd="1" destOrd="0" parTransId="{450B803B-A1A1-4629-BBFD-77682F804E76}" sibTransId="{BCE37354-F7E0-45D5-B9FF-C92724975091}"/>
    <dgm:cxn modelId="{8D02AC69-95C1-4BCB-A82D-4FC353C4D58F}" type="presOf" srcId="{A20239EE-014F-4C60-BA5C-D4ED38814CC3}" destId="{E0D3B3E5-EF97-4F71-B4A3-4DC2CA5434CF}" srcOrd="0" destOrd="0" presId="urn:microsoft.com/office/officeart/2005/8/layout/lProcess2"/>
    <dgm:cxn modelId="{2719F669-B600-4C11-A286-D346E484A0CF}" type="presOf" srcId="{18649F3B-95E0-4379-8C15-1FF9CC51292C}" destId="{D6FB66E5-EACD-4656-BFE7-205CB34D2DD0}" srcOrd="0" destOrd="0" presId="urn:microsoft.com/office/officeart/2005/8/layout/lProcess2"/>
    <dgm:cxn modelId="{3CEDFC69-84E7-464E-BF6F-30D53ECFA74D}" srcId="{18649F3B-95E0-4379-8C15-1FF9CC51292C}" destId="{A20239EE-014F-4C60-BA5C-D4ED38814CC3}" srcOrd="0" destOrd="0" parTransId="{0B39A016-6A4A-4CC9-8EB2-8E09D066F1A4}" sibTransId="{EC1C8D86-68BA-4B2E-8CA7-331BEB429DE4}"/>
    <dgm:cxn modelId="{AA784C70-47CC-4E05-B17F-BBC235C81872}" type="presOf" srcId="{B576679B-E0FB-4BB1-B2D3-E0F72F885B63}" destId="{A97E8E1A-22A4-4B70-8FF1-AFDBE1E9EC99}" srcOrd="0" destOrd="0" presId="urn:microsoft.com/office/officeart/2005/8/layout/lProcess2"/>
    <dgm:cxn modelId="{E441587D-C41F-4006-84CC-FEE3B33D0936}" type="presOf" srcId="{A20239EE-014F-4C60-BA5C-D4ED38814CC3}" destId="{471617FF-D5D3-4732-8818-63E9952E779E}" srcOrd="1" destOrd="0" presId="urn:microsoft.com/office/officeart/2005/8/layout/lProcess2"/>
    <dgm:cxn modelId="{B8784392-EA80-4606-875D-0BBBC3B21303}" srcId="{A20239EE-014F-4C60-BA5C-D4ED38814CC3}" destId="{A7868E0F-D430-4270-95D7-DB1D1A4714D6}" srcOrd="0" destOrd="0" parTransId="{8253A2D3-40DB-46D1-A42B-50684318120B}" sibTransId="{6DC4279D-A8CA-4A6E-8CA3-BF2075BFF841}"/>
    <dgm:cxn modelId="{97E446FA-3370-4BB6-8FA2-298D2232F4B3}" type="presOf" srcId="{A7868E0F-D430-4270-95D7-DB1D1A4714D6}" destId="{A7F694EE-B4BB-4167-87F8-42159F9415E0}" srcOrd="0" destOrd="0" presId="urn:microsoft.com/office/officeart/2005/8/layout/lProcess2"/>
    <dgm:cxn modelId="{DD002E16-4DC6-4348-927D-86824CF28D5F}" type="presParOf" srcId="{D6FB66E5-EACD-4656-BFE7-205CB34D2DD0}" destId="{737CE745-B6D1-4DE8-A46C-29904F182B41}" srcOrd="0" destOrd="0" presId="urn:microsoft.com/office/officeart/2005/8/layout/lProcess2"/>
    <dgm:cxn modelId="{CB3ACAB8-5B60-4F9A-8FB3-0AAB531070A6}" type="presParOf" srcId="{737CE745-B6D1-4DE8-A46C-29904F182B41}" destId="{E0D3B3E5-EF97-4F71-B4A3-4DC2CA5434CF}" srcOrd="0" destOrd="0" presId="urn:microsoft.com/office/officeart/2005/8/layout/lProcess2"/>
    <dgm:cxn modelId="{DCEC8C03-A73E-4EB9-BB91-5E957BC087F0}" type="presParOf" srcId="{737CE745-B6D1-4DE8-A46C-29904F182B41}" destId="{471617FF-D5D3-4732-8818-63E9952E779E}" srcOrd="1" destOrd="0" presId="urn:microsoft.com/office/officeart/2005/8/layout/lProcess2"/>
    <dgm:cxn modelId="{4BC8DA02-BD38-4971-A8B9-80C3BDBAEBF7}" type="presParOf" srcId="{737CE745-B6D1-4DE8-A46C-29904F182B41}" destId="{8F0E4801-4E56-4303-BFD1-DFD780166FE6}" srcOrd="2" destOrd="0" presId="urn:microsoft.com/office/officeart/2005/8/layout/lProcess2"/>
    <dgm:cxn modelId="{9F49C107-1326-431A-9266-EACDCB20F577}" type="presParOf" srcId="{8F0E4801-4E56-4303-BFD1-DFD780166FE6}" destId="{92763984-6285-4F91-AB0D-CF7F43744361}" srcOrd="0" destOrd="0" presId="urn:microsoft.com/office/officeart/2005/8/layout/lProcess2"/>
    <dgm:cxn modelId="{DA65AEC1-CFD6-4DFA-9D51-087CAAAA6C70}" type="presParOf" srcId="{92763984-6285-4F91-AB0D-CF7F43744361}" destId="{A7F694EE-B4BB-4167-87F8-42159F9415E0}" srcOrd="0" destOrd="0" presId="urn:microsoft.com/office/officeart/2005/8/layout/lProcess2"/>
    <dgm:cxn modelId="{32BC0A3D-149D-4B6C-826A-FEA52243C7FC}" type="presParOf" srcId="{92763984-6285-4F91-AB0D-CF7F43744361}" destId="{80D7AA1A-50F9-410C-8C47-C3FAD3C6CF1E}" srcOrd="1" destOrd="0" presId="urn:microsoft.com/office/officeart/2005/8/layout/lProcess2"/>
    <dgm:cxn modelId="{12E0C697-A0AA-4777-B79F-A33139D4FB2A}" type="presParOf" srcId="{92763984-6285-4F91-AB0D-CF7F43744361}" destId="{A97E8E1A-22A4-4B70-8FF1-AFDBE1E9EC99}" srcOrd="2"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C80DB3-8245-E14F-A93B-913A72D0DC3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ru-RU"/>
        </a:p>
      </dgm:t>
    </dgm:pt>
    <dgm:pt modelId="{D85F1EB9-53FD-2145-973C-FAE53C23FFB2}">
      <dgm:prSet phldrT="[Текст]" custT="1"/>
      <dgm:spPr/>
      <dgm:t>
        <a:bodyPr/>
        <a:lstStyle/>
        <a:p>
          <a:r>
            <a:rPr lang="kk-KZ" sz="2400" b="1" kern="1200" noProof="0" dirty="0">
              <a:solidFill>
                <a:srgbClr val="FFC000"/>
              </a:solidFill>
              <a:latin typeface="Calibri"/>
              <a:ea typeface="+mn-ea"/>
              <a:cs typeface="+mn-cs"/>
            </a:rPr>
            <a:t>ӘРПК қолданудың практикалық мәселелері (ҚР ЖС-мен бірлесіп)</a:t>
          </a:r>
        </a:p>
        <a:p>
          <a:r>
            <a:rPr lang="kk-KZ" sz="1800" kern="1200" noProof="0" dirty="0">
              <a:latin typeface="Calibri"/>
              <a:ea typeface="+mn-ea"/>
              <a:cs typeface="+mn-cs"/>
            </a:rPr>
            <a:t>Дәріскерлер: ЖС әкімшілік алқасының төрағасы А.С. Тукиев, адвокат А.В. Каплан</a:t>
          </a:r>
        </a:p>
        <a:p>
          <a:r>
            <a:rPr lang="kk-KZ" sz="1800" kern="1200" noProof="0" dirty="0">
              <a:latin typeface="Calibri"/>
              <a:ea typeface="+mn-ea"/>
              <a:cs typeface="+mn-cs"/>
            </a:rPr>
            <a:t>Модератор: РАА төрағасының орынбасары И.О. Вранчев</a:t>
          </a:r>
        </a:p>
        <a:p>
          <a:r>
            <a:rPr lang="kk-KZ" sz="1800" kern="1200" noProof="0" dirty="0">
              <a:latin typeface="Calibri"/>
              <a:ea typeface="+mn-ea"/>
              <a:cs typeface="+mn-cs"/>
            </a:rPr>
            <a:t>600-ден астам адвокат қатысты</a:t>
          </a:r>
        </a:p>
      </dgm:t>
    </dgm:pt>
    <dgm:pt modelId="{048652CA-7C08-5A4A-ADBB-54E78ADBD250}" type="parTrans" cxnId="{9D9F204F-1050-494C-B9F6-693102C627E2}">
      <dgm:prSet/>
      <dgm:spPr/>
      <dgm:t>
        <a:bodyPr/>
        <a:lstStyle/>
        <a:p>
          <a:endParaRPr lang="ru-RU"/>
        </a:p>
      </dgm:t>
    </dgm:pt>
    <dgm:pt modelId="{5B096ADB-256F-5942-B017-924A47F7B489}" type="sibTrans" cxnId="{9D9F204F-1050-494C-B9F6-693102C627E2}">
      <dgm:prSet/>
      <dgm:spPr/>
      <dgm:t>
        <a:bodyPr/>
        <a:lstStyle/>
        <a:p>
          <a:endParaRPr lang="ru-RU"/>
        </a:p>
      </dgm:t>
    </dgm:pt>
    <dgm:pt modelId="{C12A867A-0A43-4F43-9A3D-FEF919FFC797}">
      <dgm:prSet phldrT="[Текст]" custT="1"/>
      <dgm:spPr/>
      <dgm:t>
        <a:bodyPr/>
        <a:lstStyle/>
        <a:p>
          <a:r>
            <a:rPr lang="kk-KZ" sz="2000" b="1" i="0" noProof="0" dirty="0">
              <a:solidFill>
                <a:srgbClr val="FFC000"/>
              </a:solidFill>
            </a:rPr>
            <a:t>ҚР Жоғарғы сотында азаматтық істер бойынша кассациялық өтініштерді (наразылықтарды) қараудың практикалық мәселелері</a:t>
          </a:r>
        </a:p>
        <a:p>
          <a:r>
            <a:rPr lang="kk-KZ" sz="2000" noProof="0" dirty="0">
              <a:latin typeface="Calibri"/>
              <a:ea typeface="+mn-ea"/>
              <a:cs typeface="+mn-cs"/>
            </a:rPr>
            <a:t>Дәріскерлер: ЖС судъясы Е.Т.Максюта, адвокат В.В.Водолазкин</a:t>
          </a:r>
        </a:p>
        <a:p>
          <a:r>
            <a:rPr lang="kk-KZ" sz="2000" noProof="0" dirty="0">
              <a:latin typeface="Calibri"/>
              <a:ea typeface="+mn-ea"/>
              <a:cs typeface="+mn-cs"/>
            </a:rPr>
            <a:t>700-ден астам адвокат қатысты</a:t>
          </a:r>
          <a:endParaRPr lang="kk-KZ" sz="2000" b="1" i="0" noProof="0" dirty="0"/>
        </a:p>
      </dgm:t>
    </dgm:pt>
    <dgm:pt modelId="{F596BE07-8365-C840-96DD-33817DBB66BD}" type="parTrans" cxnId="{23F0456D-B2F4-9C41-9967-DB78BBE12AC0}">
      <dgm:prSet/>
      <dgm:spPr/>
      <dgm:t>
        <a:bodyPr/>
        <a:lstStyle/>
        <a:p>
          <a:endParaRPr lang="ru-RU"/>
        </a:p>
      </dgm:t>
    </dgm:pt>
    <dgm:pt modelId="{594B149D-D958-B94A-B6EA-5F48433899DA}" type="sibTrans" cxnId="{23F0456D-B2F4-9C41-9967-DB78BBE12AC0}">
      <dgm:prSet/>
      <dgm:spPr/>
      <dgm:t>
        <a:bodyPr/>
        <a:lstStyle/>
        <a:p>
          <a:endParaRPr lang="ru-RU"/>
        </a:p>
      </dgm:t>
    </dgm:pt>
    <dgm:pt modelId="{03E6A615-777F-4BD9-8ECB-48F4E73927EA}" type="pres">
      <dgm:prSet presAssocID="{B6C80DB3-8245-E14F-A93B-913A72D0DC3D}" presName="linear" presStyleCnt="0">
        <dgm:presLayoutVars>
          <dgm:dir/>
          <dgm:resizeHandles val="exact"/>
        </dgm:presLayoutVars>
      </dgm:prSet>
      <dgm:spPr/>
    </dgm:pt>
    <dgm:pt modelId="{B856AC95-BB6F-4606-8288-C1EC14720CAF}" type="pres">
      <dgm:prSet presAssocID="{D85F1EB9-53FD-2145-973C-FAE53C23FFB2}" presName="comp" presStyleCnt="0"/>
      <dgm:spPr/>
    </dgm:pt>
    <dgm:pt modelId="{C22F9F98-3CC0-4926-9C47-1CD8A7E24094}" type="pres">
      <dgm:prSet presAssocID="{D85F1EB9-53FD-2145-973C-FAE53C23FFB2}" presName="box" presStyleLbl="node1" presStyleIdx="0" presStyleCnt="2"/>
      <dgm:spPr/>
    </dgm:pt>
    <dgm:pt modelId="{29F8E80A-8D58-4BE0-93B0-82B0E34CD606}" type="pres">
      <dgm:prSet presAssocID="{D85F1EB9-53FD-2145-973C-FAE53C23FFB2}"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pt>
    <dgm:pt modelId="{A0ACF616-B5CE-478D-975B-18A738DE3B79}" type="pres">
      <dgm:prSet presAssocID="{D85F1EB9-53FD-2145-973C-FAE53C23FFB2}" presName="text" presStyleLbl="node1" presStyleIdx="0" presStyleCnt="2">
        <dgm:presLayoutVars>
          <dgm:bulletEnabled val="1"/>
        </dgm:presLayoutVars>
      </dgm:prSet>
      <dgm:spPr/>
    </dgm:pt>
    <dgm:pt modelId="{FB01B302-670E-4B11-B214-106090D936D9}" type="pres">
      <dgm:prSet presAssocID="{5B096ADB-256F-5942-B017-924A47F7B489}" presName="spacer" presStyleCnt="0"/>
      <dgm:spPr/>
    </dgm:pt>
    <dgm:pt modelId="{279FCB5E-C1C9-4317-99B9-5080BF690FEF}" type="pres">
      <dgm:prSet presAssocID="{C12A867A-0A43-4F43-9A3D-FEF919FFC797}" presName="comp" presStyleCnt="0"/>
      <dgm:spPr/>
    </dgm:pt>
    <dgm:pt modelId="{D0DDD95D-FF3B-4B75-AB23-754F9BC7EB66}" type="pres">
      <dgm:prSet presAssocID="{C12A867A-0A43-4F43-9A3D-FEF919FFC797}" presName="box" presStyleLbl="node1" presStyleIdx="1" presStyleCnt="2"/>
      <dgm:spPr/>
    </dgm:pt>
    <dgm:pt modelId="{4B55B6B7-3E63-4512-BFCE-44726DA31110}" type="pres">
      <dgm:prSet presAssocID="{C12A867A-0A43-4F43-9A3D-FEF919FFC797}"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7F74D28D-F408-4AD5-ADDB-71710B2F6C4B}" type="pres">
      <dgm:prSet presAssocID="{C12A867A-0A43-4F43-9A3D-FEF919FFC797}" presName="text" presStyleLbl="node1" presStyleIdx="1" presStyleCnt="2">
        <dgm:presLayoutVars>
          <dgm:bulletEnabled val="1"/>
        </dgm:presLayoutVars>
      </dgm:prSet>
      <dgm:spPr/>
    </dgm:pt>
  </dgm:ptLst>
  <dgm:cxnLst>
    <dgm:cxn modelId="{AF8BF703-05E9-4BC2-8943-62AFB2E54BFC}" type="presOf" srcId="{D85F1EB9-53FD-2145-973C-FAE53C23FFB2}" destId="{C22F9F98-3CC0-4926-9C47-1CD8A7E24094}" srcOrd="0" destOrd="0" presId="urn:microsoft.com/office/officeart/2005/8/layout/vList4"/>
    <dgm:cxn modelId="{23F0456D-B2F4-9C41-9967-DB78BBE12AC0}" srcId="{B6C80DB3-8245-E14F-A93B-913A72D0DC3D}" destId="{C12A867A-0A43-4F43-9A3D-FEF919FFC797}" srcOrd="1" destOrd="0" parTransId="{F596BE07-8365-C840-96DD-33817DBB66BD}" sibTransId="{594B149D-D958-B94A-B6EA-5F48433899DA}"/>
    <dgm:cxn modelId="{9D9F204F-1050-494C-B9F6-693102C627E2}" srcId="{B6C80DB3-8245-E14F-A93B-913A72D0DC3D}" destId="{D85F1EB9-53FD-2145-973C-FAE53C23FFB2}" srcOrd="0" destOrd="0" parTransId="{048652CA-7C08-5A4A-ADBB-54E78ADBD250}" sibTransId="{5B096ADB-256F-5942-B017-924A47F7B489}"/>
    <dgm:cxn modelId="{48A0D1C1-02D9-4CB8-814B-5EBACC9F40A5}" type="presOf" srcId="{C12A867A-0A43-4F43-9A3D-FEF919FFC797}" destId="{7F74D28D-F408-4AD5-ADDB-71710B2F6C4B}" srcOrd="1" destOrd="0" presId="urn:microsoft.com/office/officeart/2005/8/layout/vList4"/>
    <dgm:cxn modelId="{ADA7DDCD-B361-4F51-A24D-C5758AEC7EA5}" type="presOf" srcId="{B6C80DB3-8245-E14F-A93B-913A72D0DC3D}" destId="{03E6A615-777F-4BD9-8ECB-48F4E73927EA}" srcOrd="0" destOrd="0" presId="urn:microsoft.com/office/officeart/2005/8/layout/vList4"/>
    <dgm:cxn modelId="{27A391F9-7805-4253-95CE-1A216427BC06}" type="presOf" srcId="{C12A867A-0A43-4F43-9A3D-FEF919FFC797}" destId="{D0DDD95D-FF3B-4B75-AB23-754F9BC7EB66}" srcOrd="0" destOrd="0" presId="urn:microsoft.com/office/officeart/2005/8/layout/vList4"/>
    <dgm:cxn modelId="{031F3DFE-6EF8-4C5B-AE7A-75B38516055F}" type="presOf" srcId="{D85F1EB9-53FD-2145-973C-FAE53C23FFB2}" destId="{A0ACF616-B5CE-478D-975B-18A738DE3B79}" srcOrd="1" destOrd="0" presId="urn:microsoft.com/office/officeart/2005/8/layout/vList4"/>
    <dgm:cxn modelId="{FD6DF4A7-5BC9-459D-808A-FA3D92EF949A}" type="presParOf" srcId="{03E6A615-777F-4BD9-8ECB-48F4E73927EA}" destId="{B856AC95-BB6F-4606-8288-C1EC14720CAF}" srcOrd="0" destOrd="0" presId="urn:microsoft.com/office/officeart/2005/8/layout/vList4"/>
    <dgm:cxn modelId="{A9F805D3-5783-48E8-A914-0BF05986D588}" type="presParOf" srcId="{B856AC95-BB6F-4606-8288-C1EC14720CAF}" destId="{C22F9F98-3CC0-4926-9C47-1CD8A7E24094}" srcOrd="0" destOrd="0" presId="urn:microsoft.com/office/officeart/2005/8/layout/vList4"/>
    <dgm:cxn modelId="{12CE4CCC-8CAA-451D-88BF-2C521BEC3A69}" type="presParOf" srcId="{B856AC95-BB6F-4606-8288-C1EC14720CAF}" destId="{29F8E80A-8D58-4BE0-93B0-82B0E34CD606}" srcOrd="1" destOrd="0" presId="urn:microsoft.com/office/officeart/2005/8/layout/vList4"/>
    <dgm:cxn modelId="{2456D759-F8EB-4965-AEF7-D7907462F8F0}" type="presParOf" srcId="{B856AC95-BB6F-4606-8288-C1EC14720CAF}" destId="{A0ACF616-B5CE-478D-975B-18A738DE3B79}" srcOrd="2" destOrd="0" presId="urn:microsoft.com/office/officeart/2005/8/layout/vList4"/>
    <dgm:cxn modelId="{C1D347D2-AC63-45B5-B68D-9E05350B0532}" type="presParOf" srcId="{03E6A615-777F-4BD9-8ECB-48F4E73927EA}" destId="{FB01B302-670E-4B11-B214-106090D936D9}" srcOrd="1" destOrd="0" presId="urn:microsoft.com/office/officeart/2005/8/layout/vList4"/>
    <dgm:cxn modelId="{F8799B76-36A7-48F8-8D4E-FDEE36ABBE80}" type="presParOf" srcId="{03E6A615-777F-4BD9-8ECB-48F4E73927EA}" destId="{279FCB5E-C1C9-4317-99B9-5080BF690FEF}" srcOrd="2" destOrd="0" presId="urn:microsoft.com/office/officeart/2005/8/layout/vList4"/>
    <dgm:cxn modelId="{F03B7FAE-40D3-4923-9A15-0FD3357477BB}" type="presParOf" srcId="{279FCB5E-C1C9-4317-99B9-5080BF690FEF}" destId="{D0DDD95D-FF3B-4B75-AB23-754F9BC7EB66}" srcOrd="0" destOrd="0" presId="urn:microsoft.com/office/officeart/2005/8/layout/vList4"/>
    <dgm:cxn modelId="{776193C0-BC04-4B89-B398-566ACAB5EFEA}" type="presParOf" srcId="{279FCB5E-C1C9-4317-99B9-5080BF690FEF}" destId="{4B55B6B7-3E63-4512-BFCE-44726DA31110}" srcOrd="1" destOrd="0" presId="urn:microsoft.com/office/officeart/2005/8/layout/vList4"/>
    <dgm:cxn modelId="{291556D9-23CB-4413-88D4-AFDD58606522}" type="presParOf" srcId="{279FCB5E-C1C9-4317-99B9-5080BF690FEF}" destId="{7F74D28D-F408-4AD5-ADDB-71710B2F6C4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AB9BF8E-A1AC-47E4-B057-6543BAE2F961}"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ru-RU"/>
        </a:p>
      </dgm:t>
    </dgm:pt>
    <dgm:pt modelId="{B02543F9-D284-401B-953C-5E60F193E6EA}">
      <dgm:prSet phldrT="[Текст]" custT="1"/>
      <dgm:spPr/>
      <dgm:t>
        <a:bodyPr/>
        <a:lstStyle/>
        <a:p>
          <a:r>
            <a:rPr lang="kk-KZ" sz="2000" b="1" noProof="0" dirty="0">
              <a:solidFill>
                <a:srgbClr val="FFC000"/>
              </a:solidFill>
            </a:rPr>
            <a:t>Қызмет туралы ақпарат</a:t>
          </a:r>
        </a:p>
      </dgm:t>
    </dgm:pt>
    <dgm:pt modelId="{B294ADF2-6153-4963-8FFB-D556FCBE1B22}" type="parTrans" cxnId="{590617AB-6B2E-46BD-A8E2-ED6CE302610D}">
      <dgm:prSet/>
      <dgm:spPr/>
      <dgm:t>
        <a:bodyPr/>
        <a:lstStyle/>
        <a:p>
          <a:endParaRPr lang="ru-RU"/>
        </a:p>
      </dgm:t>
    </dgm:pt>
    <dgm:pt modelId="{830946A6-D3A2-4509-838D-13241750D225}" type="sibTrans" cxnId="{590617AB-6B2E-46BD-A8E2-ED6CE302610D}">
      <dgm:prSet/>
      <dgm:spPr>
        <a:solidFill>
          <a:schemeClr val="bg1"/>
        </a:solidFill>
      </dgm:spPr>
      <dgm:t>
        <a:bodyPr/>
        <a:lstStyle/>
        <a:p>
          <a:endParaRPr lang="ru-RU"/>
        </a:p>
      </dgm:t>
    </dgm:pt>
    <dgm:pt modelId="{CC74696F-3CCF-4CEF-97E4-BBB8A1978CA2}">
      <dgm:prSet phldrT="[Текст]" custT="1"/>
      <dgm:spPr/>
      <dgm:t>
        <a:bodyPr/>
        <a:lstStyle/>
        <a:p>
          <a:r>
            <a:rPr lang="kk-KZ" sz="2400" b="1" noProof="0" dirty="0">
              <a:solidFill>
                <a:srgbClr val="FFC000"/>
              </a:solidFill>
            </a:rPr>
            <a:t>Құжаттар бөлімі</a:t>
          </a:r>
        </a:p>
      </dgm:t>
    </dgm:pt>
    <dgm:pt modelId="{F6DDEC90-C7C5-461E-990F-294CE1509405}" type="parTrans" cxnId="{0D0657F5-B3B1-4E3B-8B10-F98B013D8767}">
      <dgm:prSet/>
      <dgm:spPr/>
      <dgm:t>
        <a:bodyPr/>
        <a:lstStyle/>
        <a:p>
          <a:endParaRPr lang="ru-RU"/>
        </a:p>
      </dgm:t>
    </dgm:pt>
    <dgm:pt modelId="{D0A98422-97A6-4584-82B8-F5DB8C9EDBB9}" type="sibTrans" cxnId="{0D0657F5-B3B1-4E3B-8B10-F98B013D8767}">
      <dgm:prSet/>
      <dgm:spPr>
        <a:solidFill>
          <a:schemeClr val="bg1"/>
        </a:solidFill>
      </dgm:spPr>
      <dgm:t>
        <a:bodyPr/>
        <a:lstStyle/>
        <a:p>
          <a:endParaRPr lang="ru-RU"/>
        </a:p>
      </dgm:t>
    </dgm:pt>
    <dgm:pt modelId="{B8FBECC2-7EC8-4CD5-B4B9-30C80C9B4DBB}">
      <dgm:prSet phldrT="[Текст]" custT="1"/>
      <dgm:spPr>
        <a:ln>
          <a:noFill/>
        </a:ln>
      </dgm:spPr>
      <dgm:t>
        <a:bodyPr/>
        <a:lstStyle/>
        <a:p>
          <a:r>
            <a:rPr lang="kk-KZ" sz="2400" b="1" noProof="0" dirty="0">
              <a:solidFill>
                <a:srgbClr val="FFC000"/>
              </a:solidFill>
            </a:rPr>
            <a:t>Қол жетімділік</a:t>
          </a:r>
          <a:endParaRPr lang="kk-KZ" sz="2000" b="1" noProof="0" dirty="0">
            <a:solidFill>
              <a:srgbClr val="FFC000"/>
            </a:solidFill>
          </a:endParaRPr>
        </a:p>
      </dgm:t>
    </dgm:pt>
    <dgm:pt modelId="{E0D89B3B-5754-4C04-98AA-81ADF7CC5A8F}" type="parTrans" cxnId="{A68DB9F2-2498-4646-A19B-0146C402BC20}">
      <dgm:prSet/>
      <dgm:spPr/>
      <dgm:t>
        <a:bodyPr/>
        <a:lstStyle/>
        <a:p>
          <a:endParaRPr lang="ru-RU"/>
        </a:p>
      </dgm:t>
    </dgm:pt>
    <dgm:pt modelId="{B6B7F35D-ECC6-46AC-BE57-CBA9DFD6A1DC}" type="sibTrans" cxnId="{A68DB9F2-2498-4646-A19B-0146C402BC20}">
      <dgm:prSet/>
      <dgm:spPr/>
      <dgm:t>
        <a:bodyPr/>
        <a:lstStyle/>
        <a:p>
          <a:endParaRPr lang="ru-RU"/>
        </a:p>
      </dgm:t>
    </dgm:pt>
    <dgm:pt modelId="{2642D559-51E4-4090-859C-115D1C6E4D74}">
      <dgm:prSet phldrT="[Текст]" custT="1"/>
      <dgm:spPr>
        <a:ln>
          <a:noFill/>
        </a:ln>
      </dgm:spPr>
      <dgm:t>
        <a:bodyPr/>
        <a:lstStyle/>
        <a:p>
          <a:r>
            <a:rPr lang="kk-KZ" sz="1800" noProof="0" dirty="0"/>
            <a:t>үштілділік
ыңғайлы навигация
смартфондарға арналған жауап нұсқасы
нашар көретіндерге арналған нұсқа</a:t>
          </a:r>
        </a:p>
      </dgm:t>
    </dgm:pt>
    <dgm:pt modelId="{7D195876-F2B6-46F0-8CAF-D7AFD53FA1DC}" type="parTrans" cxnId="{0F25D4C6-8C34-431D-B107-90A81E66273E}">
      <dgm:prSet/>
      <dgm:spPr/>
      <dgm:t>
        <a:bodyPr/>
        <a:lstStyle/>
        <a:p>
          <a:endParaRPr lang="ru-RU"/>
        </a:p>
      </dgm:t>
    </dgm:pt>
    <dgm:pt modelId="{45F10B86-0018-440C-A949-6480383C4743}" type="sibTrans" cxnId="{0F25D4C6-8C34-431D-B107-90A81E66273E}">
      <dgm:prSet/>
      <dgm:spPr/>
      <dgm:t>
        <a:bodyPr/>
        <a:lstStyle/>
        <a:p>
          <a:endParaRPr lang="ru-RU"/>
        </a:p>
      </dgm:t>
    </dgm:pt>
    <dgm:pt modelId="{D7E03CD8-68CD-423B-A5F3-2E6B3E05BCE4}">
      <dgm:prSet/>
      <dgm:spPr/>
      <dgm:t>
        <a:bodyPr/>
        <a:lstStyle/>
        <a:p>
          <a:r>
            <a:rPr lang="kk-KZ" sz="2200" noProof="0" dirty="0"/>
            <a:t>ІНҚ
ресми ұстанымдар
РАА есептері</a:t>
          </a:r>
        </a:p>
      </dgm:t>
    </dgm:pt>
    <dgm:pt modelId="{27A57AC4-4359-4B36-A885-DCD12A71198A}" type="parTrans" cxnId="{379144AA-FA41-480F-861E-4CFCB0C3BAAD}">
      <dgm:prSet/>
      <dgm:spPr/>
      <dgm:t>
        <a:bodyPr/>
        <a:lstStyle/>
        <a:p>
          <a:endParaRPr lang="ru-RU"/>
        </a:p>
      </dgm:t>
    </dgm:pt>
    <dgm:pt modelId="{3BB68F87-C6BE-4850-8C63-81037F93292C}" type="sibTrans" cxnId="{379144AA-FA41-480F-861E-4CFCB0C3BAAD}">
      <dgm:prSet/>
      <dgm:spPr/>
      <dgm:t>
        <a:bodyPr/>
        <a:lstStyle/>
        <a:p>
          <a:endParaRPr lang="ru-RU"/>
        </a:p>
      </dgm:t>
    </dgm:pt>
    <dgm:pt modelId="{4A1BEB0B-B86D-4B1F-808E-8A866FB0CB99}">
      <dgm:prSet phldrT="[Текст]"/>
      <dgm:spPr>
        <a:ln>
          <a:noFill/>
        </a:ln>
      </dgm:spPr>
      <dgm:t>
        <a:bodyPr/>
        <a:lstStyle/>
        <a:p>
          <a:endParaRPr lang="kk-KZ" sz="1500" noProof="0" dirty="0"/>
        </a:p>
      </dgm:t>
    </dgm:pt>
    <dgm:pt modelId="{E059F619-7684-4D14-834F-7C549F5364D0}" type="parTrans" cxnId="{6756C6AB-3D67-43E7-B26F-4B820B46F666}">
      <dgm:prSet/>
      <dgm:spPr/>
      <dgm:t>
        <a:bodyPr/>
        <a:lstStyle/>
        <a:p>
          <a:endParaRPr lang="ru-RU"/>
        </a:p>
      </dgm:t>
    </dgm:pt>
    <dgm:pt modelId="{DCEA2BD1-D942-42FC-816A-78D854DB9DF5}" type="sibTrans" cxnId="{6756C6AB-3D67-43E7-B26F-4B820B46F666}">
      <dgm:prSet/>
      <dgm:spPr/>
      <dgm:t>
        <a:bodyPr/>
        <a:lstStyle/>
        <a:p>
          <a:endParaRPr lang="ru-RU"/>
        </a:p>
      </dgm:t>
    </dgm:pt>
    <dgm:pt modelId="{453C091C-67FE-4094-A6D1-D73DAC297432}">
      <dgm:prSet phldrT="[Текст]"/>
      <dgm:spPr>
        <a:ln>
          <a:noFill/>
        </a:ln>
      </dgm:spPr>
      <dgm:t>
        <a:bodyPr/>
        <a:lstStyle/>
        <a:p>
          <a:endParaRPr lang="kk-KZ" sz="1500" noProof="0" dirty="0"/>
        </a:p>
      </dgm:t>
    </dgm:pt>
    <dgm:pt modelId="{466772A6-9394-48EF-ACC5-9139F31016CD}" type="parTrans" cxnId="{0680AE6C-6C61-4D8B-B631-514E56F86F5B}">
      <dgm:prSet/>
      <dgm:spPr/>
      <dgm:t>
        <a:bodyPr/>
        <a:lstStyle/>
        <a:p>
          <a:endParaRPr lang="ru-RU"/>
        </a:p>
      </dgm:t>
    </dgm:pt>
    <dgm:pt modelId="{1932C196-0D00-45CF-81E0-C8C4F017E4BC}" type="sibTrans" cxnId="{0680AE6C-6C61-4D8B-B631-514E56F86F5B}">
      <dgm:prSet/>
      <dgm:spPr/>
      <dgm:t>
        <a:bodyPr/>
        <a:lstStyle/>
        <a:p>
          <a:endParaRPr lang="ru-RU"/>
        </a:p>
      </dgm:t>
    </dgm:pt>
    <dgm:pt modelId="{000C00A4-31B6-471D-AFC2-478B93BEBAF7}">
      <dgm:prSet/>
      <dgm:spPr/>
      <dgm:t>
        <a:bodyPr/>
        <a:lstStyle/>
        <a:p>
          <a:endParaRPr lang="kk-KZ" sz="2200" noProof="0" dirty="0"/>
        </a:p>
      </dgm:t>
    </dgm:pt>
    <dgm:pt modelId="{95184852-FD6C-4375-ABA1-C8231467B8CD}" type="parTrans" cxnId="{9DD29CE3-B2FB-423D-9497-AD2C3EA48F71}">
      <dgm:prSet/>
      <dgm:spPr/>
      <dgm:t>
        <a:bodyPr/>
        <a:lstStyle/>
        <a:p>
          <a:endParaRPr lang="ru-RU"/>
        </a:p>
      </dgm:t>
    </dgm:pt>
    <dgm:pt modelId="{1C1D73B9-6CDE-4E69-9694-062B63B845CE}" type="sibTrans" cxnId="{9DD29CE3-B2FB-423D-9497-AD2C3EA48F71}">
      <dgm:prSet/>
      <dgm:spPr/>
      <dgm:t>
        <a:bodyPr/>
        <a:lstStyle/>
        <a:p>
          <a:endParaRPr lang="ru-RU"/>
        </a:p>
      </dgm:t>
    </dgm:pt>
    <dgm:pt modelId="{4F4C8F4E-03D5-4090-871B-A998D46D112D}">
      <dgm:prSet phldrT="[Текст]" custT="1"/>
      <dgm:spPr/>
      <dgm:t>
        <a:bodyPr/>
        <a:lstStyle/>
        <a:p>
          <a:r>
            <a:rPr lang="kk-KZ" sz="1600" noProof="0" dirty="0"/>
            <a:t>РАА, оның құрылымы туралы толық ақпарат
органдардың өзекті құрамы
статистикалық ақпарат
апталық жаңалықтар дайджесті</a:t>
          </a:r>
        </a:p>
      </dgm:t>
    </dgm:pt>
    <dgm:pt modelId="{E607842B-373F-4AF7-A2BE-1AEFF38B8F9F}" type="parTrans" cxnId="{6A7D357D-3D5A-4667-8F28-0CE51B6A0483}">
      <dgm:prSet/>
      <dgm:spPr/>
      <dgm:t>
        <a:bodyPr/>
        <a:lstStyle/>
        <a:p>
          <a:endParaRPr lang="ru-RU"/>
        </a:p>
      </dgm:t>
    </dgm:pt>
    <dgm:pt modelId="{4FF15564-99C2-49AC-A4B4-A8C96E79FEBE}" type="sibTrans" cxnId="{6A7D357D-3D5A-4667-8F28-0CE51B6A0483}">
      <dgm:prSet/>
      <dgm:spPr/>
      <dgm:t>
        <a:bodyPr/>
        <a:lstStyle/>
        <a:p>
          <a:endParaRPr lang="ru-RU"/>
        </a:p>
      </dgm:t>
    </dgm:pt>
    <dgm:pt modelId="{807B5CE0-9AC7-4CA1-9F74-D2D4C8B58A03}" type="pres">
      <dgm:prSet presAssocID="{DAB9BF8E-A1AC-47E4-B057-6543BAE2F961}" presName="Name0" presStyleCnt="0">
        <dgm:presLayoutVars>
          <dgm:dir/>
          <dgm:resizeHandles val="exact"/>
        </dgm:presLayoutVars>
      </dgm:prSet>
      <dgm:spPr/>
    </dgm:pt>
    <dgm:pt modelId="{7683D3C1-4D39-441C-81E2-56322CAA5380}" type="pres">
      <dgm:prSet presAssocID="{B02543F9-D284-401B-953C-5E60F193E6EA}" presName="composite" presStyleCnt="0"/>
      <dgm:spPr/>
    </dgm:pt>
    <dgm:pt modelId="{44FAE40B-65DA-44A8-93C6-51740247C79A}" type="pres">
      <dgm:prSet presAssocID="{B02543F9-D284-401B-953C-5E60F193E6EA}" presName="imagSh" presStyleLbl="bgImgPlace1" presStyleIdx="0" presStyleCnt="3"/>
      <dgm:spPr>
        <a:blipFill rotWithShape="1">
          <a:blip xmlns:r="http://schemas.openxmlformats.org/officeDocument/2006/relationships" r:embed="rId1"/>
          <a:srcRect/>
          <a:stretch>
            <a:fillRect l="-6000" r="-6000"/>
          </a:stretch>
        </a:blipFill>
      </dgm:spPr>
    </dgm:pt>
    <dgm:pt modelId="{58723C60-9AAB-43B1-99C4-973B51465479}" type="pres">
      <dgm:prSet presAssocID="{B02543F9-D284-401B-953C-5E60F193E6EA}" presName="txNode" presStyleLbl="node1" presStyleIdx="0" presStyleCnt="3" custScaleY="113314">
        <dgm:presLayoutVars>
          <dgm:bulletEnabled val="1"/>
        </dgm:presLayoutVars>
      </dgm:prSet>
      <dgm:spPr/>
    </dgm:pt>
    <dgm:pt modelId="{182DC1BA-1132-4B7A-988E-4A45A967CCBB}" type="pres">
      <dgm:prSet presAssocID="{830946A6-D3A2-4509-838D-13241750D225}" presName="sibTrans" presStyleLbl="sibTrans2D1" presStyleIdx="0" presStyleCnt="2"/>
      <dgm:spPr/>
    </dgm:pt>
    <dgm:pt modelId="{E7E0A738-9D18-4B42-8B96-BFDA7A03A1B5}" type="pres">
      <dgm:prSet presAssocID="{830946A6-D3A2-4509-838D-13241750D225}" presName="connTx" presStyleLbl="sibTrans2D1" presStyleIdx="0" presStyleCnt="2"/>
      <dgm:spPr/>
    </dgm:pt>
    <dgm:pt modelId="{FE71E649-1B00-4833-B1C0-ACE9DE83D301}" type="pres">
      <dgm:prSet presAssocID="{CC74696F-3CCF-4CEF-97E4-BBB8A1978CA2}" presName="composite" presStyleCnt="0"/>
      <dgm:spPr/>
    </dgm:pt>
    <dgm:pt modelId="{60D4466F-B9EE-4AF8-BFE2-B0E9FD580D7C}" type="pres">
      <dgm:prSet presAssocID="{CC74696F-3CCF-4CEF-97E4-BBB8A1978CA2}" presName="imagSh" presStyleLbl="bgImgPlace1" presStyleIdx="1" presStyleCnt="3"/>
      <dgm:spPr>
        <a:blipFill dpi="0" rotWithShape="1">
          <a:blip xmlns:r="http://schemas.openxmlformats.org/officeDocument/2006/relationships" r:embed="rId2"/>
          <a:srcRect/>
          <a:stretch>
            <a:fillRect l="1616" r="-63616"/>
          </a:stretch>
        </a:blipFill>
      </dgm:spPr>
    </dgm:pt>
    <dgm:pt modelId="{D419AE81-FFCD-419F-8BB2-CBA7FCE2A7E6}" type="pres">
      <dgm:prSet presAssocID="{CC74696F-3CCF-4CEF-97E4-BBB8A1978CA2}" presName="txNode" presStyleLbl="node1" presStyleIdx="1" presStyleCnt="3" custScaleY="117758">
        <dgm:presLayoutVars>
          <dgm:bulletEnabled val="1"/>
        </dgm:presLayoutVars>
      </dgm:prSet>
      <dgm:spPr/>
    </dgm:pt>
    <dgm:pt modelId="{FB5EAC86-184C-43A1-8900-E0068310DBCC}" type="pres">
      <dgm:prSet presAssocID="{D0A98422-97A6-4584-82B8-F5DB8C9EDBB9}" presName="sibTrans" presStyleLbl="sibTrans2D1" presStyleIdx="1" presStyleCnt="2"/>
      <dgm:spPr/>
    </dgm:pt>
    <dgm:pt modelId="{C2E9C0A1-A8D8-49AC-B8CC-A8F57D8AE3A5}" type="pres">
      <dgm:prSet presAssocID="{D0A98422-97A6-4584-82B8-F5DB8C9EDBB9}" presName="connTx" presStyleLbl="sibTrans2D1" presStyleIdx="1" presStyleCnt="2"/>
      <dgm:spPr/>
    </dgm:pt>
    <dgm:pt modelId="{426CD008-59B4-4E7E-BC0B-476B1B433159}" type="pres">
      <dgm:prSet presAssocID="{B8FBECC2-7EC8-4CD5-B4B9-30C80C9B4DBB}" presName="composite" presStyleCnt="0"/>
      <dgm:spPr/>
    </dgm:pt>
    <dgm:pt modelId="{A32F1812-4C5B-45AB-93CA-C06CAA857D84}" type="pres">
      <dgm:prSet presAssocID="{B8FBECC2-7EC8-4CD5-B4B9-30C80C9B4DBB}"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dgm:spPr>
    </dgm:pt>
    <dgm:pt modelId="{E9EF7839-B0A7-4408-9CD3-76757F7681CF}" type="pres">
      <dgm:prSet presAssocID="{B8FBECC2-7EC8-4CD5-B4B9-30C80C9B4DBB}" presName="txNode" presStyleLbl="node1" presStyleIdx="2" presStyleCnt="3" custScaleX="107304" custScaleY="121608">
        <dgm:presLayoutVars>
          <dgm:bulletEnabled val="1"/>
        </dgm:presLayoutVars>
      </dgm:prSet>
      <dgm:spPr/>
    </dgm:pt>
  </dgm:ptLst>
  <dgm:cxnLst>
    <dgm:cxn modelId="{35BE2904-EE27-447F-9ACC-38458D769954}" type="presOf" srcId="{000C00A4-31B6-471D-AFC2-478B93BEBAF7}" destId="{D419AE81-FFCD-419F-8BB2-CBA7FCE2A7E6}" srcOrd="0" destOrd="2" presId="urn:microsoft.com/office/officeart/2005/8/layout/hProcess10"/>
    <dgm:cxn modelId="{1594E60B-B607-440C-B407-D440A31721DB}" type="presOf" srcId="{B02543F9-D284-401B-953C-5E60F193E6EA}" destId="{58723C60-9AAB-43B1-99C4-973B51465479}" srcOrd="0" destOrd="0" presId="urn:microsoft.com/office/officeart/2005/8/layout/hProcess10"/>
    <dgm:cxn modelId="{3DD5C51A-B352-4AF6-8A42-D917397008E7}" type="presOf" srcId="{D0A98422-97A6-4584-82B8-F5DB8C9EDBB9}" destId="{C2E9C0A1-A8D8-49AC-B8CC-A8F57D8AE3A5}" srcOrd="1" destOrd="0" presId="urn:microsoft.com/office/officeart/2005/8/layout/hProcess10"/>
    <dgm:cxn modelId="{F83B8B1D-9290-458D-A2C3-5464A590274C}" type="presOf" srcId="{D0A98422-97A6-4584-82B8-F5DB8C9EDBB9}" destId="{FB5EAC86-184C-43A1-8900-E0068310DBCC}" srcOrd="0" destOrd="0" presId="urn:microsoft.com/office/officeart/2005/8/layout/hProcess10"/>
    <dgm:cxn modelId="{12D5303E-3656-49EF-8A9A-6896A92A9C30}" type="presOf" srcId="{DAB9BF8E-A1AC-47E4-B057-6543BAE2F961}" destId="{807B5CE0-9AC7-4CA1-9F74-D2D4C8B58A03}" srcOrd="0" destOrd="0" presId="urn:microsoft.com/office/officeart/2005/8/layout/hProcess10"/>
    <dgm:cxn modelId="{0680AE6C-6C61-4D8B-B631-514E56F86F5B}" srcId="{B8FBECC2-7EC8-4CD5-B4B9-30C80C9B4DBB}" destId="{453C091C-67FE-4094-A6D1-D73DAC297432}" srcOrd="1" destOrd="0" parTransId="{466772A6-9394-48EF-ACC5-9139F31016CD}" sibTransId="{1932C196-0D00-45CF-81E0-C8C4F017E4BC}"/>
    <dgm:cxn modelId="{7C0BFF5A-B0F5-417D-BFF8-951265AA71B8}" type="presOf" srcId="{830946A6-D3A2-4509-838D-13241750D225}" destId="{182DC1BA-1132-4B7A-988E-4A45A967CCBB}" srcOrd="0" destOrd="0" presId="urn:microsoft.com/office/officeart/2005/8/layout/hProcess10"/>
    <dgm:cxn modelId="{6A7D357D-3D5A-4667-8F28-0CE51B6A0483}" srcId="{B02543F9-D284-401B-953C-5E60F193E6EA}" destId="{4F4C8F4E-03D5-4090-871B-A998D46D112D}" srcOrd="0" destOrd="0" parTransId="{E607842B-373F-4AF7-A2BE-1AEFF38B8F9F}" sibTransId="{4FF15564-99C2-49AC-A4B4-A8C96E79FEBE}"/>
    <dgm:cxn modelId="{379144AA-FA41-480F-861E-4CFCB0C3BAAD}" srcId="{CC74696F-3CCF-4CEF-97E4-BBB8A1978CA2}" destId="{D7E03CD8-68CD-423B-A5F3-2E6B3E05BCE4}" srcOrd="0" destOrd="0" parTransId="{27A57AC4-4359-4B36-A885-DCD12A71198A}" sibTransId="{3BB68F87-C6BE-4850-8C63-81037F93292C}"/>
    <dgm:cxn modelId="{590617AB-6B2E-46BD-A8E2-ED6CE302610D}" srcId="{DAB9BF8E-A1AC-47E4-B057-6543BAE2F961}" destId="{B02543F9-D284-401B-953C-5E60F193E6EA}" srcOrd="0" destOrd="0" parTransId="{B294ADF2-6153-4963-8FFB-D556FCBE1B22}" sibTransId="{830946A6-D3A2-4509-838D-13241750D225}"/>
    <dgm:cxn modelId="{6756C6AB-3D67-43E7-B26F-4B820B46F666}" srcId="{B8FBECC2-7EC8-4CD5-B4B9-30C80C9B4DBB}" destId="{4A1BEB0B-B86D-4B1F-808E-8A866FB0CB99}" srcOrd="2" destOrd="0" parTransId="{E059F619-7684-4D14-834F-7C549F5364D0}" sibTransId="{DCEA2BD1-D942-42FC-816A-78D854DB9DF5}"/>
    <dgm:cxn modelId="{753036BA-619A-499F-9C1E-B274E045D2A4}" type="presOf" srcId="{2642D559-51E4-4090-859C-115D1C6E4D74}" destId="{E9EF7839-B0A7-4408-9CD3-76757F7681CF}" srcOrd="0" destOrd="1" presId="urn:microsoft.com/office/officeart/2005/8/layout/hProcess10"/>
    <dgm:cxn modelId="{0F25D4C6-8C34-431D-B107-90A81E66273E}" srcId="{B8FBECC2-7EC8-4CD5-B4B9-30C80C9B4DBB}" destId="{2642D559-51E4-4090-859C-115D1C6E4D74}" srcOrd="0" destOrd="0" parTransId="{7D195876-F2B6-46F0-8CAF-D7AFD53FA1DC}" sibTransId="{45F10B86-0018-440C-A949-6480383C4743}"/>
    <dgm:cxn modelId="{755491CF-548C-42CC-B6DC-D1E76778D87D}" type="presOf" srcId="{4F4C8F4E-03D5-4090-871B-A998D46D112D}" destId="{58723C60-9AAB-43B1-99C4-973B51465479}" srcOrd="0" destOrd="1" presId="urn:microsoft.com/office/officeart/2005/8/layout/hProcess10"/>
    <dgm:cxn modelId="{60D543D3-12B3-43D5-BFAE-0294ABF5337E}" type="presOf" srcId="{CC74696F-3CCF-4CEF-97E4-BBB8A1978CA2}" destId="{D419AE81-FFCD-419F-8BB2-CBA7FCE2A7E6}" srcOrd="0" destOrd="0" presId="urn:microsoft.com/office/officeart/2005/8/layout/hProcess10"/>
    <dgm:cxn modelId="{10AF4AD8-7354-4A85-B491-5961D30124C2}" type="presOf" srcId="{453C091C-67FE-4094-A6D1-D73DAC297432}" destId="{E9EF7839-B0A7-4408-9CD3-76757F7681CF}" srcOrd="0" destOrd="2" presId="urn:microsoft.com/office/officeart/2005/8/layout/hProcess10"/>
    <dgm:cxn modelId="{F83491DA-2306-4759-B521-D4041E350756}" type="presOf" srcId="{830946A6-D3A2-4509-838D-13241750D225}" destId="{E7E0A738-9D18-4B42-8B96-BFDA7A03A1B5}" srcOrd="1" destOrd="0" presId="urn:microsoft.com/office/officeart/2005/8/layout/hProcess10"/>
    <dgm:cxn modelId="{B20DB5DB-D1EE-49D5-A0C9-C40EBEFAB3D6}" type="presOf" srcId="{D7E03CD8-68CD-423B-A5F3-2E6B3E05BCE4}" destId="{D419AE81-FFCD-419F-8BB2-CBA7FCE2A7E6}" srcOrd="0" destOrd="1" presId="urn:microsoft.com/office/officeart/2005/8/layout/hProcess10"/>
    <dgm:cxn modelId="{9DD29CE3-B2FB-423D-9497-AD2C3EA48F71}" srcId="{CC74696F-3CCF-4CEF-97E4-BBB8A1978CA2}" destId="{000C00A4-31B6-471D-AFC2-478B93BEBAF7}" srcOrd="1" destOrd="0" parTransId="{95184852-FD6C-4375-ABA1-C8231467B8CD}" sibTransId="{1C1D73B9-6CDE-4E69-9694-062B63B845CE}"/>
    <dgm:cxn modelId="{1AC8BAF1-4139-4ACA-81DB-DB865F5FDA36}" type="presOf" srcId="{4A1BEB0B-B86D-4B1F-808E-8A866FB0CB99}" destId="{E9EF7839-B0A7-4408-9CD3-76757F7681CF}" srcOrd="0" destOrd="3" presId="urn:microsoft.com/office/officeart/2005/8/layout/hProcess10"/>
    <dgm:cxn modelId="{A68DB9F2-2498-4646-A19B-0146C402BC20}" srcId="{DAB9BF8E-A1AC-47E4-B057-6543BAE2F961}" destId="{B8FBECC2-7EC8-4CD5-B4B9-30C80C9B4DBB}" srcOrd="2" destOrd="0" parTransId="{E0D89B3B-5754-4C04-98AA-81ADF7CC5A8F}" sibTransId="{B6B7F35D-ECC6-46AC-BE57-CBA9DFD6A1DC}"/>
    <dgm:cxn modelId="{0D0657F5-B3B1-4E3B-8B10-F98B013D8767}" srcId="{DAB9BF8E-A1AC-47E4-B057-6543BAE2F961}" destId="{CC74696F-3CCF-4CEF-97E4-BBB8A1978CA2}" srcOrd="1" destOrd="0" parTransId="{F6DDEC90-C7C5-461E-990F-294CE1509405}" sibTransId="{D0A98422-97A6-4584-82B8-F5DB8C9EDBB9}"/>
    <dgm:cxn modelId="{20F3DFFF-B3E9-47D1-92B8-FF761DD2F3E9}" type="presOf" srcId="{B8FBECC2-7EC8-4CD5-B4B9-30C80C9B4DBB}" destId="{E9EF7839-B0A7-4408-9CD3-76757F7681CF}" srcOrd="0" destOrd="0" presId="urn:microsoft.com/office/officeart/2005/8/layout/hProcess10"/>
    <dgm:cxn modelId="{481B1DB9-1167-4052-A789-9EB3F056D2D9}" type="presParOf" srcId="{807B5CE0-9AC7-4CA1-9F74-D2D4C8B58A03}" destId="{7683D3C1-4D39-441C-81E2-56322CAA5380}" srcOrd="0" destOrd="0" presId="urn:microsoft.com/office/officeart/2005/8/layout/hProcess10"/>
    <dgm:cxn modelId="{2F69E9CD-F1AF-44A0-8B51-358E0C50944E}" type="presParOf" srcId="{7683D3C1-4D39-441C-81E2-56322CAA5380}" destId="{44FAE40B-65DA-44A8-93C6-51740247C79A}" srcOrd="0" destOrd="0" presId="urn:microsoft.com/office/officeart/2005/8/layout/hProcess10"/>
    <dgm:cxn modelId="{9C4AFFB2-9D0D-477E-AF68-82C81576899E}" type="presParOf" srcId="{7683D3C1-4D39-441C-81E2-56322CAA5380}" destId="{58723C60-9AAB-43B1-99C4-973B51465479}" srcOrd="1" destOrd="0" presId="urn:microsoft.com/office/officeart/2005/8/layout/hProcess10"/>
    <dgm:cxn modelId="{EEAB2CC4-5A64-4804-B3CB-95EFC9FCE5D0}" type="presParOf" srcId="{807B5CE0-9AC7-4CA1-9F74-D2D4C8B58A03}" destId="{182DC1BA-1132-4B7A-988E-4A45A967CCBB}" srcOrd="1" destOrd="0" presId="urn:microsoft.com/office/officeart/2005/8/layout/hProcess10"/>
    <dgm:cxn modelId="{5C8D8E24-F34B-4FCA-A576-224C17F3FF06}" type="presParOf" srcId="{182DC1BA-1132-4B7A-988E-4A45A967CCBB}" destId="{E7E0A738-9D18-4B42-8B96-BFDA7A03A1B5}" srcOrd="0" destOrd="0" presId="urn:microsoft.com/office/officeart/2005/8/layout/hProcess10"/>
    <dgm:cxn modelId="{6396EB21-16C7-4EE3-9EB7-407D6FB990B5}" type="presParOf" srcId="{807B5CE0-9AC7-4CA1-9F74-D2D4C8B58A03}" destId="{FE71E649-1B00-4833-B1C0-ACE9DE83D301}" srcOrd="2" destOrd="0" presId="urn:microsoft.com/office/officeart/2005/8/layout/hProcess10"/>
    <dgm:cxn modelId="{FC7EAA7B-B2EF-4D6C-9644-3C2E34015F94}" type="presParOf" srcId="{FE71E649-1B00-4833-B1C0-ACE9DE83D301}" destId="{60D4466F-B9EE-4AF8-BFE2-B0E9FD580D7C}" srcOrd="0" destOrd="0" presId="urn:microsoft.com/office/officeart/2005/8/layout/hProcess10"/>
    <dgm:cxn modelId="{7FA3E042-EEFC-43D8-9D0A-894D08F41A99}" type="presParOf" srcId="{FE71E649-1B00-4833-B1C0-ACE9DE83D301}" destId="{D419AE81-FFCD-419F-8BB2-CBA7FCE2A7E6}" srcOrd="1" destOrd="0" presId="urn:microsoft.com/office/officeart/2005/8/layout/hProcess10"/>
    <dgm:cxn modelId="{C71A35DF-9DC4-4ADF-9F1D-233E962B1C80}" type="presParOf" srcId="{807B5CE0-9AC7-4CA1-9F74-D2D4C8B58A03}" destId="{FB5EAC86-184C-43A1-8900-E0068310DBCC}" srcOrd="3" destOrd="0" presId="urn:microsoft.com/office/officeart/2005/8/layout/hProcess10"/>
    <dgm:cxn modelId="{5F623B68-1ADD-4F06-B65C-14D42C12FA0D}" type="presParOf" srcId="{FB5EAC86-184C-43A1-8900-E0068310DBCC}" destId="{C2E9C0A1-A8D8-49AC-B8CC-A8F57D8AE3A5}" srcOrd="0" destOrd="0" presId="urn:microsoft.com/office/officeart/2005/8/layout/hProcess10"/>
    <dgm:cxn modelId="{D06F4378-A032-482D-B11B-1570EA0CF1BE}" type="presParOf" srcId="{807B5CE0-9AC7-4CA1-9F74-D2D4C8B58A03}" destId="{426CD008-59B4-4E7E-BC0B-476B1B433159}" srcOrd="4" destOrd="0" presId="urn:microsoft.com/office/officeart/2005/8/layout/hProcess10"/>
    <dgm:cxn modelId="{A5EE57E5-3E96-4498-90B1-2CF42B89B0F4}" type="presParOf" srcId="{426CD008-59B4-4E7E-BC0B-476B1B433159}" destId="{A32F1812-4C5B-45AB-93CA-C06CAA857D84}" srcOrd="0" destOrd="0" presId="urn:microsoft.com/office/officeart/2005/8/layout/hProcess10"/>
    <dgm:cxn modelId="{C5DBF3AA-3B14-4637-9FC7-CC7693442FFF}" type="presParOf" srcId="{426CD008-59B4-4E7E-BC0B-476B1B433159}" destId="{E9EF7839-B0A7-4408-9CD3-76757F7681CF}"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77E2380-1693-9A49-A15E-AFB1BCA8737A}" type="doc">
      <dgm:prSet loTypeId="urn:microsoft.com/office/officeart/2008/layout/BendingPictureSemiTransparentText" loCatId="list" qsTypeId="urn:microsoft.com/office/officeart/2005/8/quickstyle/simple1" qsCatId="simple" csTypeId="urn:microsoft.com/office/officeart/2005/8/colors/accent1_2" csCatId="accent1" phldr="1"/>
      <dgm:spPr/>
      <dgm:t>
        <a:bodyPr/>
        <a:lstStyle/>
        <a:p>
          <a:endParaRPr lang="ru-RU"/>
        </a:p>
      </dgm:t>
    </dgm:pt>
    <dgm:pt modelId="{20D169CB-442B-F44D-930F-F2629CD120B6}">
      <dgm:prSet phldrT="[Текст]" custT="1"/>
      <dgm:spPr/>
      <dgm:t>
        <a:bodyPr/>
        <a:lstStyle/>
        <a:p>
          <a:r>
            <a:rPr lang="ru-RU" sz="2000" b="1" dirty="0">
              <a:solidFill>
                <a:schemeClr val="accent1"/>
              </a:solidFill>
            </a:rPr>
            <a:t>2022 </a:t>
          </a:r>
          <a:r>
            <a:rPr lang="ru-RU" sz="2000" b="1" dirty="0" err="1">
              <a:solidFill>
                <a:schemeClr val="accent1"/>
              </a:solidFill>
            </a:rPr>
            <a:t>жылғы</a:t>
          </a:r>
          <a:r>
            <a:rPr lang="ru-RU" sz="2000" b="1" dirty="0">
              <a:solidFill>
                <a:schemeClr val="accent1"/>
              </a:solidFill>
            </a:rPr>
            <a:t> 28-29 </a:t>
          </a:r>
          <a:r>
            <a:rPr lang="ru-RU" sz="2000" b="1" dirty="0" err="1">
              <a:solidFill>
                <a:schemeClr val="accent1"/>
              </a:solidFill>
            </a:rPr>
            <a:t>тамыз</a:t>
          </a:r>
          <a:r>
            <a:rPr lang="ru-RU" sz="2000" b="1" dirty="0">
              <a:solidFill>
                <a:schemeClr val="accent1"/>
              </a:solidFill>
            </a:rPr>
            <a:t>, </a:t>
          </a:r>
          <a:r>
            <a:rPr lang="ru-RU" sz="2000" b="1" dirty="0" err="1">
              <a:solidFill>
                <a:schemeClr val="accent1"/>
              </a:solidFill>
            </a:rPr>
            <a:t>Бурабай</a:t>
          </a:r>
          <a:endParaRPr lang="ru-RU" sz="2000" b="1" dirty="0">
            <a:solidFill>
              <a:schemeClr val="accent1"/>
            </a:solidFill>
          </a:endParaRPr>
        </a:p>
      </dgm:t>
    </dgm:pt>
    <dgm:pt modelId="{4AA9C1D1-472C-7D44-BB80-B4C6BA6A2E28}" type="parTrans" cxnId="{FFDFC47F-9240-EE4B-9C66-BCB0A484E6DD}">
      <dgm:prSet/>
      <dgm:spPr/>
      <dgm:t>
        <a:bodyPr/>
        <a:lstStyle/>
        <a:p>
          <a:endParaRPr lang="ru-RU"/>
        </a:p>
      </dgm:t>
    </dgm:pt>
    <dgm:pt modelId="{5F0BDCD9-3DC9-8B49-ACE6-6726E99A0933}" type="sibTrans" cxnId="{FFDFC47F-9240-EE4B-9C66-BCB0A484E6DD}">
      <dgm:prSet/>
      <dgm:spPr/>
      <dgm:t>
        <a:bodyPr/>
        <a:lstStyle/>
        <a:p>
          <a:endParaRPr lang="ru-RU"/>
        </a:p>
      </dgm:t>
    </dgm:pt>
    <dgm:pt modelId="{D8C9C954-15CD-CC48-82FB-B7C082B0861E}">
      <dgm:prSet phldrT="[Текст]" custT="1"/>
      <dgm:spPr/>
      <dgm:t>
        <a:bodyPr/>
        <a:lstStyle/>
        <a:p>
          <a:r>
            <a:rPr lang="ru-RU" sz="2000" b="1" kern="1200" dirty="0">
              <a:solidFill>
                <a:schemeClr val="bg1"/>
              </a:solidFill>
              <a:latin typeface="Trebuchet MS" panose="020B0603020202020204"/>
              <a:ea typeface="+mn-ea"/>
              <a:cs typeface="+mn-cs"/>
            </a:rPr>
            <a:t>17 команда, 350-ден </a:t>
          </a:r>
          <a:r>
            <a:rPr lang="ru-RU" sz="2000" b="1" kern="1200" dirty="0" err="1">
              <a:solidFill>
                <a:schemeClr val="bg1"/>
              </a:solidFill>
              <a:latin typeface="Trebuchet MS" panose="020B0603020202020204"/>
              <a:ea typeface="+mn-ea"/>
              <a:cs typeface="+mn-cs"/>
            </a:rPr>
            <a:t>астам</a:t>
          </a:r>
          <a:r>
            <a:rPr lang="ru-RU" sz="2000" b="1" kern="1200" dirty="0">
              <a:solidFill>
                <a:schemeClr val="bg1"/>
              </a:solidFill>
              <a:latin typeface="Trebuchet MS" panose="020B0603020202020204"/>
              <a:ea typeface="+mn-ea"/>
              <a:cs typeface="+mn-cs"/>
            </a:rPr>
            <a:t> адвокат</a:t>
          </a:r>
        </a:p>
      </dgm:t>
    </dgm:pt>
    <dgm:pt modelId="{2D101222-51C2-6B45-A86D-1889504C5528}" type="parTrans" cxnId="{0454B1B0-9AA3-8F49-93F5-4B3C30FB66A3}">
      <dgm:prSet/>
      <dgm:spPr/>
      <dgm:t>
        <a:bodyPr/>
        <a:lstStyle/>
        <a:p>
          <a:endParaRPr lang="ru-RU"/>
        </a:p>
      </dgm:t>
    </dgm:pt>
    <dgm:pt modelId="{012998B2-E7D5-F44A-A284-207BABF3DABF}" type="sibTrans" cxnId="{0454B1B0-9AA3-8F49-93F5-4B3C30FB66A3}">
      <dgm:prSet/>
      <dgm:spPr/>
      <dgm:t>
        <a:bodyPr/>
        <a:lstStyle/>
        <a:p>
          <a:endParaRPr lang="ru-RU"/>
        </a:p>
      </dgm:t>
    </dgm:pt>
    <dgm:pt modelId="{DAA2253B-721C-2643-BA87-7551245E341F}">
      <dgm:prSet phldrT="[Текст]" custT="1"/>
      <dgm:spPr/>
      <dgm:t>
        <a:bodyPr/>
        <a:lstStyle/>
        <a:p>
          <a:pPr marL="0" lvl="0" indent="0" algn="ctr" defTabSz="1244600">
            <a:lnSpc>
              <a:spcPct val="90000"/>
            </a:lnSpc>
            <a:spcBef>
              <a:spcPct val="0"/>
            </a:spcBef>
            <a:spcAft>
              <a:spcPct val="35000"/>
            </a:spcAft>
            <a:buNone/>
          </a:pPr>
          <a:r>
            <a:rPr lang="ru-RU" sz="2800" b="1" kern="1200" dirty="0">
              <a:solidFill>
                <a:schemeClr val="bg1"/>
              </a:solidFill>
              <a:latin typeface="Calibri"/>
              <a:ea typeface="+mn-ea"/>
              <a:cs typeface="+mn-cs"/>
            </a:rPr>
            <a:t>10 спорт </a:t>
          </a:r>
          <a:r>
            <a:rPr lang="ru-RU" sz="2800" b="1" kern="1200" dirty="0" err="1">
              <a:solidFill>
                <a:schemeClr val="bg1"/>
              </a:solidFill>
              <a:latin typeface="Calibri"/>
              <a:ea typeface="+mn-ea"/>
              <a:cs typeface="+mn-cs"/>
            </a:rPr>
            <a:t>түрі</a:t>
          </a:r>
          <a:endParaRPr lang="ru-RU" sz="2800" b="1" kern="1200" dirty="0">
            <a:solidFill>
              <a:schemeClr val="bg1"/>
            </a:solidFill>
            <a:latin typeface="Calibri"/>
            <a:ea typeface="+mn-ea"/>
            <a:cs typeface="+mn-cs"/>
          </a:endParaRPr>
        </a:p>
      </dgm:t>
    </dgm:pt>
    <dgm:pt modelId="{3731AD07-521F-1A48-8671-78B377329A2C}" type="parTrans" cxnId="{74A8A21B-CDB7-9C4C-9A0D-BA3CC1AD57C4}">
      <dgm:prSet/>
      <dgm:spPr/>
      <dgm:t>
        <a:bodyPr/>
        <a:lstStyle/>
        <a:p>
          <a:endParaRPr lang="ru-RU"/>
        </a:p>
      </dgm:t>
    </dgm:pt>
    <dgm:pt modelId="{CCDEFF08-5169-B04F-B4F7-0822707ED9A3}" type="sibTrans" cxnId="{74A8A21B-CDB7-9C4C-9A0D-BA3CC1AD57C4}">
      <dgm:prSet/>
      <dgm:spPr/>
      <dgm:t>
        <a:bodyPr/>
        <a:lstStyle/>
        <a:p>
          <a:endParaRPr lang="ru-RU"/>
        </a:p>
      </dgm:t>
    </dgm:pt>
    <dgm:pt modelId="{16B4106E-019F-3E44-9204-D7B4EED47572}" type="pres">
      <dgm:prSet presAssocID="{077E2380-1693-9A49-A15E-AFB1BCA8737A}" presName="Name0" presStyleCnt="0">
        <dgm:presLayoutVars>
          <dgm:dir/>
          <dgm:resizeHandles val="exact"/>
        </dgm:presLayoutVars>
      </dgm:prSet>
      <dgm:spPr/>
    </dgm:pt>
    <dgm:pt modelId="{49D36BA3-0A2A-2C4D-9612-16A9EEEB527C}" type="pres">
      <dgm:prSet presAssocID="{20D169CB-442B-F44D-930F-F2629CD120B6}" presName="composite" presStyleCnt="0"/>
      <dgm:spPr/>
    </dgm:pt>
    <dgm:pt modelId="{95A880CE-6824-EE4F-BA4B-B1A781EDDA32}" type="pres">
      <dgm:prSet presAssocID="{20D169CB-442B-F44D-930F-F2629CD120B6}" presName="rect1" presStyleLbl="bgShp" presStyleIdx="0" presStyleCnt="3"/>
      <dgm:spPr>
        <a:blipFill>
          <a:blip xmlns:r="http://schemas.openxmlformats.org/officeDocument/2006/relationships"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l="-14000" r="-14000"/>
          </a:stretch>
        </a:blipFill>
      </dgm:spPr>
    </dgm:pt>
    <dgm:pt modelId="{F9F55331-46B9-9D42-B3C2-E55F29100E03}" type="pres">
      <dgm:prSet presAssocID="{20D169CB-442B-F44D-930F-F2629CD120B6}" presName="rect2" presStyleLbl="trBgShp" presStyleIdx="0" presStyleCnt="3">
        <dgm:presLayoutVars>
          <dgm:bulletEnabled val="1"/>
        </dgm:presLayoutVars>
      </dgm:prSet>
      <dgm:spPr/>
    </dgm:pt>
    <dgm:pt modelId="{D738F41E-E221-9A4B-A937-8E2E8D896D47}" type="pres">
      <dgm:prSet presAssocID="{5F0BDCD9-3DC9-8B49-ACE6-6726E99A0933}" presName="sibTrans" presStyleCnt="0"/>
      <dgm:spPr/>
    </dgm:pt>
    <dgm:pt modelId="{0B207465-5DED-7A41-9CB6-686B78CC084F}" type="pres">
      <dgm:prSet presAssocID="{D8C9C954-15CD-CC48-82FB-B7C082B0861E}" presName="composite" presStyleCnt="0"/>
      <dgm:spPr/>
    </dgm:pt>
    <dgm:pt modelId="{999E072E-AC30-CE4B-9D05-F025A1D54FA0}" type="pres">
      <dgm:prSet presAssocID="{D8C9C954-15CD-CC48-82FB-B7C082B0861E}" presName="rect1" presStyleLbl="bgShp" presStyleIdx="1"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98000" r="-98000"/>
          </a:stretch>
        </a:blipFill>
      </dgm:spPr>
    </dgm:pt>
    <dgm:pt modelId="{2B9F1A01-9ECB-2D4C-9C3B-F5F84BC100B4}" type="pres">
      <dgm:prSet presAssocID="{D8C9C954-15CD-CC48-82FB-B7C082B0861E}" presName="rect2" presStyleLbl="trBgShp" presStyleIdx="1" presStyleCnt="3">
        <dgm:presLayoutVars>
          <dgm:bulletEnabled val="1"/>
        </dgm:presLayoutVars>
      </dgm:prSet>
      <dgm:spPr/>
    </dgm:pt>
    <dgm:pt modelId="{F203B881-60B6-A64F-818C-808D10920E46}" type="pres">
      <dgm:prSet presAssocID="{012998B2-E7D5-F44A-A284-207BABF3DABF}" presName="sibTrans" presStyleCnt="0"/>
      <dgm:spPr/>
    </dgm:pt>
    <dgm:pt modelId="{F5900B9D-AB0D-ED41-938C-F6577E26B32B}" type="pres">
      <dgm:prSet presAssocID="{DAA2253B-721C-2643-BA87-7551245E341F}" presName="composite" presStyleCnt="0"/>
      <dgm:spPr/>
    </dgm:pt>
    <dgm:pt modelId="{244A06C0-9C20-C448-B13C-88AFE9C33E95}" type="pres">
      <dgm:prSet presAssocID="{DAA2253B-721C-2643-BA87-7551245E341F}" presName="rect1" presStyleLbl="bgShp" presStyleIdx="2"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dgm:spPr>
    </dgm:pt>
    <dgm:pt modelId="{38161076-3331-374E-AD82-563B739CBA0B}" type="pres">
      <dgm:prSet presAssocID="{DAA2253B-721C-2643-BA87-7551245E341F}" presName="rect2" presStyleLbl="trBgShp" presStyleIdx="2" presStyleCnt="3">
        <dgm:presLayoutVars>
          <dgm:bulletEnabled val="1"/>
        </dgm:presLayoutVars>
      </dgm:prSet>
      <dgm:spPr/>
    </dgm:pt>
  </dgm:ptLst>
  <dgm:cxnLst>
    <dgm:cxn modelId="{74A8A21B-CDB7-9C4C-9A0D-BA3CC1AD57C4}" srcId="{077E2380-1693-9A49-A15E-AFB1BCA8737A}" destId="{DAA2253B-721C-2643-BA87-7551245E341F}" srcOrd="2" destOrd="0" parTransId="{3731AD07-521F-1A48-8671-78B377329A2C}" sibTransId="{CCDEFF08-5169-B04F-B4F7-0822707ED9A3}"/>
    <dgm:cxn modelId="{8E35C836-6A0E-E346-9CDA-F3CEB3CBB58E}" type="presOf" srcId="{D8C9C954-15CD-CC48-82FB-B7C082B0861E}" destId="{2B9F1A01-9ECB-2D4C-9C3B-F5F84BC100B4}" srcOrd="0" destOrd="0" presId="urn:microsoft.com/office/officeart/2008/layout/BendingPictureSemiTransparentText"/>
    <dgm:cxn modelId="{FFDFC47F-9240-EE4B-9C66-BCB0A484E6DD}" srcId="{077E2380-1693-9A49-A15E-AFB1BCA8737A}" destId="{20D169CB-442B-F44D-930F-F2629CD120B6}" srcOrd="0" destOrd="0" parTransId="{4AA9C1D1-472C-7D44-BB80-B4C6BA6A2E28}" sibTransId="{5F0BDCD9-3DC9-8B49-ACE6-6726E99A0933}"/>
    <dgm:cxn modelId="{F57FFA95-0CC4-2540-B8D6-61929D3F276F}" type="presOf" srcId="{DAA2253B-721C-2643-BA87-7551245E341F}" destId="{38161076-3331-374E-AD82-563B739CBA0B}" srcOrd="0" destOrd="0" presId="urn:microsoft.com/office/officeart/2008/layout/BendingPictureSemiTransparentText"/>
    <dgm:cxn modelId="{0454B1B0-9AA3-8F49-93F5-4B3C30FB66A3}" srcId="{077E2380-1693-9A49-A15E-AFB1BCA8737A}" destId="{D8C9C954-15CD-CC48-82FB-B7C082B0861E}" srcOrd="1" destOrd="0" parTransId="{2D101222-51C2-6B45-A86D-1889504C5528}" sibTransId="{012998B2-E7D5-F44A-A284-207BABF3DABF}"/>
    <dgm:cxn modelId="{94E381B6-617B-6C46-8455-DDE62B0F7099}" type="presOf" srcId="{077E2380-1693-9A49-A15E-AFB1BCA8737A}" destId="{16B4106E-019F-3E44-9204-D7B4EED47572}" srcOrd="0" destOrd="0" presId="urn:microsoft.com/office/officeart/2008/layout/BendingPictureSemiTransparentText"/>
    <dgm:cxn modelId="{C26641C3-4888-9E45-B549-ADAF4308A6FE}" type="presOf" srcId="{20D169CB-442B-F44D-930F-F2629CD120B6}" destId="{F9F55331-46B9-9D42-B3C2-E55F29100E03}" srcOrd="0" destOrd="0" presId="urn:microsoft.com/office/officeart/2008/layout/BendingPictureSemiTransparentText"/>
    <dgm:cxn modelId="{83C9B9D5-9E94-BF42-AE67-8605D886B1CC}" type="presParOf" srcId="{16B4106E-019F-3E44-9204-D7B4EED47572}" destId="{49D36BA3-0A2A-2C4D-9612-16A9EEEB527C}" srcOrd="0" destOrd="0" presId="urn:microsoft.com/office/officeart/2008/layout/BendingPictureSemiTransparentText"/>
    <dgm:cxn modelId="{F364CE4E-93B0-724D-963F-822E7CEB60D2}" type="presParOf" srcId="{49D36BA3-0A2A-2C4D-9612-16A9EEEB527C}" destId="{95A880CE-6824-EE4F-BA4B-B1A781EDDA32}" srcOrd="0" destOrd="0" presId="urn:microsoft.com/office/officeart/2008/layout/BendingPictureSemiTransparentText"/>
    <dgm:cxn modelId="{E98AE5B0-740F-7641-B27E-EE5C6BD57144}" type="presParOf" srcId="{49D36BA3-0A2A-2C4D-9612-16A9EEEB527C}" destId="{F9F55331-46B9-9D42-B3C2-E55F29100E03}" srcOrd="1" destOrd="0" presId="urn:microsoft.com/office/officeart/2008/layout/BendingPictureSemiTransparentText"/>
    <dgm:cxn modelId="{D454ABF5-5D93-6D46-B544-D3878C9E481F}" type="presParOf" srcId="{16B4106E-019F-3E44-9204-D7B4EED47572}" destId="{D738F41E-E221-9A4B-A937-8E2E8D896D47}" srcOrd="1" destOrd="0" presId="urn:microsoft.com/office/officeart/2008/layout/BendingPictureSemiTransparentText"/>
    <dgm:cxn modelId="{5F358CDC-4741-E84F-8B5E-0A8984138A7A}" type="presParOf" srcId="{16B4106E-019F-3E44-9204-D7B4EED47572}" destId="{0B207465-5DED-7A41-9CB6-686B78CC084F}" srcOrd="2" destOrd="0" presId="urn:microsoft.com/office/officeart/2008/layout/BendingPictureSemiTransparentText"/>
    <dgm:cxn modelId="{7FCCE69B-405D-3D49-AC21-BBB8B449F2A3}" type="presParOf" srcId="{0B207465-5DED-7A41-9CB6-686B78CC084F}" destId="{999E072E-AC30-CE4B-9D05-F025A1D54FA0}" srcOrd="0" destOrd="0" presId="urn:microsoft.com/office/officeart/2008/layout/BendingPictureSemiTransparentText"/>
    <dgm:cxn modelId="{6C07E07E-2D73-A943-8DBA-7812637949A7}" type="presParOf" srcId="{0B207465-5DED-7A41-9CB6-686B78CC084F}" destId="{2B9F1A01-9ECB-2D4C-9C3B-F5F84BC100B4}" srcOrd="1" destOrd="0" presId="urn:microsoft.com/office/officeart/2008/layout/BendingPictureSemiTransparentText"/>
    <dgm:cxn modelId="{56B1012B-3833-6445-829B-AEA04D1E3D3A}" type="presParOf" srcId="{16B4106E-019F-3E44-9204-D7B4EED47572}" destId="{F203B881-60B6-A64F-818C-808D10920E46}" srcOrd="3" destOrd="0" presId="urn:microsoft.com/office/officeart/2008/layout/BendingPictureSemiTransparentText"/>
    <dgm:cxn modelId="{848493B2-D354-B347-B868-B7F6F1196B9D}" type="presParOf" srcId="{16B4106E-019F-3E44-9204-D7B4EED47572}" destId="{F5900B9D-AB0D-ED41-938C-F6577E26B32B}" srcOrd="4" destOrd="0" presId="urn:microsoft.com/office/officeart/2008/layout/BendingPictureSemiTransparentText"/>
    <dgm:cxn modelId="{C7D03B67-A886-B846-8BBA-22DF232F5C45}" type="presParOf" srcId="{F5900B9D-AB0D-ED41-938C-F6577E26B32B}" destId="{244A06C0-9C20-C448-B13C-88AFE9C33E95}" srcOrd="0" destOrd="0" presId="urn:microsoft.com/office/officeart/2008/layout/BendingPictureSemiTransparentText"/>
    <dgm:cxn modelId="{666ECDA5-86EC-B749-B4CA-2534158AFA35}" type="presParOf" srcId="{F5900B9D-AB0D-ED41-938C-F6577E26B32B}" destId="{38161076-3331-374E-AD82-563B739CBA0B}"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F81C2E-9949-4EDF-AF63-D2632DE44A73}" type="doc">
      <dgm:prSet loTypeId="urn:microsoft.com/office/officeart/2005/8/layout/lProcess3" loCatId="process" qsTypeId="urn:microsoft.com/office/officeart/2005/8/quickstyle/simple4" qsCatId="simple" csTypeId="urn:microsoft.com/office/officeart/2005/8/colors/accent2_2" csCatId="accent2" phldr="1"/>
      <dgm:spPr/>
      <dgm:t>
        <a:bodyPr/>
        <a:lstStyle/>
        <a:p>
          <a:endParaRPr lang="ru-RU"/>
        </a:p>
      </dgm:t>
    </dgm:pt>
    <dgm:pt modelId="{E0D8DC08-B087-4B2D-BD86-B813C4A9FD31}">
      <dgm:prSet phldrT="[Текст]" custT="1"/>
      <dgm:spPr/>
      <dgm:t>
        <a:bodyPr/>
        <a:lstStyle/>
        <a:p>
          <a:r>
            <a:rPr lang="kk-KZ" sz="2000" noProof="0" dirty="0"/>
            <a:t>Отырыстар</a:t>
          </a:r>
          <a:r>
            <a:rPr lang="ru-RU" sz="2000" dirty="0"/>
            <a:t> </a:t>
          </a:r>
          <a:r>
            <a:rPr lang="kk-KZ" sz="2000" noProof="0" dirty="0"/>
            <a:t>өткізілді</a:t>
          </a:r>
        </a:p>
      </dgm:t>
    </dgm:pt>
    <dgm:pt modelId="{0EB12809-70AD-44F0-85E2-DF9528723F7B}" type="parTrans" cxnId="{3D5DB7E6-FAF9-408B-8A87-3AED2D1EF5C3}">
      <dgm:prSet/>
      <dgm:spPr/>
      <dgm:t>
        <a:bodyPr/>
        <a:lstStyle/>
        <a:p>
          <a:endParaRPr lang="ru-RU"/>
        </a:p>
      </dgm:t>
    </dgm:pt>
    <dgm:pt modelId="{AA68E838-A5C3-4A37-8AE5-C5FD21499ED9}" type="sibTrans" cxnId="{3D5DB7E6-FAF9-408B-8A87-3AED2D1EF5C3}">
      <dgm:prSet/>
      <dgm:spPr/>
      <dgm:t>
        <a:bodyPr/>
        <a:lstStyle/>
        <a:p>
          <a:endParaRPr lang="ru-RU"/>
        </a:p>
      </dgm:t>
    </dgm:pt>
    <dgm:pt modelId="{9AE0731A-6FBF-4474-B482-F241B903633D}">
      <dgm:prSet phldrT="[Текст]" custT="1"/>
      <dgm:spPr/>
      <dgm:t>
        <a:bodyPr/>
        <a:lstStyle/>
        <a:p>
          <a:pPr marL="0" lvl="0" indent="0" algn="ctr" defTabSz="1422400">
            <a:lnSpc>
              <a:spcPct val="90000"/>
            </a:lnSpc>
            <a:spcBef>
              <a:spcPct val="0"/>
            </a:spcBef>
            <a:spcAft>
              <a:spcPct val="35000"/>
            </a:spcAft>
            <a:buNone/>
          </a:pPr>
          <a:r>
            <a:rPr lang="ru-RU" sz="2800" b="1" kern="1200" dirty="0">
              <a:solidFill>
                <a:schemeClr val="accent2"/>
              </a:solidFill>
              <a:latin typeface="Calibri"/>
              <a:ea typeface="+mn-ea"/>
              <a:cs typeface="+mn-cs"/>
            </a:rPr>
            <a:t>13</a:t>
          </a:r>
        </a:p>
      </dgm:t>
    </dgm:pt>
    <dgm:pt modelId="{BAD62263-D915-44BD-9EA0-BC1F20643CA6}" type="parTrans" cxnId="{596F5C56-5578-49E9-B497-9769CF21733C}">
      <dgm:prSet/>
      <dgm:spPr/>
      <dgm:t>
        <a:bodyPr/>
        <a:lstStyle/>
        <a:p>
          <a:endParaRPr lang="ru-RU"/>
        </a:p>
      </dgm:t>
    </dgm:pt>
    <dgm:pt modelId="{3D7D6FD1-4D8D-4F37-991C-4B627782951F}" type="sibTrans" cxnId="{596F5C56-5578-49E9-B497-9769CF21733C}">
      <dgm:prSet/>
      <dgm:spPr/>
      <dgm:t>
        <a:bodyPr/>
        <a:lstStyle/>
        <a:p>
          <a:endParaRPr lang="ru-RU"/>
        </a:p>
      </dgm:t>
    </dgm:pt>
    <dgm:pt modelId="{EB1B5276-90CB-4A6E-AE75-6542464276C1}">
      <dgm:prSet phldrT="[Текст]" custT="1"/>
      <dgm:spPr/>
      <dgm:t>
        <a:bodyPr/>
        <a:lstStyle/>
        <a:p>
          <a:r>
            <a:rPr lang="kk-KZ" sz="2000" dirty="0"/>
            <a:t>Мәселелер қаралды</a:t>
          </a:r>
          <a:endParaRPr lang="ru-RU" sz="2000" dirty="0"/>
        </a:p>
      </dgm:t>
    </dgm:pt>
    <dgm:pt modelId="{3FB0ACAC-DA08-4C62-958A-1055D30F0704}" type="parTrans" cxnId="{54B7EA0C-DD1D-4EE6-BD1E-B3E6D8F1ACFF}">
      <dgm:prSet/>
      <dgm:spPr/>
      <dgm:t>
        <a:bodyPr/>
        <a:lstStyle/>
        <a:p>
          <a:endParaRPr lang="ru-RU"/>
        </a:p>
      </dgm:t>
    </dgm:pt>
    <dgm:pt modelId="{CF58E999-E9F4-4274-825D-96D9EDF6A003}" type="sibTrans" cxnId="{54B7EA0C-DD1D-4EE6-BD1E-B3E6D8F1ACFF}">
      <dgm:prSet/>
      <dgm:spPr/>
      <dgm:t>
        <a:bodyPr/>
        <a:lstStyle/>
        <a:p>
          <a:endParaRPr lang="ru-RU"/>
        </a:p>
      </dgm:t>
    </dgm:pt>
    <dgm:pt modelId="{DD45D126-7A2A-408C-923B-9DA5EE50C87E}">
      <dgm:prSet phldrT="[Текст]" custT="1"/>
      <dgm:spPr/>
      <dgm:t>
        <a:bodyPr/>
        <a:lstStyle/>
        <a:p>
          <a:pPr marL="0" lvl="0" indent="0" algn="ctr" defTabSz="1422400">
            <a:lnSpc>
              <a:spcPct val="90000"/>
            </a:lnSpc>
            <a:spcBef>
              <a:spcPct val="0"/>
            </a:spcBef>
            <a:spcAft>
              <a:spcPct val="35000"/>
            </a:spcAft>
            <a:buNone/>
          </a:pPr>
          <a:r>
            <a:rPr lang="ru-RU" sz="2800" b="1" kern="1200" dirty="0">
              <a:solidFill>
                <a:schemeClr val="accent2"/>
              </a:solidFill>
              <a:latin typeface="Calibri"/>
              <a:ea typeface="+mn-ea"/>
              <a:cs typeface="+mn-cs"/>
            </a:rPr>
            <a:t>70</a:t>
          </a:r>
        </a:p>
      </dgm:t>
    </dgm:pt>
    <dgm:pt modelId="{36B4FA2C-5245-4DE4-AD8A-21CB05315F01}" type="parTrans" cxnId="{175C7C36-06BD-41EF-B01C-7811A263530A}">
      <dgm:prSet/>
      <dgm:spPr/>
      <dgm:t>
        <a:bodyPr/>
        <a:lstStyle/>
        <a:p>
          <a:endParaRPr lang="ru-RU"/>
        </a:p>
      </dgm:t>
    </dgm:pt>
    <dgm:pt modelId="{5B825588-B2D2-490C-A43B-CB1329D96D14}" type="sibTrans" cxnId="{175C7C36-06BD-41EF-B01C-7811A263530A}">
      <dgm:prSet/>
      <dgm:spPr/>
      <dgm:t>
        <a:bodyPr/>
        <a:lstStyle/>
        <a:p>
          <a:endParaRPr lang="ru-RU"/>
        </a:p>
      </dgm:t>
    </dgm:pt>
    <dgm:pt modelId="{83D303B4-6537-4AEE-A3C8-DC047FAF2603}">
      <dgm:prSet phldrT="[Текст]" custT="1"/>
      <dgm:spPr/>
      <dgm:t>
        <a:bodyPr/>
        <a:lstStyle/>
        <a:p>
          <a:pPr marL="0" lvl="0" indent="0" algn="ctr" defTabSz="1422400">
            <a:lnSpc>
              <a:spcPct val="90000"/>
            </a:lnSpc>
            <a:spcBef>
              <a:spcPct val="0"/>
            </a:spcBef>
            <a:spcAft>
              <a:spcPct val="35000"/>
            </a:spcAft>
            <a:buNone/>
          </a:pPr>
          <a:r>
            <a:rPr lang="ru-RU" sz="2800" b="1" kern="1200" dirty="0">
              <a:solidFill>
                <a:schemeClr val="accent1"/>
              </a:solidFill>
              <a:latin typeface="Calibri"/>
              <a:ea typeface="+mn-ea"/>
              <a:cs typeface="+mn-cs"/>
            </a:rPr>
            <a:t>27</a:t>
          </a:r>
        </a:p>
      </dgm:t>
    </dgm:pt>
    <dgm:pt modelId="{88D2AA85-06CE-4655-955C-71E4E6AF11F1}" type="parTrans" cxnId="{C5D73E19-D6A0-42B8-912C-A3AE0528CFB9}">
      <dgm:prSet/>
      <dgm:spPr/>
      <dgm:t>
        <a:bodyPr/>
        <a:lstStyle/>
        <a:p>
          <a:endParaRPr lang="ru-RU"/>
        </a:p>
      </dgm:t>
    </dgm:pt>
    <dgm:pt modelId="{065F3848-5B7F-401C-B074-3696CDE8E806}" type="sibTrans" cxnId="{C5D73E19-D6A0-42B8-912C-A3AE0528CFB9}">
      <dgm:prSet/>
      <dgm:spPr/>
      <dgm:t>
        <a:bodyPr/>
        <a:lstStyle/>
        <a:p>
          <a:endParaRPr lang="ru-RU"/>
        </a:p>
      </dgm:t>
    </dgm:pt>
    <dgm:pt modelId="{8FA692F4-89FD-4344-9856-9049F8361193}">
      <dgm:prSet phldrT="[Текст]" custT="1"/>
      <dgm:spPr/>
      <dgm:t>
        <a:bodyPr/>
        <a:lstStyle/>
        <a:p>
          <a:pPr marL="0" lvl="0" indent="0" algn="ctr" defTabSz="1422400">
            <a:lnSpc>
              <a:spcPct val="90000"/>
            </a:lnSpc>
            <a:spcBef>
              <a:spcPct val="0"/>
            </a:spcBef>
            <a:spcAft>
              <a:spcPct val="35000"/>
            </a:spcAft>
            <a:buNone/>
          </a:pPr>
          <a:r>
            <a:rPr lang="ru-RU" sz="2800" b="1" kern="1200" dirty="0">
              <a:solidFill>
                <a:schemeClr val="accent1"/>
              </a:solidFill>
              <a:latin typeface="Calibri"/>
              <a:ea typeface="+mn-ea"/>
              <a:cs typeface="+mn-cs"/>
            </a:rPr>
            <a:t>187</a:t>
          </a:r>
          <a:endParaRPr lang="ru-RU" sz="3200" b="1" kern="1200" dirty="0">
            <a:solidFill>
              <a:schemeClr val="accent1"/>
            </a:solidFill>
            <a:latin typeface="Calibri"/>
            <a:ea typeface="+mn-ea"/>
            <a:cs typeface="+mn-cs"/>
          </a:endParaRPr>
        </a:p>
      </dgm:t>
    </dgm:pt>
    <dgm:pt modelId="{F49D4686-04F9-4AD3-8600-431ED1DF536B}" type="parTrans" cxnId="{CE29C25D-54A1-4461-9B5E-A994C543A1FC}">
      <dgm:prSet/>
      <dgm:spPr/>
      <dgm:t>
        <a:bodyPr/>
        <a:lstStyle/>
        <a:p>
          <a:endParaRPr lang="ru-RU"/>
        </a:p>
      </dgm:t>
    </dgm:pt>
    <dgm:pt modelId="{7088CEB8-8044-461A-90DB-9432AE4B02A9}" type="sibTrans" cxnId="{CE29C25D-54A1-4461-9B5E-A994C543A1FC}">
      <dgm:prSet/>
      <dgm:spPr/>
      <dgm:t>
        <a:bodyPr/>
        <a:lstStyle/>
        <a:p>
          <a:endParaRPr lang="ru-RU"/>
        </a:p>
      </dgm:t>
    </dgm:pt>
    <dgm:pt modelId="{4421ACA8-6C64-4A89-A379-1DB188D778A4}">
      <dgm:prSet phldrT="[Текст]" custT="1"/>
      <dgm:spPr/>
      <dgm:t>
        <a:bodyPr/>
        <a:lstStyle/>
        <a:p>
          <a:pPr marL="0" lvl="0" indent="0" algn="ctr" defTabSz="1422400">
            <a:lnSpc>
              <a:spcPct val="90000"/>
            </a:lnSpc>
            <a:spcBef>
              <a:spcPct val="0"/>
            </a:spcBef>
            <a:spcAft>
              <a:spcPct val="35000"/>
            </a:spcAft>
            <a:buNone/>
          </a:pPr>
          <a:r>
            <a:rPr lang="ru-RU" sz="2800" b="1" kern="1200" dirty="0">
              <a:solidFill>
                <a:srgbClr val="C00000"/>
              </a:solidFill>
              <a:latin typeface="Calibri"/>
              <a:ea typeface="+mn-ea"/>
              <a:cs typeface="+mn-cs"/>
            </a:rPr>
            <a:t>40</a:t>
          </a:r>
        </a:p>
      </dgm:t>
    </dgm:pt>
    <dgm:pt modelId="{33F71ECB-CFAE-4850-82F3-E8D9D884A021}" type="parTrans" cxnId="{EB7E50A3-1B2A-4D2D-A5AE-7F3CB054139F}">
      <dgm:prSet/>
      <dgm:spPr/>
      <dgm:t>
        <a:bodyPr/>
        <a:lstStyle/>
        <a:p>
          <a:endParaRPr lang="ru-RU"/>
        </a:p>
      </dgm:t>
    </dgm:pt>
    <dgm:pt modelId="{67F789B8-8166-4E60-811D-20114159B42C}" type="sibTrans" cxnId="{EB7E50A3-1B2A-4D2D-A5AE-7F3CB054139F}">
      <dgm:prSet/>
      <dgm:spPr/>
      <dgm:t>
        <a:bodyPr/>
        <a:lstStyle/>
        <a:p>
          <a:endParaRPr lang="ru-RU"/>
        </a:p>
      </dgm:t>
    </dgm:pt>
    <dgm:pt modelId="{A81639A2-9CCA-48F7-8C67-64CA791E7939}">
      <dgm:prSet phldrT="[Текст]" custT="1"/>
      <dgm:spPr/>
      <dgm:t>
        <a:bodyPr/>
        <a:lstStyle/>
        <a:p>
          <a:pPr marL="0" lvl="0" indent="0" algn="ctr" defTabSz="1422400">
            <a:lnSpc>
              <a:spcPct val="90000"/>
            </a:lnSpc>
            <a:spcBef>
              <a:spcPct val="0"/>
            </a:spcBef>
            <a:spcAft>
              <a:spcPct val="35000"/>
            </a:spcAft>
            <a:buNone/>
          </a:pPr>
          <a:r>
            <a:rPr lang="ru-RU" sz="2800" b="1" kern="1200" dirty="0">
              <a:solidFill>
                <a:srgbClr val="C00000"/>
              </a:solidFill>
              <a:latin typeface="Calibri"/>
              <a:ea typeface="+mn-ea"/>
              <a:cs typeface="+mn-cs"/>
            </a:rPr>
            <a:t>257</a:t>
          </a:r>
        </a:p>
      </dgm:t>
    </dgm:pt>
    <dgm:pt modelId="{6970F23B-EBD3-4989-BD01-030CA7ABD565}" type="parTrans" cxnId="{C980925D-B22C-4119-8A0E-62E02419F0B8}">
      <dgm:prSet/>
      <dgm:spPr/>
      <dgm:t>
        <a:bodyPr/>
        <a:lstStyle/>
        <a:p>
          <a:endParaRPr lang="ru-RU"/>
        </a:p>
      </dgm:t>
    </dgm:pt>
    <dgm:pt modelId="{700A09E9-59B1-4958-9A3C-49A47EF0F998}" type="sibTrans" cxnId="{C980925D-B22C-4119-8A0E-62E02419F0B8}">
      <dgm:prSet/>
      <dgm:spPr/>
      <dgm:t>
        <a:bodyPr/>
        <a:lstStyle/>
        <a:p>
          <a:endParaRPr lang="ru-RU"/>
        </a:p>
      </dgm:t>
    </dgm:pt>
    <dgm:pt modelId="{FF906ABB-8FAB-42D2-9640-5FD6EA225130}" type="pres">
      <dgm:prSet presAssocID="{4EF81C2E-9949-4EDF-AF63-D2632DE44A73}" presName="Name0" presStyleCnt="0">
        <dgm:presLayoutVars>
          <dgm:chPref val="3"/>
          <dgm:dir/>
          <dgm:animLvl val="lvl"/>
          <dgm:resizeHandles/>
        </dgm:presLayoutVars>
      </dgm:prSet>
      <dgm:spPr/>
    </dgm:pt>
    <dgm:pt modelId="{3CDFC911-DD00-42AB-A5D8-8A73255C447B}" type="pres">
      <dgm:prSet presAssocID="{E0D8DC08-B087-4B2D-BD86-B813C4A9FD31}" presName="horFlow" presStyleCnt="0"/>
      <dgm:spPr/>
    </dgm:pt>
    <dgm:pt modelId="{365B1ED1-DE09-48DA-BD08-48326F0C47FD}" type="pres">
      <dgm:prSet presAssocID="{E0D8DC08-B087-4B2D-BD86-B813C4A9FD31}" presName="bigChev" presStyleLbl="node1" presStyleIdx="0" presStyleCnt="2" custScaleX="155155"/>
      <dgm:spPr/>
    </dgm:pt>
    <dgm:pt modelId="{CB988E57-661E-4D3C-849A-168FEE647933}" type="pres">
      <dgm:prSet presAssocID="{BAD62263-D915-44BD-9EA0-BC1F20643CA6}" presName="parTrans" presStyleCnt="0"/>
      <dgm:spPr/>
    </dgm:pt>
    <dgm:pt modelId="{903AB5F7-3534-49B4-828A-9AF5F57D505A}" type="pres">
      <dgm:prSet presAssocID="{9AE0731A-6FBF-4474-B482-F241B903633D}" presName="node" presStyleLbl="alignAccFollowNode1" presStyleIdx="0" presStyleCnt="6">
        <dgm:presLayoutVars>
          <dgm:bulletEnabled val="1"/>
        </dgm:presLayoutVars>
      </dgm:prSet>
      <dgm:spPr/>
    </dgm:pt>
    <dgm:pt modelId="{CA802E58-45AA-4DD2-AE3E-13061809AF53}" type="pres">
      <dgm:prSet presAssocID="{3D7D6FD1-4D8D-4F37-991C-4B627782951F}" presName="sibTrans" presStyleCnt="0"/>
      <dgm:spPr/>
    </dgm:pt>
    <dgm:pt modelId="{EEA25BD9-E4BD-4931-A525-D00F47795C4A}" type="pres">
      <dgm:prSet presAssocID="{83D303B4-6537-4AEE-A3C8-DC047FAF2603}" presName="node" presStyleLbl="alignAccFollowNode1" presStyleIdx="1" presStyleCnt="6" custScaleX="121116">
        <dgm:presLayoutVars>
          <dgm:bulletEnabled val="1"/>
        </dgm:presLayoutVars>
      </dgm:prSet>
      <dgm:spPr/>
    </dgm:pt>
    <dgm:pt modelId="{04FBD564-74CD-42B7-8E39-7547F2516058}" type="pres">
      <dgm:prSet presAssocID="{065F3848-5B7F-401C-B074-3696CDE8E806}" presName="sibTrans" presStyleCnt="0"/>
      <dgm:spPr/>
    </dgm:pt>
    <dgm:pt modelId="{B881C6B8-0B02-4454-9A98-A50DC39F1A5E}" type="pres">
      <dgm:prSet presAssocID="{4421ACA8-6C64-4A89-A379-1DB188D778A4}" presName="node" presStyleLbl="alignAccFollowNode1" presStyleIdx="2" presStyleCnt="6">
        <dgm:presLayoutVars>
          <dgm:bulletEnabled val="1"/>
        </dgm:presLayoutVars>
      </dgm:prSet>
      <dgm:spPr/>
    </dgm:pt>
    <dgm:pt modelId="{BB3FEACF-2AF1-4A78-8662-C1E6DD0F8D38}" type="pres">
      <dgm:prSet presAssocID="{E0D8DC08-B087-4B2D-BD86-B813C4A9FD31}" presName="vSp" presStyleCnt="0"/>
      <dgm:spPr/>
    </dgm:pt>
    <dgm:pt modelId="{F2EFC954-A8C4-45D9-AF38-9FCAC10ACF47}" type="pres">
      <dgm:prSet presAssocID="{EB1B5276-90CB-4A6E-AE75-6542464276C1}" presName="horFlow" presStyleCnt="0"/>
      <dgm:spPr/>
    </dgm:pt>
    <dgm:pt modelId="{ABAFE3D0-3AB0-43A3-8F05-1635070E28AC}" type="pres">
      <dgm:prSet presAssocID="{EB1B5276-90CB-4A6E-AE75-6542464276C1}" presName="bigChev" presStyleLbl="node1" presStyleIdx="1" presStyleCnt="2" custScaleX="154924"/>
      <dgm:spPr/>
    </dgm:pt>
    <dgm:pt modelId="{3C2D55BD-3CD9-4E9C-A43F-A6E73A9A41D7}" type="pres">
      <dgm:prSet presAssocID="{36B4FA2C-5245-4DE4-AD8A-21CB05315F01}" presName="parTrans" presStyleCnt="0"/>
      <dgm:spPr/>
    </dgm:pt>
    <dgm:pt modelId="{C2DB8985-E622-4E99-ABB6-CBA99CAC1224}" type="pres">
      <dgm:prSet presAssocID="{DD45D126-7A2A-408C-923B-9DA5EE50C87E}" presName="node" presStyleLbl="alignAccFollowNode1" presStyleIdx="3" presStyleCnt="6">
        <dgm:presLayoutVars>
          <dgm:bulletEnabled val="1"/>
        </dgm:presLayoutVars>
      </dgm:prSet>
      <dgm:spPr/>
    </dgm:pt>
    <dgm:pt modelId="{62450672-99A6-4BAC-9D11-9266214943A3}" type="pres">
      <dgm:prSet presAssocID="{5B825588-B2D2-490C-A43B-CB1329D96D14}" presName="sibTrans" presStyleCnt="0"/>
      <dgm:spPr/>
    </dgm:pt>
    <dgm:pt modelId="{F0AC96B0-66C7-433D-A5F0-029FF8CEB187}" type="pres">
      <dgm:prSet presAssocID="{8FA692F4-89FD-4344-9856-9049F8361193}" presName="node" presStyleLbl="alignAccFollowNode1" presStyleIdx="4" presStyleCnt="6" custScaleX="114944">
        <dgm:presLayoutVars>
          <dgm:bulletEnabled val="1"/>
        </dgm:presLayoutVars>
      </dgm:prSet>
      <dgm:spPr/>
    </dgm:pt>
    <dgm:pt modelId="{BB6AF76A-BF2C-4EBC-8E5D-9A2B9C0A0FBE}" type="pres">
      <dgm:prSet presAssocID="{7088CEB8-8044-461A-90DB-9432AE4B02A9}" presName="sibTrans" presStyleCnt="0"/>
      <dgm:spPr/>
    </dgm:pt>
    <dgm:pt modelId="{83EEA447-3E69-4901-A552-1D3A517F57A6}" type="pres">
      <dgm:prSet presAssocID="{A81639A2-9CCA-48F7-8C67-64CA791E7939}" presName="node" presStyleLbl="alignAccFollowNode1" presStyleIdx="5" presStyleCnt="6">
        <dgm:presLayoutVars>
          <dgm:bulletEnabled val="1"/>
        </dgm:presLayoutVars>
      </dgm:prSet>
      <dgm:spPr/>
    </dgm:pt>
  </dgm:ptLst>
  <dgm:cxnLst>
    <dgm:cxn modelId="{3308E10B-3DED-48AD-A77E-9D18550AA8E6}" type="presOf" srcId="{9AE0731A-6FBF-4474-B482-F241B903633D}" destId="{903AB5F7-3534-49B4-828A-9AF5F57D505A}" srcOrd="0" destOrd="0" presId="urn:microsoft.com/office/officeart/2005/8/layout/lProcess3"/>
    <dgm:cxn modelId="{54B7EA0C-DD1D-4EE6-BD1E-B3E6D8F1ACFF}" srcId="{4EF81C2E-9949-4EDF-AF63-D2632DE44A73}" destId="{EB1B5276-90CB-4A6E-AE75-6542464276C1}" srcOrd="1" destOrd="0" parTransId="{3FB0ACAC-DA08-4C62-958A-1055D30F0704}" sibTransId="{CF58E999-E9F4-4274-825D-96D9EDF6A003}"/>
    <dgm:cxn modelId="{C5D73E19-D6A0-42B8-912C-A3AE0528CFB9}" srcId="{E0D8DC08-B087-4B2D-BD86-B813C4A9FD31}" destId="{83D303B4-6537-4AEE-A3C8-DC047FAF2603}" srcOrd="1" destOrd="0" parTransId="{88D2AA85-06CE-4655-955C-71E4E6AF11F1}" sibTransId="{065F3848-5B7F-401C-B074-3696CDE8E806}"/>
    <dgm:cxn modelId="{FED38422-75B3-4129-8B39-7FF87C2EF1D9}" type="presOf" srcId="{83D303B4-6537-4AEE-A3C8-DC047FAF2603}" destId="{EEA25BD9-E4BD-4931-A525-D00F47795C4A}" srcOrd="0" destOrd="0" presId="urn:microsoft.com/office/officeart/2005/8/layout/lProcess3"/>
    <dgm:cxn modelId="{175C7C36-06BD-41EF-B01C-7811A263530A}" srcId="{EB1B5276-90CB-4A6E-AE75-6542464276C1}" destId="{DD45D126-7A2A-408C-923B-9DA5EE50C87E}" srcOrd="0" destOrd="0" parTransId="{36B4FA2C-5245-4DE4-AD8A-21CB05315F01}" sibTransId="{5B825588-B2D2-490C-A43B-CB1329D96D14}"/>
    <dgm:cxn modelId="{4219D25B-1CCD-4A87-8B53-78E4A2B876B5}" type="presOf" srcId="{A81639A2-9CCA-48F7-8C67-64CA791E7939}" destId="{83EEA447-3E69-4901-A552-1D3A517F57A6}" srcOrd="0" destOrd="0" presId="urn:microsoft.com/office/officeart/2005/8/layout/lProcess3"/>
    <dgm:cxn modelId="{C980925D-B22C-4119-8A0E-62E02419F0B8}" srcId="{EB1B5276-90CB-4A6E-AE75-6542464276C1}" destId="{A81639A2-9CCA-48F7-8C67-64CA791E7939}" srcOrd="2" destOrd="0" parTransId="{6970F23B-EBD3-4989-BD01-030CA7ABD565}" sibTransId="{700A09E9-59B1-4958-9A3C-49A47EF0F998}"/>
    <dgm:cxn modelId="{CE29C25D-54A1-4461-9B5E-A994C543A1FC}" srcId="{EB1B5276-90CB-4A6E-AE75-6542464276C1}" destId="{8FA692F4-89FD-4344-9856-9049F8361193}" srcOrd="1" destOrd="0" parTransId="{F49D4686-04F9-4AD3-8600-431ED1DF536B}" sibTransId="{7088CEB8-8044-461A-90DB-9432AE4B02A9}"/>
    <dgm:cxn modelId="{A56B834D-1008-4872-AD17-F287609B417C}" type="presOf" srcId="{4421ACA8-6C64-4A89-A379-1DB188D778A4}" destId="{B881C6B8-0B02-4454-9A98-A50DC39F1A5E}" srcOrd="0" destOrd="0" presId="urn:microsoft.com/office/officeart/2005/8/layout/lProcess3"/>
    <dgm:cxn modelId="{596F5C56-5578-49E9-B497-9769CF21733C}" srcId="{E0D8DC08-B087-4B2D-BD86-B813C4A9FD31}" destId="{9AE0731A-6FBF-4474-B482-F241B903633D}" srcOrd="0" destOrd="0" parTransId="{BAD62263-D915-44BD-9EA0-BC1F20643CA6}" sibTransId="{3D7D6FD1-4D8D-4F37-991C-4B627782951F}"/>
    <dgm:cxn modelId="{AD338B8A-EDBA-4494-8C7C-0912AD737443}" type="presOf" srcId="{4EF81C2E-9949-4EDF-AF63-D2632DE44A73}" destId="{FF906ABB-8FAB-42D2-9640-5FD6EA225130}" srcOrd="0" destOrd="0" presId="urn:microsoft.com/office/officeart/2005/8/layout/lProcess3"/>
    <dgm:cxn modelId="{58D8C08A-91EE-411E-85FF-8E0F8F7FD854}" type="presOf" srcId="{DD45D126-7A2A-408C-923B-9DA5EE50C87E}" destId="{C2DB8985-E622-4E99-ABB6-CBA99CAC1224}" srcOrd="0" destOrd="0" presId="urn:microsoft.com/office/officeart/2005/8/layout/lProcess3"/>
    <dgm:cxn modelId="{91DD0C8C-AC69-4654-939C-3EA358257ABC}" type="presOf" srcId="{EB1B5276-90CB-4A6E-AE75-6542464276C1}" destId="{ABAFE3D0-3AB0-43A3-8F05-1635070E28AC}" srcOrd="0" destOrd="0" presId="urn:microsoft.com/office/officeart/2005/8/layout/lProcess3"/>
    <dgm:cxn modelId="{EB7E50A3-1B2A-4D2D-A5AE-7F3CB054139F}" srcId="{E0D8DC08-B087-4B2D-BD86-B813C4A9FD31}" destId="{4421ACA8-6C64-4A89-A379-1DB188D778A4}" srcOrd="2" destOrd="0" parTransId="{33F71ECB-CFAE-4850-82F3-E8D9D884A021}" sibTransId="{67F789B8-8166-4E60-811D-20114159B42C}"/>
    <dgm:cxn modelId="{5E2EC0A9-13B3-4154-9BEE-D4B614ABC026}" type="presOf" srcId="{E0D8DC08-B087-4B2D-BD86-B813C4A9FD31}" destId="{365B1ED1-DE09-48DA-BD08-48326F0C47FD}" srcOrd="0" destOrd="0" presId="urn:microsoft.com/office/officeart/2005/8/layout/lProcess3"/>
    <dgm:cxn modelId="{571EABAD-CC34-4886-9EE5-1B7D212DE22D}" type="presOf" srcId="{8FA692F4-89FD-4344-9856-9049F8361193}" destId="{F0AC96B0-66C7-433D-A5F0-029FF8CEB187}" srcOrd="0" destOrd="0" presId="urn:microsoft.com/office/officeart/2005/8/layout/lProcess3"/>
    <dgm:cxn modelId="{3D5DB7E6-FAF9-408B-8A87-3AED2D1EF5C3}" srcId="{4EF81C2E-9949-4EDF-AF63-D2632DE44A73}" destId="{E0D8DC08-B087-4B2D-BD86-B813C4A9FD31}" srcOrd="0" destOrd="0" parTransId="{0EB12809-70AD-44F0-85E2-DF9528723F7B}" sibTransId="{AA68E838-A5C3-4A37-8AE5-C5FD21499ED9}"/>
    <dgm:cxn modelId="{F7603614-20A3-4DE0-ACF9-B5EFBFD81668}" type="presParOf" srcId="{FF906ABB-8FAB-42D2-9640-5FD6EA225130}" destId="{3CDFC911-DD00-42AB-A5D8-8A73255C447B}" srcOrd="0" destOrd="0" presId="urn:microsoft.com/office/officeart/2005/8/layout/lProcess3"/>
    <dgm:cxn modelId="{94104CA2-1768-43A8-90F0-C819C1450E7D}" type="presParOf" srcId="{3CDFC911-DD00-42AB-A5D8-8A73255C447B}" destId="{365B1ED1-DE09-48DA-BD08-48326F0C47FD}" srcOrd="0" destOrd="0" presId="urn:microsoft.com/office/officeart/2005/8/layout/lProcess3"/>
    <dgm:cxn modelId="{1E722152-E97D-4BB0-869F-A12037C49931}" type="presParOf" srcId="{3CDFC911-DD00-42AB-A5D8-8A73255C447B}" destId="{CB988E57-661E-4D3C-849A-168FEE647933}" srcOrd="1" destOrd="0" presId="urn:microsoft.com/office/officeart/2005/8/layout/lProcess3"/>
    <dgm:cxn modelId="{42C87583-DEB6-41D5-BF08-A90F79016C4E}" type="presParOf" srcId="{3CDFC911-DD00-42AB-A5D8-8A73255C447B}" destId="{903AB5F7-3534-49B4-828A-9AF5F57D505A}" srcOrd="2" destOrd="0" presId="urn:microsoft.com/office/officeart/2005/8/layout/lProcess3"/>
    <dgm:cxn modelId="{DF879C80-9936-411D-8BAF-8C0762624BFB}" type="presParOf" srcId="{3CDFC911-DD00-42AB-A5D8-8A73255C447B}" destId="{CA802E58-45AA-4DD2-AE3E-13061809AF53}" srcOrd="3" destOrd="0" presId="urn:microsoft.com/office/officeart/2005/8/layout/lProcess3"/>
    <dgm:cxn modelId="{C578A9A4-04BC-4037-B84C-29B896734CCE}" type="presParOf" srcId="{3CDFC911-DD00-42AB-A5D8-8A73255C447B}" destId="{EEA25BD9-E4BD-4931-A525-D00F47795C4A}" srcOrd="4" destOrd="0" presId="urn:microsoft.com/office/officeart/2005/8/layout/lProcess3"/>
    <dgm:cxn modelId="{DE07763E-C7ED-46A6-A450-328976FD4933}" type="presParOf" srcId="{3CDFC911-DD00-42AB-A5D8-8A73255C447B}" destId="{04FBD564-74CD-42B7-8E39-7547F2516058}" srcOrd="5" destOrd="0" presId="urn:microsoft.com/office/officeart/2005/8/layout/lProcess3"/>
    <dgm:cxn modelId="{C5A224E8-337B-4C42-B3CD-2D29678C0B5E}" type="presParOf" srcId="{3CDFC911-DD00-42AB-A5D8-8A73255C447B}" destId="{B881C6B8-0B02-4454-9A98-A50DC39F1A5E}" srcOrd="6" destOrd="0" presId="urn:microsoft.com/office/officeart/2005/8/layout/lProcess3"/>
    <dgm:cxn modelId="{B5E35738-0216-4A8D-AF28-057AF10FF7F1}" type="presParOf" srcId="{FF906ABB-8FAB-42D2-9640-5FD6EA225130}" destId="{BB3FEACF-2AF1-4A78-8662-C1E6DD0F8D38}" srcOrd="1" destOrd="0" presId="urn:microsoft.com/office/officeart/2005/8/layout/lProcess3"/>
    <dgm:cxn modelId="{E4B772B8-7702-43FC-A72F-99852EA7F95A}" type="presParOf" srcId="{FF906ABB-8FAB-42D2-9640-5FD6EA225130}" destId="{F2EFC954-A8C4-45D9-AF38-9FCAC10ACF47}" srcOrd="2" destOrd="0" presId="urn:microsoft.com/office/officeart/2005/8/layout/lProcess3"/>
    <dgm:cxn modelId="{21848BBD-F759-48FB-860C-C1CF2BE4F9BF}" type="presParOf" srcId="{F2EFC954-A8C4-45D9-AF38-9FCAC10ACF47}" destId="{ABAFE3D0-3AB0-43A3-8F05-1635070E28AC}" srcOrd="0" destOrd="0" presId="urn:microsoft.com/office/officeart/2005/8/layout/lProcess3"/>
    <dgm:cxn modelId="{F081E8E7-34B6-4173-94FB-A668858D0BE4}" type="presParOf" srcId="{F2EFC954-A8C4-45D9-AF38-9FCAC10ACF47}" destId="{3C2D55BD-3CD9-4E9C-A43F-A6E73A9A41D7}" srcOrd="1" destOrd="0" presId="urn:microsoft.com/office/officeart/2005/8/layout/lProcess3"/>
    <dgm:cxn modelId="{0727430B-36C6-4ACD-96B0-0D8B7BE9DC9A}" type="presParOf" srcId="{F2EFC954-A8C4-45D9-AF38-9FCAC10ACF47}" destId="{C2DB8985-E622-4E99-ABB6-CBA99CAC1224}" srcOrd="2" destOrd="0" presId="urn:microsoft.com/office/officeart/2005/8/layout/lProcess3"/>
    <dgm:cxn modelId="{A058BAC2-1E07-4CC0-862B-3D227CBF0868}" type="presParOf" srcId="{F2EFC954-A8C4-45D9-AF38-9FCAC10ACF47}" destId="{62450672-99A6-4BAC-9D11-9266214943A3}" srcOrd="3" destOrd="0" presId="urn:microsoft.com/office/officeart/2005/8/layout/lProcess3"/>
    <dgm:cxn modelId="{75DC9505-8DB9-4E30-AF55-D90837332734}" type="presParOf" srcId="{F2EFC954-A8C4-45D9-AF38-9FCAC10ACF47}" destId="{F0AC96B0-66C7-433D-A5F0-029FF8CEB187}" srcOrd="4" destOrd="0" presId="urn:microsoft.com/office/officeart/2005/8/layout/lProcess3"/>
    <dgm:cxn modelId="{D50F12D1-CDB4-4AAA-AE39-FD8400B7E504}" type="presParOf" srcId="{F2EFC954-A8C4-45D9-AF38-9FCAC10ACF47}" destId="{BB6AF76A-BF2C-4EBC-8E5D-9A2B9C0A0FBE}" srcOrd="5" destOrd="0" presId="urn:microsoft.com/office/officeart/2005/8/layout/lProcess3"/>
    <dgm:cxn modelId="{769283DD-A8A5-4805-ACAD-7D5FC36431E1}" type="presParOf" srcId="{F2EFC954-A8C4-45D9-AF38-9FCAC10ACF47}" destId="{83EEA447-3E69-4901-A552-1D3A517F57A6}" srcOrd="6"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6B8A77-9D2D-4095-804A-E04E9767B0B2}" type="doc">
      <dgm:prSet loTypeId="urn:microsoft.com/office/officeart/2005/8/layout/chevron1" loCatId="process" qsTypeId="urn:microsoft.com/office/officeart/2005/8/quickstyle/simple1" qsCatId="simple" csTypeId="urn:microsoft.com/office/officeart/2005/8/colors/accent1_3" csCatId="accent1" phldr="1"/>
      <dgm:spPr/>
    </dgm:pt>
    <dgm:pt modelId="{B93B8C54-40AB-483A-A206-714391D5725E}">
      <dgm:prSet phldrT="[Текст]" custT="1"/>
      <dgm:spPr/>
      <dgm:t>
        <a:bodyPr/>
        <a:lstStyle/>
        <a:p>
          <a:pPr>
            <a:buNone/>
          </a:pPr>
          <a:r>
            <a:rPr lang="ru-RU" sz="1400" b="1" dirty="0">
              <a:solidFill>
                <a:srgbClr val="FFC000"/>
              </a:solidFill>
            </a:rPr>
            <a:t>5 </a:t>
          </a:r>
          <a:r>
            <a:rPr lang="kk-KZ" sz="1400" b="1" noProof="0" dirty="0">
              <a:solidFill>
                <a:srgbClr val="FFC000"/>
              </a:solidFill>
            </a:rPr>
            <a:t>қаңтарда</a:t>
          </a:r>
          <a:r>
            <a:rPr lang="ru-RU" sz="1400" b="1" dirty="0">
              <a:solidFill>
                <a:srgbClr val="FFC000"/>
              </a:solidFill>
            </a:rPr>
            <a:t> РАА </a:t>
          </a:r>
          <a:r>
            <a:rPr lang="kk-KZ" sz="1400" b="1" noProof="0" dirty="0">
              <a:solidFill>
                <a:schemeClr val="bg1"/>
              </a:solidFill>
            </a:rPr>
            <a:t>адвокаттарды</a:t>
          </a:r>
          <a:r>
            <a:rPr lang="ru-RU" sz="1400" b="1" dirty="0">
              <a:solidFill>
                <a:schemeClr val="bg1"/>
              </a:solidFill>
            </a:rPr>
            <a:t> </a:t>
          </a:r>
          <a:r>
            <a:rPr lang="kk-KZ" sz="1400" b="1" noProof="0" dirty="0">
              <a:solidFill>
                <a:schemeClr val="bg1"/>
              </a:solidFill>
            </a:rPr>
            <a:t>халыққа тегін көмек көрсетуді ұйымдастыруға </a:t>
          </a:r>
          <a:r>
            <a:rPr lang="kk-KZ" sz="1400" b="1" noProof="0" dirty="0">
              <a:solidFill>
                <a:srgbClr val="FFC000"/>
              </a:solidFill>
            </a:rPr>
            <a:t>шақырды, </a:t>
          </a:r>
          <a:r>
            <a:rPr lang="kk-KZ" sz="1400" b="1" dirty="0">
              <a:solidFill>
                <a:schemeClr val="bg1"/>
              </a:solidFill>
              <a:latin typeface="Calibri"/>
            </a:rPr>
            <a:t>МКБЗК</a:t>
          </a:r>
          <a:r>
            <a:rPr lang="ru-RU" sz="1400" b="1" dirty="0">
              <a:solidFill>
                <a:schemeClr val="bg1"/>
              </a:solidFill>
            </a:rPr>
            <a:t> </a:t>
          </a:r>
          <a:r>
            <a:rPr lang="kk-KZ" sz="1400" b="1" noProof="0" dirty="0">
              <a:solidFill>
                <a:schemeClr val="bg1"/>
              </a:solidFill>
            </a:rPr>
            <a:t>механизмі жұмыс істемеді</a:t>
          </a:r>
          <a:endParaRPr lang="kk-KZ" sz="1400" b="0" noProof="0" dirty="0">
            <a:solidFill>
              <a:schemeClr val="bg1"/>
            </a:solidFill>
          </a:endParaRPr>
        </a:p>
      </dgm:t>
    </dgm:pt>
    <dgm:pt modelId="{5DDD944F-D988-42A1-898F-F02A70CA4B74}" type="parTrans" cxnId="{235EE9B1-E4B7-45C1-BF3F-B3118A03AD4D}">
      <dgm:prSet/>
      <dgm:spPr/>
      <dgm:t>
        <a:bodyPr/>
        <a:lstStyle/>
        <a:p>
          <a:endParaRPr lang="ru-RU"/>
        </a:p>
      </dgm:t>
    </dgm:pt>
    <dgm:pt modelId="{3915A232-5772-408C-9DC8-EE755F1B3525}" type="sibTrans" cxnId="{235EE9B1-E4B7-45C1-BF3F-B3118A03AD4D}">
      <dgm:prSet/>
      <dgm:spPr/>
      <dgm:t>
        <a:bodyPr/>
        <a:lstStyle/>
        <a:p>
          <a:endParaRPr lang="ru-RU"/>
        </a:p>
      </dgm:t>
    </dgm:pt>
    <dgm:pt modelId="{79AED3F4-AE1C-4D0D-95D2-CA3F56F05EAB}">
      <dgm:prSet phldrT="[Текст]" custT="1"/>
      <dgm:spPr/>
      <dgm:t>
        <a:bodyPr/>
        <a:lstStyle/>
        <a:p>
          <a:pPr>
            <a:spcAft>
              <a:spcPts val="0"/>
            </a:spcAft>
          </a:pPr>
          <a:r>
            <a:rPr lang="kk-KZ" sz="1400" b="1" noProof="0" dirty="0">
              <a:solidFill>
                <a:schemeClr val="bg1"/>
              </a:solidFill>
            </a:rPr>
            <a:t>Ұсынысты барлық аумақтық алқалар қолдады</a:t>
          </a:r>
          <a:r>
            <a:rPr lang="ru-RU" sz="1400" b="1" dirty="0"/>
            <a:t>.
</a:t>
          </a:r>
          <a:r>
            <a:rPr lang="kk-KZ" sz="1400" b="1" noProof="0" dirty="0">
              <a:solidFill>
                <a:srgbClr val="FFC000"/>
              </a:solidFill>
            </a:rPr>
            <a:t>Адвокаттар өз бастамалары бойынша көмек көрсетті</a:t>
          </a:r>
        </a:p>
      </dgm:t>
    </dgm:pt>
    <dgm:pt modelId="{C7EA51B0-342B-402A-AC7F-199754215C91}" type="parTrans" cxnId="{C277EAD9-34F1-4901-BC3A-19CB718B9ACF}">
      <dgm:prSet/>
      <dgm:spPr/>
      <dgm:t>
        <a:bodyPr/>
        <a:lstStyle/>
        <a:p>
          <a:endParaRPr lang="ru-RU"/>
        </a:p>
      </dgm:t>
    </dgm:pt>
    <dgm:pt modelId="{C54AB81F-BE8C-4F33-9EA3-99A2BAFA9DA1}" type="sibTrans" cxnId="{C277EAD9-34F1-4901-BC3A-19CB718B9ACF}">
      <dgm:prSet/>
      <dgm:spPr/>
      <dgm:t>
        <a:bodyPr/>
        <a:lstStyle/>
        <a:p>
          <a:endParaRPr lang="ru-RU"/>
        </a:p>
      </dgm:t>
    </dgm:pt>
    <dgm:pt modelId="{EEED2CE4-C07E-4835-A9C1-340271EB75D4}">
      <dgm:prSet phldrT="[Текст]" custT="1"/>
      <dgm:spPr>
        <a:solidFill>
          <a:schemeClr val="accent2">
            <a:lumMod val="75000"/>
          </a:schemeClr>
        </a:solidFill>
      </dgm:spPr>
      <dgm:t>
        <a:bodyPr/>
        <a:lstStyle/>
        <a:p>
          <a:r>
            <a:rPr lang="kk-KZ" sz="1600" b="1" kern="1200" noProof="0" dirty="0">
              <a:solidFill>
                <a:srgbClr val="FFC000"/>
              </a:solidFill>
              <a:latin typeface="Trebuchet MS" panose="020B0603020202020204"/>
              <a:ea typeface="+mn-ea"/>
              <a:cs typeface="+mn-cs"/>
            </a:rPr>
            <a:t>10 қаңтарда әр өңірде құқықтық мәселелерді түсіндіру бойынша жедел желілер құрылды</a:t>
          </a:r>
        </a:p>
      </dgm:t>
    </dgm:pt>
    <dgm:pt modelId="{E624FDF4-FF42-4A53-ADAE-6F2544CA2A58}" type="parTrans" cxnId="{BBCAA5C1-0A60-420D-B52A-9C2342394B57}">
      <dgm:prSet/>
      <dgm:spPr/>
      <dgm:t>
        <a:bodyPr/>
        <a:lstStyle/>
        <a:p>
          <a:endParaRPr lang="ru-RU"/>
        </a:p>
      </dgm:t>
    </dgm:pt>
    <dgm:pt modelId="{4ECC6B97-DB40-45FB-8C61-D670DBC3D845}" type="sibTrans" cxnId="{BBCAA5C1-0A60-420D-B52A-9C2342394B57}">
      <dgm:prSet/>
      <dgm:spPr/>
      <dgm:t>
        <a:bodyPr/>
        <a:lstStyle/>
        <a:p>
          <a:endParaRPr lang="ru-RU"/>
        </a:p>
      </dgm:t>
    </dgm:pt>
    <dgm:pt modelId="{62B0709A-0450-4151-8EA9-80D005970774}" type="pres">
      <dgm:prSet presAssocID="{FF6B8A77-9D2D-4095-804A-E04E9767B0B2}" presName="Name0" presStyleCnt="0">
        <dgm:presLayoutVars>
          <dgm:dir/>
          <dgm:animLvl val="lvl"/>
          <dgm:resizeHandles val="exact"/>
        </dgm:presLayoutVars>
      </dgm:prSet>
      <dgm:spPr/>
    </dgm:pt>
    <dgm:pt modelId="{142A3973-B0FB-4B2F-B6FD-0B8C9E2EED95}" type="pres">
      <dgm:prSet presAssocID="{B93B8C54-40AB-483A-A206-714391D5725E}" presName="parTxOnly" presStyleLbl="node1" presStyleIdx="0" presStyleCnt="3">
        <dgm:presLayoutVars>
          <dgm:chMax val="0"/>
          <dgm:chPref val="0"/>
          <dgm:bulletEnabled val="1"/>
        </dgm:presLayoutVars>
      </dgm:prSet>
      <dgm:spPr/>
    </dgm:pt>
    <dgm:pt modelId="{CC591C5D-AD67-40E1-8EC3-B154C1F10306}" type="pres">
      <dgm:prSet presAssocID="{3915A232-5772-408C-9DC8-EE755F1B3525}" presName="parTxOnlySpace" presStyleCnt="0"/>
      <dgm:spPr/>
    </dgm:pt>
    <dgm:pt modelId="{1A965085-C073-4CCD-B2DD-0F2530510A0E}" type="pres">
      <dgm:prSet presAssocID="{79AED3F4-AE1C-4D0D-95D2-CA3F56F05EAB}" presName="parTxOnly" presStyleLbl="node1" presStyleIdx="1" presStyleCnt="3">
        <dgm:presLayoutVars>
          <dgm:chMax val="0"/>
          <dgm:chPref val="0"/>
          <dgm:bulletEnabled val="1"/>
        </dgm:presLayoutVars>
      </dgm:prSet>
      <dgm:spPr/>
    </dgm:pt>
    <dgm:pt modelId="{93D21E89-2F04-414A-9A1A-F2875A6667A2}" type="pres">
      <dgm:prSet presAssocID="{C54AB81F-BE8C-4F33-9EA3-99A2BAFA9DA1}" presName="parTxOnlySpace" presStyleCnt="0"/>
      <dgm:spPr/>
    </dgm:pt>
    <dgm:pt modelId="{23A71052-214C-4C1A-ABDC-50253165B88C}" type="pres">
      <dgm:prSet presAssocID="{EEED2CE4-C07E-4835-A9C1-340271EB75D4}" presName="parTxOnly" presStyleLbl="node1" presStyleIdx="2" presStyleCnt="3">
        <dgm:presLayoutVars>
          <dgm:chMax val="0"/>
          <dgm:chPref val="0"/>
          <dgm:bulletEnabled val="1"/>
        </dgm:presLayoutVars>
      </dgm:prSet>
      <dgm:spPr/>
    </dgm:pt>
  </dgm:ptLst>
  <dgm:cxnLst>
    <dgm:cxn modelId="{7AAAB70B-57BF-4BC2-A960-912B44EE84B0}" type="presOf" srcId="{B93B8C54-40AB-483A-A206-714391D5725E}" destId="{142A3973-B0FB-4B2F-B6FD-0B8C9E2EED95}" srcOrd="0" destOrd="0" presId="urn:microsoft.com/office/officeart/2005/8/layout/chevron1"/>
    <dgm:cxn modelId="{1971D334-5247-4BF3-8D1D-738423030985}" type="presOf" srcId="{FF6B8A77-9D2D-4095-804A-E04E9767B0B2}" destId="{62B0709A-0450-4151-8EA9-80D005970774}" srcOrd="0" destOrd="0" presId="urn:microsoft.com/office/officeart/2005/8/layout/chevron1"/>
    <dgm:cxn modelId="{35275F69-0B3B-4AC5-BC2C-B3B6D06EFCA6}" type="presOf" srcId="{79AED3F4-AE1C-4D0D-95D2-CA3F56F05EAB}" destId="{1A965085-C073-4CCD-B2DD-0F2530510A0E}" srcOrd="0" destOrd="0" presId="urn:microsoft.com/office/officeart/2005/8/layout/chevron1"/>
    <dgm:cxn modelId="{9E839489-4F85-49D3-92C9-CD8D348BBE30}" type="presOf" srcId="{EEED2CE4-C07E-4835-A9C1-340271EB75D4}" destId="{23A71052-214C-4C1A-ABDC-50253165B88C}" srcOrd="0" destOrd="0" presId="urn:microsoft.com/office/officeart/2005/8/layout/chevron1"/>
    <dgm:cxn modelId="{235EE9B1-E4B7-45C1-BF3F-B3118A03AD4D}" srcId="{FF6B8A77-9D2D-4095-804A-E04E9767B0B2}" destId="{B93B8C54-40AB-483A-A206-714391D5725E}" srcOrd="0" destOrd="0" parTransId="{5DDD944F-D988-42A1-898F-F02A70CA4B74}" sibTransId="{3915A232-5772-408C-9DC8-EE755F1B3525}"/>
    <dgm:cxn modelId="{BBCAA5C1-0A60-420D-B52A-9C2342394B57}" srcId="{FF6B8A77-9D2D-4095-804A-E04E9767B0B2}" destId="{EEED2CE4-C07E-4835-A9C1-340271EB75D4}" srcOrd="2" destOrd="0" parTransId="{E624FDF4-FF42-4A53-ADAE-6F2544CA2A58}" sibTransId="{4ECC6B97-DB40-45FB-8C61-D670DBC3D845}"/>
    <dgm:cxn modelId="{C277EAD9-34F1-4901-BC3A-19CB718B9ACF}" srcId="{FF6B8A77-9D2D-4095-804A-E04E9767B0B2}" destId="{79AED3F4-AE1C-4D0D-95D2-CA3F56F05EAB}" srcOrd="1" destOrd="0" parTransId="{C7EA51B0-342B-402A-AC7F-199754215C91}" sibTransId="{C54AB81F-BE8C-4F33-9EA3-99A2BAFA9DA1}"/>
    <dgm:cxn modelId="{2BED21B9-0FDE-4833-AA6B-DA1A165E807F}" type="presParOf" srcId="{62B0709A-0450-4151-8EA9-80D005970774}" destId="{142A3973-B0FB-4B2F-B6FD-0B8C9E2EED95}" srcOrd="0" destOrd="0" presId="urn:microsoft.com/office/officeart/2005/8/layout/chevron1"/>
    <dgm:cxn modelId="{C72090CD-2A1E-46AC-927F-355E88A8F67A}" type="presParOf" srcId="{62B0709A-0450-4151-8EA9-80D005970774}" destId="{CC591C5D-AD67-40E1-8EC3-B154C1F10306}" srcOrd="1" destOrd="0" presId="urn:microsoft.com/office/officeart/2005/8/layout/chevron1"/>
    <dgm:cxn modelId="{3B5CBDE5-DA59-4E50-BB6D-CD557FF323ED}" type="presParOf" srcId="{62B0709A-0450-4151-8EA9-80D005970774}" destId="{1A965085-C073-4CCD-B2DD-0F2530510A0E}" srcOrd="2" destOrd="0" presId="urn:microsoft.com/office/officeart/2005/8/layout/chevron1"/>
    <dgm:cxn modelId="{71434A43-B72B-49E9-AA49-F6B75B4F5CBC}" type="presParOf" srcId="{62B0709A-0450-4151-8EA9-80D005970774}" destId="{93D21E89-2F04-414A-9A1A-F2875A6667A2}" srcOrd="3" destOrd="0" presId="urn:microsoft.com/office/officeart/2005/8/layout/chevron1"/>
    <dgm:cxn modelId="{509B9882-3E78-4207-A035-0C4D8C52B82E}" type="presParOf" srcId="{62B0709A-0450-4151-8EA9-80D005970774}" destId="{23A71052-214C-4C1A-ABDC-50253165B88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CD5F73-1BD7-4FD0-802E-545EF3A6D2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FFDF2B4F-A7BC-4DBA-AF37-62FD2818AAE7}" type="pres">
      <dgm:prSet presAssocID="{95CD5F73-1BD7-4FD0-802E-545EF3A6D289}" presName="linear" presStyleCnt="0">
        <dgm:presLayoutVars>
          <dgm:animLvl val="lvl"/>
          <dgm:resizeHandles val="exact"/>
        </dgm:presLayoutVars>
      </dgm:prSet>
      <dgm:spPr/>
    </dgm:pt>
  </dgm:ptLst>
  <dgm:cxnLst>
    <dgm:cxn modelId="{259AB3C9-A3F8-404C-91F9-FAC81CA73BE5}" type="presOf" srcId="{95CD5F73-1BD7-4FD0-802E-545EF3A6D289}" destId="{FFDF2B4F-A7BC-4DBA-AF37-62FD2818AAE7}"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6B8A77-9D2D-4095-804A-E04E9767B0B2}" type="doc">
      <dgm:prSet loTypeId="urn:microsoft.com/office/officeart/2005/8/layout/chevron1" loCatId="process" qsTypeId="urn:microsoft.com/office/officeart/2005/8/quickstyle/simple1" qsCatId="simple" csTypeId="urn:microsoft.com/office/officeart/2005/8/colors/accent1_3" csCatId="accent1" phldr="1"/>
      <dgm:spPr/>
    </dgm:pt>
    <dgm:pt modelId="{B93B8C54-40AB-483A-A206-714391D5725E}">
      <dgm:prSet phldrT="[Текст]" custT="1"/>
      <dgm:spPr/>
      <dgm:t>
        <a:bodyPr/>
        <a:lstStyle/>
        <a:p>
          <a:pPr>
            <a:buNone/>
          </a:pPr>
          <a:r>
            <a:rPr lang="kk-KZ" sz="1600" noProof="0" dirty="0"/>
            <a:t>Адвокаттардың</a:t>
          </a:r>
          <a:r>
            <a:rPr lang="ru-RU" sz="1600" dirty="0"/>
            <a:t> УҰИ, ТИ-</a:t>
          </a:r>
          <a:r>
            <a:rPr lang="kk-KZ" sz="1600" noProof="0" dirty="0"/>
            <a:t>дағы</a:t>
          </a:r>
          <a:r>
            <a:rPr lang="ru-RU" sz="1600" dirty="0"/>
            <a:t> </a:t>
          </a:r>
          <a:r>
            <a:rPr lang="ru-RU" sz="1600" b="0" i="0" dirty="0"/>
            <a:t>қорғалушыға </a:t>
          </a:r>
          <a:r>
            <a:rPr lang="kk-KZ" sz="1600" noProof="0" dirty="0"/>
            <a:t>жолығу проблемалары болды</a:t>
          </a:r>
        </a:p>
      </dgm:t>
    </dgm:pt>
    <dgm:pt modelId="{5DDD944F-D988-42A1-898F-F02A70CA4B74}" type="parTrans" cxnId="{235EE9B1-E4B7-45C1-BF3F-B3118A03AD4D}">
      <dgm:prSet/>
      <dgm:spPr/>
      <dgm:t>
        <a:bodyPr/>
        <a:lstStyle/>
        <a:p>
          <a:endParaRPr lang="ru-RU"/>
        </a:p>
      </dgm:t>
    </dgm:pt>
    <dgm:pt modelId="{3915A232-5772-408C-9DC8-EE755F1B3525}" type="sibTrans" cxnId="{235EE9B1-E4B7-45C1-BF3F-B3118A03AD4D}">
      <dgm:prSet/>
      <dgm:spPr/>
      <dgm:t>
        <a:bodyPr/>
        <a:lstStyle/>
        <a:p>
          <a:endParaRPr lang="ru-RU"/>
        </a:p>
      </dgm:t>
    </dgm:pt>
    <dgm:pt modelId="{79AED3F4-AE1C-4D0D-95D2-CA3F56F05EAB}">
      <dgm:prSet phldrT="[Текст]" custT="1"/>
      <dgm:spPr/>
      <dgm:t>
        <a:bodyPr/>
        <a:lstStyle/>
        <a:p>
          <a:r>
            <a:rPr lang="ru-RU" sz="1450" b="1" dirty="0">
              <a:solidFill>
                <a:srgbClr val="FFC000"/>
              </a:solidFill>
            </a:rPr>
            <a:t>РАА </a:t>
          </a:r>
          <a:r>
            <a:rPr lang="kk-KZ" sz="1450" b="1" noProof="0" dirty="0">
              <a:solidFill>
                <a:schemeClr val="bg1"/>
              </a:solidFill>
            </a:rPr>
            <a:t>Адвокаттық қызмет кепілдіктерін сақтау қажеттілігіне</a:t>
          </a:r>
          <a:r>
            <a:rPr lang="ru-RU" sz="1450" b="1" dirty="0">
              <a:solidFill>
                <a:schemeClr val="bg1"/>
              </a:solidFill>
            </a:rPr>
            <a:t> </a:t>
          </a:r>
          <a:r>
            <a:rPr lang="kk-KZ" sz="1450" b="1" noProof="0" dirty="0">
              <a:solidFill>
                <a:schemeClr val="bg1"/>
              </a:solidFill>
            </a:rPr>
            <a:t>қатысты</a:t>
          </a:r>
          <a:r>
            <a:rPr lang="ru-RU" sz="1450" b="1" dirty="0">
              <a:solidFill>
                <a:schemeClr val="bg1"/>
              </a:solidFill>
            </a:rPr>
            <a:t> </a:t>
          </a:r>
          <a:r>
            <a:rPr lang="kk-KZ" sz="1450" b="1" noProof="0" dirty="0">
              <a:solidFill>
                <a:schemeClr val="bg1"/>
              </a:solidFill>
            </a:rPr>
            <a:t>күш құрылымдарына </a:t>
          </a:r>
          <a:r>
            <a:rPr lang="kk-KZ" sz="1450" b="1" noProof="0" dirty="0">
              <a:solidFill>
                <a:srgbClr val="FFC000"/>
              </a:solidFill>
            </a:rPr>
            <a:t>жүгінді</a:t>
          </a:r>
          <a:endParaRPr lang="kk-KZ" sz="1450" noProof="0" dirty="0"/>
        </a:p>
      </dgm:t>
    </dgm:pt>
    <dgm:pt modelId="{C7EA51B0-342B-402A-AC7F-199754215C91}" type="parTrans" cxnId="{C277EAD9-34F1-4901-BC3A-19CB718B9ACF}">
      <dgm:prSet/>
      <dgm:spPr/>
      <dgm:t>
        <a:bodyPr/>
        <a:lstStyle/>
        <a:p>
          <a:endParaRPr lang="ru-RU"/>
        </a:p>
      </dgm:t>
    </dgm:pt>
    <dgm:pt modelId="{C54AB81F-BE8C-4F33-9EA3-99A2BAFA9DA1}" type="sibTrans" cxnId="{C277EAD9-34F1-4901-BC3A-19CB718B9ACF}">
      <dgm:prSet/>
      <dgm:spPr/>
      <dgm:t>
        <a:bodyPr/>
        <a:lstStyle/>
        <a:p>
          <a:endParaRPr lang="ru-RU"/>
        </a:p>
      </dgm:t>
    </dgm:pt>
    <dgm:pt modelId="{EEED2CE4-C07E-4835-A9C1-340271EB75D4}">
      <dgm:prSet phldrT="[Текст]" custT="1"/>
      <dgm:spPr>
        <a:solidFill>
          <a:schemeClr val="accent2">
            <a:lumMod val="75000"/>
          </a:schemeClr>
        </a:solidFill>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ru-RU" sz="1600" b="1" kern="1200" dirty="0">
              <a:solidFill>
                <a:srgbClr val="FFC000"/>
              </a:solidFill>
              <a:latin typeface="Trebuchet MS" panose="020B0603020202020204"/>
              <a:ea typeface="+mn-ea"/>
              <a:cs typeface="+mn-cs"/>
            </a:rPr>
            <a:t>БП </a:t>
          </a:r>
          <a:r>
            <a:rPr lang="kk-KZ" sz="1600" b="1" kern="1200" noProof="0" dirty="0">
              <a:solidFill>
                <a:srgbClr val="FFC000"/>
              </a:solidFill>
              <a:latin typeface="Trebuchet MS" panose="020B0603020202020204"/>
              <a:ea typeface="+mn-ea"/>
              <a:cs typeface="+mn-cs"/>
            </a:rPr>
            <a:t>шаралар</a:t>
          </a:r>
          <a:r>
            <a:rPr lang="ru-RU" sz="1600" b="1" kern="1200" dirty="0">
              <a:solidFill>
                <a:srgbClr val="FFC000"/>
              </a:solidFill>
              <a:latin typeface="Trebuchet MS" panose="020B0603020202020204"/>
              <a:ea typeface="+mn-ea"/>
              <a:cs typeface="+mn-cs"/>
            </a:rPr>
            <a:t> </a:t>
          </a:r>
          <a:r>
            <a:rPr lang="kk-KZ" sz="1600" b="1" kern="1200" noProof="0" dirty="0">
              <a:solidFill>
                <a:srgbClr val="FFC000"/>
              </a:solidFill>
              <a:latin typeface="Trebuchet MS" panose="020B0603020202020204"/>
              <a:ea typeface="+mn-ea"/>
              <a:cs typeface="+mn-cs"/>
            </a:rPr>
            <a:t>қабылдады</a:t>
          </a:r>
          <a:r>
            <a:rPr lang="ru-RU" sz="1600" b="1" kern="1200" dirty="0">
              <a:solidFill>
                <a:srgbClr val="FFC000"/>
              </a:solidFill>
              <a:latin typeface="Trebuchet MS" panose="020B0603020202020204"/>
              <a:ea typeface="+mn-ea"/>
              <a:cs typeface="+mn-cs"/>
            </a:rPr>
            <a:t>, </a:t>
          </a:r>
          <a:r>
            <a:rPr lang="ru-RU" sz="1600" b="1" i="0" kern="1200" dirty="0">
              <a:solidFill>
                <a:srgbClr val="FFC000"/>
              </a:solidFill>
            </a:rPr>
            <a:t>қорғалушыға</a:t>
          </a:r>
          <a:r>
            <a:rPr lang="ru-RU" sz="1600" b="0" i="0" kern="1200" dirty="0"/>
            <a:t> </a:t>
          </a:r>
          <a:r>
            <a:rPr lang="kk-KZ" sz="1600" b="1" kern="1200" noProof="0" dirty="0">
              <a:solidFill>
                <a:srgbClr val="FFC000"/>
              </a:solidFill>
              <a:latin typeface="Trebuchet MS" panose="020B0603020202020204"/>
              <a:ea typeface="+mn-ea"/>
              <a:cs typeface="+mn-cs"/>
            </a:rPr>
            <a:t>жолығуға</a:t>
          </a:r>
          <a:r>
            <a:rPr lang="ru-RU" sz="1600" b="1" kern="1200" dirty="0">
              <a:solidFill>
                <a:srgbClr val="FFC000"/>
              </a:solidFill>
              <a:latin typeface="Trebuchet MS" panose="020B0603020202020204"/>
              <a:ea typeface="+mn-ea"/>
              <a:cs typeface="+mn-cs"/>
            </a:rPr>
            <a:t> </a:t>
          </a:r>
          <a:r>
            <a:rPr lang="kk-KZ" sz="1600" b="1" kern="1200" noProof="0" dirty="0">
              <a:solidFill>
                <a:srgbClr val="FFC000"/>
              </a:solidFill>
              <a:latin typeface="Trebuchet MS" panose="020B0603020202020204"/>
              <a:ea typeface="+mn-ea"/>
              <a:cs typeface="+mn-cs"/>
            </a:rPr>
            <a:t>жол берілді</a:t>
          </a:r>
        </a:p>
      </dgm:t>
    </dgm:pt>
    <dgm:pt modelId="{E624FDF4-FF42-4A53-ADAE-6F2544CA2A58}" type="parTrans" cxnId="{BBCAA5C1-0A60-420D-B52A-9C2342394B57}">
      <dgm:prSet/>
      <dgm:spPr/>
      <dgm:t>
        <a:bodyPr/>
        <a:lstStyle/>
        <a:p>
          <a:endParaRPr lang="ru-RU"/>
        </a:p>
      </dgm:t>
    </dgm:pt>
    <dgm:pt modelId="{4ECC6B97-DB40-45FB-8C61-D670DBC3D845}" type="sibTrans" cxnId="{BBCAA5C1-0A60-420D-B52A-9C2342394B57}">
      <dgm:prSet/>
      <dgm:spPr/>
      <dgm:t>
        <a:bodyPr/>
        <a:lstStyle/>
        <a:p>
          <a:endParaRPr lang="ru-RU"/>
        </a:p>
      </dgm:t>
    </dgm:pt>
    <dgm:pt modelId="{FD2DA936-C909-44B3-A167-3C03FC1BC0BC}" type="pres">
      <dgm:prSet presAssocID="{FF6B8A77-9D2D-4095-804A-E04E9767B0B2}" presName="Name0" presStyleCnt="0">
        <dgm:presLayoutVars>
          <dgm:dir/>
          <dgm:animLvl val="lvl"/>
          <dgm:resizeHandles val="exact"/>
        </dgm:presLayoutVars>
      </dgm:prSet>
      <dgm:spPr/>
    </dgm:pt>
    <dgm:pt modelId="{FC06E8E0-FA3C-4074-AAFF-F8CEB9B5534F}" type="pres">
      <dgm:prSet presAssocID="{B93B8C54-40AB-483A-A206-714391D5725E}" presName="parTxOnly" presStyleLbl="node1" presStyleIdx="0" presStyleCnt="3">
        <dgm:presLayoutVars>
          <dgm:chMax val="0"/>
          <dgm:chPref val="0"/>
          <dgm:bulletEnabled val="1"/>
        </dgm:presLayoutVars>
      </dgm:prSet>
      <dgm:spPr/>
    </dgm:pt>
    <dgm:pt modelId="{B166F4C4-C498-40A4-A55D-ECAE8F16B792}" type="pres">
      <dgm:prSet presAssocID="{3915A232-5772-408C-9DC8-EE755F1B3525}" presName="parTxOnlySpace" presStyleCnt="0"/>
      <dgm:spPr/>
    </dgm:pt>
    <dgm:pt modelId="{9ACAB1CD-EA77-4F7B-A216-6F641D8F179E}" type="pres">
      <dgm:prSet presAssocID="{79AED3F4-AE1C-4D0D-95D2-CA3F56F05EAB}" presName="parTxOnly" presStyleLbl="node1" presStyleIdx="1" presStyleCnt="3">
        <dgm:presLayoutVars>
          <dgm:chMax val="0"/>
          <dgm:chPref val="0"/>
          <dgm:bulletEnabled val="1"/>
        </dgm:presLayoutVars>
      </dgm:prSet>
      <dgm:spPr/>
    </dgm:pt>
    <dgm:pt modelId="{1A4E57D3-DD4D-4888-AE61-FFB45E0C662C}" type="pres">
      <dgm:prSet presAssocID="{C54AB81F-BE8C-4F33-9EA3-99A2BAFA9DA1}" presName="parTxOnlySpace" presStyleCnt="0"/>
      <dgm:spPr/>
    </dgm:pt>
    <dgm:pt modelId="{A23984F1-A9EF-4FA5-8CCA-60F858A878FD}" type="pres">
      <dgm:prSet presAssocID="{EEED2CE4-C07E-4835-A9C1-340271EB75D4}" presName="parTxOnly" presStyleLbl="node1" presStyleIdx="2" presStyleCnt="3">
        <dgm:presLayoutVars>
          <dgm:chMax val="0"/>
          <dgm:chPref val="0"/>
          <dgm:bulletEnabled val="1"/>
        </dgm:presLayoutVars>
      </dgm:prSet>
      <dgm:spPr/>
    </dgm:pt>
  </dgm:ptLst>
  <dgm:cxnLst>
    <dgm:cxn modelId="{D8D93665-C853-4E22-8A34-156216E6F3EF}" type="presOf" srcId="{79AED3F4-AE1C-4D0D-95D2-CA3F56F05EAB}" destId="{9ACAB1CD-EA77-4F7B-A216-6F641D8F179E}" srcOrd="0" destOrd="0" presId="urn:microsoft.com/office/officeart/2005/8/layout/chevron1"/>
    <dgm:cxn modelId="{EA5E615A-B079-4F2B-B4E4-A9F083189057}" type="presOf" srcId="{EEED2CE4-C07E-4835-A9C1-340271EB75D4}" destId="{A23984F1-A9EF-4FA5-8CCA-60F858A878FD}" srcOrd="0" destOrd="0" presId="urn:microsoft.com/office/officeart/2005/8/layout/chevron1"/>
    <dgm:cxn modelId="{1B5A12AD-D382-4CD6-9281-5B3B1F593EDE}" type="presOf" srcId="{B93B8C54-40AB-483A-A206-714391D5725E}" destId="{FC06E8E0-FA3C-4074-AAFF-F8CEB9B5534F}" srcOrd="0" destOrd="0" presId="urn:microsoft.com/office/officeart/2005/8/layout/chevron1"/>
    <dgm:cxn modelId="{235EE9B1-E4B7-45C1-BF3F-B3118A03AD4D}" srcId="{FF6B8A77-9D2D-4095-804A-E04E9767B0B2}" destId="{B93B8C54-40AB-483A-A206-714391D5725E}" srcOrd="0" destOrd="0" parTransId="{5DDD944F-D988-42A1-898F-F02A70CA4B74}" sibTransId="{3915A232-5772-408C-9DC8-EE755F1B3525}"/>
    <dgm:cxn modelId="{BBCAA5C1-0A60-420D-B52A-9C2342394B57}" srcId="{FF6B8A77-9D2D-4095-804A-E04E9767B0B2}" destId="{EEED2CE4-C07E-4835-A9C1-340271EB75D4}" srcOrd="2" destOrd="0" parTransId="{E624FDF4-FF42-4A53-ADAE-6F2544CA2A58}" sibTransId="{4ECC6B97-DB40-45FB-8C61-D670DBC3D845}"/>
    <dgm:cxn modelId="{A4EFEDCB-704C-4B76-9FC4-C0A2D27D780B}" type="presOf" srcId="{FF6B8A77-9D2D-4095-804A-E04E9767B0B2}" destId="{FD2DA936-C909-44B3-A167-3C03FC1BC0BC}" srcOrd="0" destOrd="0" presId="urn:microsoft.com/office/officeart/2005/8/layout/chevron1"/>
    <dgm:cxn modelId="{C277EAD9-34F1-4901-BC3A-19CB718B9ACF}" srcId="{FF6B8A77-9D2D-4095-804A-E04E9767B0B2}" destId="{79AED3F4-AE1C-4D0D-95D2-CA3F56F05EAB}" srcOrd="1" destOrd="0" parTransId="{C7EA51B0-342B-402A-AC7F-199754215C91}" sibTransId="{C54AB81F-BE8C-4F33-9EA3-99A2BAFA9DA1}"/>
    <dgm:cxn modelId="{6D920EF8-2C1F-41B3-8EDD-D8F19238BA3C}" type="presParOf" srcId="{FD2DA936-C909-44B3-A167-3C03FC1BC0BC}" destId="{FC06E8E0-FA3C-4074-AAFF-F8CEB9B5534F}" srcOrd="0" destOrd="0" presId="urn:microsoft.com/office/officeart/2005/8/layout/chevron1"/>
    <dgm:cxn modelId="{01BD5E51-3A81-4E71-8D48-7B0A7FEFC1EB}" type="presParOf" srcId="{FD2DA936-C909-44B3-A167-3C03FC1BC0BC}" destId="{B166F4C4-C498-40A4-A55D-ECAE8F16B792}" srcOrd="1" destOrd="0" presId="urn:microsoft.com/office/officeart/2005/8/layout/chevron1"/>
    <dgm:cxn modelId="{B6BFEA52-7025-4C80-9BA9-C21297F13004}" type="presParOf" srcId="{FD2DA936-C909-44B3-A167-3C03FC1BC0BC}" destId="{9ACAB1CD-EA77-4F7B-A216-6F641D8F179E}" srcOrd="2" destOrd="0" presId="urn:microsoft.com/office/officeart/2005/8/layout/chevron1"/>
    <dgm:cxn modelId="{7CDDE6F5-8757-4459-9F48-64D2789E55A0}" type="presParOf" srcId="{FD2DA936-C909-44B3-A167-3C03FC1BC0BC}" destId="{1A4E57D3-DD4D-4888-AE61-FFB45E0C662C}" srcOrd="3" destOrd="0" presId="urn:microsoft.com/office/officeart/2005/8/layout/chevron1"/>
    <dgm:cxn modelId="{278612D9-FC67-4781-991C-09C33C09E3EF}" type="presParOf" srcId="{FD2DA936-C909-44B3-A167-3C03FC1BC0BC}" destId="{A23984F1-A9EF-4FA5-8CCA-60F858A878FD}" srcOrd="4"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710936-F13A-481E-927E-EC925F8C97EC}"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ru-RU"/>
        </a:p>
      </dgm:t>
    </dgm:pt>
    <dgm:pt modelId="{FA45EE4B-950B-465F-B098-DC23404038A0}">
      <dgm:prSet phldrT="[Текст]" custT="1"/>
      <dgm:spPr/>
      <dgm:t>
        <a:bodyPr/>
        <a:lstStyle/>
        <a:p>
          <a:pPr algn="ctr"/>
          <a:r>
            <a:rPr lang="ru-RU" sz="1800" b="1" dirty="0">
              <a:solidFill>
                <a:srgbClr val="FFC000"/>
              </a:solidFill>
            </a:rPr>
            <a:t>34</a:t>
          </a:r>
          <a:endParaRPr lang="ru-RU" sz="1600" b="1" dirty="0">
            <a:solidFill>
              <a:srgbClr val="FFC000"/>
            </a:solidFill>
          </a:endParaRPr>
        </a:p>
      </dgm:t>
    </dgm:pt>
    <dgm:pt modelId="{498F1730-7040-4BEC-A677-468BA5FF85A2}" type="parTrans" cxnId="{ECAED4D7-AF1A-4E5F-BB33-388DF21246F0}">
      <dgm:prSet/>
      <dgm:spPr/>
      <dgm:t>
        <a:bodyPr/>
        <a:lstStyle/>
        <a:p>
          <a:endParaRPr lang="ru-RU"/>
        </a:p>
      </dgm:t>
    </dgm:pt>
    <dgm:pt modelId="{1739A114-A94B-4C68-B9EA-564DCCD4F618}" type="sibTrans" cxnId="{ECAED4D7-AF1A-4E5F-BB33-388DF21246F0}">
      <dgm:prSet/>
      <dgm:spPr/>
      <dgm:t>
        <a:bodyPr/>
        <a:lstStyle/>
        <a:p>
          <a:endParaRPr lang="ru-RU"/>
        </a:p>
      </dgm:t>
    </dgm:pt>
    <dgm:pt modelId="{80F602A5-969A-4A8D-959D-563EC63CB5A7}">
      <dgm:prSet phldrT="[Текст]" custT="1"/>
      <dgm:spPr/>
      <dgm:t>
        <a:bodyPr/>
        <a:lstStyle/>
        <a:p>
          <a:pPr algn="ctr">
            <a:buFontTx/>
            <a:buNone/>
          </a:pPr>
          <a:r>
            <a:rPr lang="ru-RU" sz="1600" dirty="0"/>
            <a:t>РАА </a:t>
          </a:r>
          <a:r>
            <a:rPr lang="kk-KZ" sz="1600" noProof="0" dirty="0"/>
            <a:t>Төралқасы</a:t>
          </a:r>
        </a:p>
      </dgm:t>
    </dgm:pt>
    <dgm:pt modelId="{98B44B54-EF17-4020-88C8-EB4ADC2AE4C4}" type="parTrans" cxnId="{F9CBCBAD-C4D1-4D17-8E0E-EDEF96D86C44}">
      <dgm:prSet/>
      <dgm:spPr/>
      <dgm:t>
        <a:bodyPr/>
        <a:lstStyle/>
        <a:p>
          <a:endParaRPr lang="ru-RU"/>
        </a:p>
      </dgm:t>
    </dgm:pt>
    <dgm:pt modelId="{45E03B9C-98AB-455C-81DC-EAC5E435527E}" type="sibTrans" cxnId="{F9CBCBAD-C4D1-4D17-8E0E-EDEF96D86C44}">
      <dgm:prSet/>
      <dgm:spPr/>
      <dgm:t>
        <a:bodyPr/>
        <a:lstStyle/>
        <a:p>
          <a:endParaRPr lang="ru-RU"/>
        </a:p>
      </dgm:t>
    </dgm:pt>
    <dgm:pt modelId="{8A04F8FA-DF55-43F7-BB03-F453E5007B1A}">
      <dgm:prSet phldrT="[Текст]" custT="1"/>
      <dgm:spPr/>
      <dgm:t>
        <a:bodyPr/>
        <a:lstStyle/>
        <a:p>
          <a:pPr algn="ctr"/>
          <a:r>
            <a:rPr lang="ru-RU" sz="1800" b="1" dirty="0">
              <a:solidFill>
                <a:srgbClr val="FFC000"/>
              </a:solidFill>
            </a:rPr>
            <a:t>23</a:t>
          </a:r>
        </a:p>
      </dgm:t>
    </dgm:pt>
    <dgm:pt modelId="{D9B98A66-5A74-4485-9532-2EA4477FE40A}" type="parTrans" cxnId="{6FC64561-B82B-436A-BBF8-78139A5A8AE5}">
      <dgm:prSet/>
      <dgm:spPr/>
      <dgm:t>
        <a:bodyPr/>
        <a:lstStyle/>
        <a:p>
          <a:endParaRPr lang="ru-RU"/>
        </a:p>
      </dgm:t>
    </dgm:pt>
    <dgm:pt modelId="{577170F1-5DFB-4E10-9447-7549D414EDAA}" type="sibTrans" cxnId="{6FC64561-B82B-436A-BBF8-78139A5A8AE5}">
      <dgm:prSet/>
      <dgm:spPr/>
      <dgm:t>
        <a:bodyPr/>
        <a:lstStyle/>
        <a:p>
          <a:endParaRPr lang="ru-RU"/>
        </a:p>
      </dgm:t>
    </dgm:pt>
    <dgm:pt modelId="{A1D385B2-7ABF-4720-AFF2-6996E0D97BE4}">
      <dgm:prSet phldrT="[Текст]" custT="1"/>
      <dgm:spPr/>
      <dgm:t>
        <a:bodyPr/>
        <a:lstStyle/>
        <a:p>
          <a:pPr algn="ctr">
            <a:buFontTx/>
            <a:buNone/>
          </a:pPr>
          <a:r>
            <a:rPr lang="kk-KZ" sz="1600" b="0" i="0" noProof="0" dirty="0"/>
            <a:t>Ғылыми-консультативтік к</a:t>
          </a:r>
          <a:r>
            <a:rPr lang="ru-RU" sz="1600" b="0" i="0" dirty="0" err="1"/>
            <a:t>еңес</a:t>
          </a:r>
          <a:r>
            <a:rPr lang="ru-RU" sz="1600" b="0" i="0" dirty="0"/>
            <a:t> </a:t>
          </a:r>
          <a:endParaRPr lang="ru-RU" sz="1600" dirty="0"/>
        </a:p>
      </dgm:t>
    </dgm:pt>
    <dgm:pt modelId="{00C6A81B-F740-4F18-B2CE-81693F2B0ABE}" type="parTrans" cxnId="{9E4148AF-4504-4842-B09A-7878BAF91F92}">
      <dgm:prSet/>
      <dgm:spPr/>
      <dgm:t>
        <a:bodyPr/>
        <a:lstStyle/>
        <a:p>
          <a:endParaRPr lang="ru-RU"/>
        </a:p>
      </dgm:t>
    </dgm:pt>
    <dgm:pt modelId="{7220DE56-B6CF-4B0B-9CED-C3B52D5D5959}" type="sibTrans" cxnId="{9E4148AF-4504-4842-B09A-7878BAF91F92}">
      <dgm:prSet/>
      <dgm:spPr/>
      <dgm:t>
        <a:bodyPr/>
        <a:lstStyle/>
        <a:p>
          <a:endParaRPr lang="ru-RU"/>
        </a:p>
      </dgm:t>
    </dgm:pt>
    <dgm:pt modelId="{CDA1DBDA-A0D1-4F35-B184-151689AF1961}">
      <dgm:prSet phldrT="[Текст]" custT="1"/>
      <dgm:spPr/>
      <dgm:t>
        <a:bodyPr/>
        <a:lstStyle/>
        <a:p>
          <a:pPr algn="ctr"/>
          <a:r>
            <a:rPr lang="ru-RU" sz="1800" b="1" dirty="0">
              <a:solidFill>
                <a:srgbClr val="FFC000"/>
              </a:solidFill>
            </a:rPr>
            <a:t>31</a:t>
          </a:r>
        </a:p>
      </dgm:t>
    </dgm:pt>
    <dgm:pt modelId="{CAF95E60-48E4-4929-98EE-13AC3BB9F7BE}" type="parTrans" cxnId="{1AD11324-487B-43BC-AB66-A57190B8F6BD}">
      <dgm:prSet/>
      <dgm:spPr/>
      <dgm:t>
        <a:bodyPr/>
        <a:lstStyle/>
        <a:p>
          <a:endParaRPr lang="ru-RU"/>
        </a:p>
      </dgm:t>
    </dgm:pt>
    <dgm:pt modelId="{A192CB41-3185-497A-B65E-BB9A6DF7BBDE}" type="sibTrans" cxnId="{1AD11324-487B-43BC-AB66-A57190B8F6BD}">
      <dgm:prSet/>
      <dgm:spPr/>
      <dgm:t>
        <a:bodyPr/>
        <a:lstStyle/>
        <a:p>
          <a:endParaRPr lang="ru-RU"/>
        </a:p>
      </dgm:t>
    </dgm:pt>
    <dgm:pt modelId="{641C1AD7-ED19-483E-8162-DA79DC4D5E2C}">
      <dgm:prSet phldrT="[Текст]" custT="1"/>
      <dgm:spPr/>
      <dgm:t>
        <a:bodyPr/>
        <a:lstStyle/>
        <a:p>
          <a:pPr marL="0" algn="ctr">
            <a:buFontTx/>
            <a:buNone/>
          </a:pPr>
          <a:r>
            <a:rPr lang="kk-KZ" sz="1600" b="0" i="0" noProof="0" dirty="0"/>
            <a:t>Адвокаттардың кәсіби құқықтарын қорғау жөніндегі Комиссия</a:t>
          </a:r>
          <a:endParaRPr lang="kk-KZ" sz="1600" b="0" noProof="0" dirty="0"/>
        </a:p>
      </dgm:t>
    </dgm:pt>
    <dgm:pt modelId="{96D3C877-4D6F-4587-93C3-6C56523615E9}" type="parTrans" cxnId="{4D67F8F6-C541-44E6-92C5-7FDB789C5EED}">
      <dgm:prSet/>
      <dgm:spPr/>
      <dgm:t>
        <a:bodyPr/>
        <a:lstStyle/>
        <a:p>
          <a:endParaRPr lang="ru-RU"/>
        </a:p>
      </dgm:t>
    </dgm:pt>
    <dgm:pt modelId="{BBC99430-AED6-443A-A268-A7845412D50A}" type="sibTrans" cxnId="{4D67F8F6-C541-44E6-92C5-7FDB789C5EED}">
      <dgm:prSet/>
      <dgm:spPr/>
      <dgm:t>
        <a:bodyPr/>
        <a:lstStyle/>
        <a:p>
          <a:endParaRPr lang="ru-RU"/>
        </a:p>
      </dgm:t>
    </dgm:pt>
    <dgm:pt modelId="{8B336072-BB83-4054-8683-5410C8BE7097}">
      <dgm:prSet phldrT="[Текст]" custT="1"/>
      <dgm:spPr/>
      <dgm:t>
        <a:bodyPr/>
        <a:lstStyle/>
        <a:p>
          <a:pPr algn="ctr"/>
          <a:r>
            <a:rPr lang="ru-RU" sz="1800" b="1" dirty="0">
              <a:solidFill>
                <a:srgbClr val="FFC000"/>
              </a:solidFill>
            </a:rPr>
            <a:t>11</a:t>
          </a:r>
        </a:p>
      </dgm:t>
    </dgm:pt>
    <dgm:pt modelId="{D98B4916-DF54-4FF6-B1CF-3A342171F06E}" type="parTrans" cxnId="{91E17FCD-CDBD-4324-8B9D-592195EF3BA3}">
      <dgm:prSet/>
      <dgm:spPr/>
      <dgm:t>
        <a:bodyPr/>
        <a:lstStyle/>
        <a:p>
          <a:endParaRPr lang="ru-RU"/>
        </a:p>
      </dgm:t>
    </dgm:pt>
    <dgm:pt modelId="{6FB2A905-3D3C-4834-A21D-D65834385878}" type="sibTrans" cxnId="{91E17FCD-CDBD-4324-8B9D-592195EF3BA3}">
      <dgm:prSet/>
      <dgm:spPr/>
      <dgm:t>
        <a:bodyPr/>
        <a:lstStyle/>
        <a:p>
          <a:endParaRPr lang="ru-RU"/>
        </a:p>
      </dgm:t>
    </dgm:pt>
    <dgm:pt modelId="{63F0856D-C1BC-4542-90C9-8E7E708CEBBA}">
      <dgm:prSet phldrT="[Текст]" custT="1"/>
      <dgm:spPr/>
      <dgm:t>
        <a:bodyPr/>
        <a:lstStyle/>
        <a:p>
          <a:pPr algn="ctr">
            <a:buFontTx/>
            <a:buNone/>
          </a:pPr>
          <a:r>
            <a:rPr lang="kk-KZ" sz="1600" b="0" i="0" noProof="0" dirty="0"/>
            <a:t>Адвокатураның тәртіптік комиссиясы</a:t>
          </a:r>
          <a:endParaRPr lang="kk-KZ" sz="1600" noProof="0" dirty="0"/>
        </a:p>
      </dgm:t>
    </dgm:pt>
    <dgm:pt modelId="{8D87F637-49BE-491C-A315-159E6E6FE7F5}" type="parTrans" cxnId="{AD213CA5-115F-4254-9918-33172163DA6C}">
      <dgm:prSet/>
      <dgm:spPr/>
      <dgm:t>
        <a:bodyPr/>
        <a:lstStyle/>
        <a:p>
          <a:endParaRPr lang="ru-RU"/>
        </a:p>
      </dgm:t>
    </dgm:pt>
    <dgm:pt modelId="{346780A1-B3F8-48F3-943D-4BB9D8713100}" type="sibTrans" cxnId="{AD213CA5-115F-4254-9918-33172163DA6C}">
      <dgm:prSet/>
      <dgm:spPr/>
      <dgm:t>
        <a:bodyPr/>
        <a:lstStyle/>
        <a:p>
          <a:endParaRPr lang="ru-RU"/>
        </a:p>
      </dgm:t>
    </dgm:pt>
    <dgm:pt modelId="{65AF3B46-5757-4F33-BF13-9773D2F850D0}">
      <dgm:prSet phldrT="[Текст]" custT="1"/>
      <dgm:spPr/>
      <dgm:t>
        <a:bodyPr/>
        <a:lstStyle/>
        <a:p>
          <a:pPr algn="ctr"/>
          <a:r>
            <a:rPr lang="ru-RU" sz="2000" b="1" kern="1200" dirty="0">
              <a:solidFill>
                <a:srgbClr val="FFC000"/>
              </a:solidFill>
              <a:latin typeface="Trebuchet MS" panose="020B0603020202020204"/>
              <a:ea typeface="+mn-ea"/>
              <a:cs typeface="+mn-cs"/>
            </a:rPr>
            <a:t>44</a:t>
          </a:r>
          <a:endParaRPr lang="ru-RU" sz="1800" b="1" kern="1200" dirty="0">
            <a:solidFill>
              <a:srgbClr val="FFC000"/>
            </a:solidFill>
            <a:latin typeface="Trebuchet MS" panose="020B0603020202020204"/>
            <a:ea typeface="+mn-ea"/>
            <a:cs typeface="+mn-cs"/>
          </a:endParaRPr>
        </a:p>
      </dgm:t>
    </dgm:pt>
    <dgm:pt modelId="{3E28B6CE-FA60-40CF-A45D-B11BBC5230F4}" type="parTrans" cxnId="{2B75C6F7-2D9D-49F4-B711-7F9A81412761}">
      <dgm:prSet/>
      <dgm:spPr/>
      <dgm:t>
        <a:bodyPr/>
        <a:lstStyle/>
        <a:p>
          <a:endParaRPr lang="ru-RU"/>
        </a:p>
      </dgm:t>
    </dgm:pt>
    <dgm:pt modelId="{B143591E-FF60-4B41-961A-711AC5350F9E}" type="sibTrans" cxnId="{2B75C6F7-2D9D-49F4-B711-7F9A81412761}">
      <dgm:prSet/>
      <dgm:spPr/>
      <dgm:t>
        <a:bodyPr/>
        <a:lstStyle/>
        <a:p>
          <a:endParaRPr lang="ru-RU"/>
        </a:p>
      </dgm:t>
    </dgm:pt>
    <dgm:pt modelId="{B5877E20-8E74-4981-9E79-585ABB7F5D6C}">
      <dgm:prSet phldrT="[Текст]" custT="1"/>
      <dgm:spPr/>
      <dgm:t>
        <a:bodyPr/>
        <a:lstStyle/>
        <a:p>
          <a:pPr marL="0" algn="ctr">
            <a:buFontTx/>
            <a:buNone/>
          </a:pPr>
          <a:r>
            <a:rPr lang="kk-KZ" sz="1400" noProof="0" dirty="0"/>
            <a:t>қоғамдық кеңестердегі, комиссиялардағы, өзге де құрылымдардағы адвокаттар-өкілдер</a:t>
          </a:r>
        </a:p>
      </dgm:t>
    </dgm:pt>
    <dgm:pt modelId="{C26A58BC-4867-473B-BDF3-24543CF4BA9B}" type="parTrans" cxnId="{F3F126C9-1CFB-47E6-970D-FF8E4645C0BC}">
      <dgm:prSet/>
      <dgm:spPr/>
      <dgm:t>
        <a:bodyPr/>
        <a:lstStyle/>
        <a:p>
          <a:endParaRPr lang="ru-RU"/>
        </a:p>
      </dgm:t>
    </dgm:pt>
    <dgm:pt modelId="{C3AFD172-C7E2-4F1A-B509-1077BC1DB62A}" type="sibTrans" cxnId="{F3F126C9-1CFB-47E6-970D-FF8E4645C0BC}">
      <dgm:prSet/>
      <dgm:spPr/>
      <dgm:t>
        <a:bodyPr/>
        <a:lstStyle/>
        <a:p>
          <a:endParaRPr lang="ru-RU"/>
        </a:p>
      </dgm:t>
    </dgm:pt>
    <dgm:pt modelId="{CB41015C-F4EA-4773-A630-F89F6F1724F0}">
      <dgm:prSet phldrT="[Текст]" custT="1"/>
      <dgm:spPr/>
      <dgm:t>
        <a:bodyPr/>
        <a:lstStyle/>
        <a:p>
          <a:pPr marL="0" lvl="0" indent="0" algn="ctr" defTabSz="800100">
            <a:lnSpc>
              <a:spcPct val="90000"/>
            </a:lnSpc>
            <a:spcBef>
              <a:spcPct val="0"/>
            </a:spcBef>
            <a:spcAft>
              <a:spcPct val="35000"/>
            </a:spcAft>
            <a:buFontTx/>
            <a:buNone/>
          </a:pPr>
          <a:r>
            <a:rPr lang="ru-RU" sz="2000" b="1" kern="1200" dirty="0">
              <a:solidFill>
                <a:srgbClr val="FFC000"/>
              </a:solidFill>
              <a:latin typeface="Trebuchet MS" panose="020B0603020202020204"/>
              <a:ea typeface="+mn-ea"/>
              <a:cs typeface="+mn-cs"/>
            </a:rPr>
            <a:t>10</a:t>
          </a:r>
        </a:p>
      </dgm:t>
    </dgm:pt>
    <dgm:pt modelId="{81BE30D0-6779-441D-A1EA-570C4F919437}" type="parTrans" cxnId="{E33BB01E-B654-4C4F-B274-940E8FFAC2F0}">
      <dgm:prSet/>
      <dgm:spPr/>
      <dgm:t>
        <a:bodyPr/>
        <a:lstStyle/>
        <a:p>
          <a:endParaRPr lang="ru-RU"/>
        </a:p>
      </dgm:t>
    </dgm:pt>
    <dgm:pt modelId="{29E69142-4683-45D4-887C-4880C37AD885}" type="sibTrans" cxnId="{E33BB01E-B654-4C4F-B274-940E8FFAC2F0}">
      <dgm:prSet/>
      <dgm:spPr/>
      <dgm:t>
        <a:bodyPr/>
        <a:lstStyle/>
        <a:p>
          <a:endParaRPr lang="ru-RU"/>
        </a:p>
      </dgm:t>
    </dgm:pt>
    <dgm:pt modelId="{3C4140FD-14C5-48DE-B251-CD4FFFA51F14}">
      <dgm:prSet phldrT="[Текст]" custT="1"/>
      <dgm:spPr/>
      <dgm:t>
        <a:bodyPr/>
        <a:lstStyle/>
        <a:p>
          <a:pPr marL="0" algn="ctr">
            <a:buFontTx/>
            <a:buNone/>
          </a:pPr>
          <a:r>
            <a:rPr lang="ru-RU" sz="1600" dirty="0"/>
            <a:t>РАА аппараты </a:t>
          </a:r>
        </a:p>
      </dgm:t>
    </dgm:pt>
    <dgm:pt modelId="{E055088C-1708-4977-8388-76BDB4790D10}" type="parTrans" cxnId="{7D1540E5-827C-4AAC-9080-FCE65CF6C92D}">
      <dgm:prSet/>
      <dgm:spPr/>
      <dgm:t>
        <a:bodyPr/>
        <a:lstStyle/>
        <a:p>
          <a:endParaRPr lang="ru-RU"/>
        </a:p>
      </dgm:t>
    </dgm:pt>
    <dgm:pt modelId="{4C52FBFF-0EBD-45DF-81E4-111C9FD7F2A1}" type="sibTrans" cxnId="{7D1540E5-827C-4AAC-9080-FCE65CF6C92D}">
      <dgm:prSet/>
      <dgm:spPr/>
      <dgm:t>
        <a:bodyPr/>
        <a:lstStyle/>
        <a:p>
          <a:endParaRPr lang="ru-RU"/>
        </a:p>
      </dgm:t>
    </dgm:pt>
    <dgm:pt modelId="{5F4EB10A-5D71-4123-AE48-FBA106C078A3}" type="pres">
      <dgm:prSet presAssocID="{6E710936-F13A-481E-927E-EC925F8C97EC}" presName="linear" presStyleCnt="0">
        <dgm:presLayoutVars>
          <dgm:animLvl val="lvl"/>
          <dgm:resizeHandles val="exact"/>
        </dgm:presLayoutVars>
      </dgm:prSet>
      <dgm:spPr/>
    </dgm:pt>
    <dgm:pt modelId="{A78A820B-0902-4802-A790-12D54097F187}" type="pres">
      <dgm:prSet presAssocID="{FA45EE4B-950B-465F-B098-DC23404038A0}" presName="parentText" presStyleLbl="node1" presStyleIdx="0" presStyleCnt="6">
        <dgm:presLayoutVars>
          <dgm:chMax val="0"/>
          <dgm:bulletEnabled val="1"/>
        </dgm:presLayoutVars>
      </dgm:prSet>
      <dgm:spPr/>
    </dgm:pt>
    <dgm:pt modelId="{823A8D42-9B69-4C14-B82F-9EAF3C2F4D71}" type="pres">
      <dgm:prSet presAssocID="{FA45EE4B-950B-465F-B098-DC23404038A0}" presName="childText" presStyleLbl="revTx" presStyleIdx="0" presStyleCnt="6">
        <dgm:presLayoutVars>
          <dgm:bulletEnabled val="1"/>
        </dgm:presLayoutVars>
      </dgm:prSet>
      <dgm:spPr/>
    </dgm:pt>
    <dgm:pt modelId="{7FB033E8-61F8-41C8-933D-95DB0468636D}" type="pres">
      <dgm:prSet presAssocID="{8A04F8FA-DF55-43F7-BB03-F453E5007B1A}" presName="parentText" presStyleLbl="node1" presStyleIdx="1" presStyleCnt="6">
        <dgm:presLayoutVars>
          <dgm:chMax val="0"/>
          <dgm:bulletEnabled val="1"/>
        </dgm:presLayoutVars>
      </dgm:prSet>
      <dgm:spPr/>
    </dgm:pt>
    <dgm:pt modelId="{9319DEC7-966D-4650-AE30-124C122FB663}" type="pres">
      <dgm:prSet presAssocID="{8A04F8FA-DF55-43F7-BB03-F453E5007B1A}" presName="childText" presStyleLbl="revTx" presStyleIdx="1" presStyleCnt="6">
        <dgm:presLayoutVars>
          <dgm:bulletEnabled val="1"/>
        </dgm:presLayoutVars>
      </dgm:prSet>
      <dgm:spPr/>
    </dgm:pt>
    <dgm:pt modelId="{06279F89-16ED-4395-998D-0B9FA5930E80}" type="pres">
      <dgm:prSet presAssocID="{CDA1DBDA-A0D1-4F35-B184-151689AF1961}" presName="parentText" presStyleLbl="node1" presStyleIdx="2" presStyleCnt="6">
        <dgm:presLayoutVars>
          <dgm:chMax val="0"/>
          <dgm:bulletEnabled val="1"/>
        </dgm:presLayoutVars>
      </dgm:prSet>
      <dgm:spPr/>
    </dgm:pt>
    <dgm:pt modelId="{B4D04B2B-3615-401A-A8DC-D58D9B777995}" type="pres">
      <dgm:prSet presAssocID="{CDA1DBDA-A0D1-4F35-B184-151689AF1961}" presName="childText" presStyleLbl="revTx" presStyleIdx="2" presStyleCnt="6">
        <dgm:presLayoutVars>
          <dgm:bulletEnabled val="1"/>
        </dgm:presLayoutVars>
      </dgm:prSet>
      <dgm:spPr/>
    </dgm:pt>
    <dgm:pt modelId="{75EE737F-4658-46BC-84C0-59D0E3C9400E}" type="pres">
      <dgm:prSet presAssocID="{8B336072-BB83-4054-8683-5410C8BE7097}" presName="parentText" presStyleLbl="node1" presStyleIdx="3" presStyleCnt="6">
        <dgm:presLayoutVars>
          <dgm:chMax val="0"/>
          <dgm:bulletEnabled val="1"/>
        </dgm:presLayoutVars>
      </dgm:prSet>
      <dgm:spPr/>
    </dgm:pt>
    <dgm:pt modelId="{226CB204-96E4-46C8-BB9D-525A04693DAF}" type="pres">
      <dgm:prSet presAssocID="{8B336072-BB83-4054-8683-5410C8BE7097}" presName="childText" presStyleLbl="revTx" presStyleIdx="3" presStyleCnt="6">
        <dgm:presLayoutVars>
          <dgm:bulletEnabled val="1"/>
        </dgm:presLayoutVars>
      </dgm:prSet>
      <dgm:spPr/>
    </dgm:pt>
    <dgm:pt modelId="{24367EA8-403E-489A-A99C-46390EAC1EB9}" type="pres">
      <dgm:prSet presAssocID="{65AF3B46-5757-4F33-BF13-9773D2F850D0}" presName="parentText" presStyleLbl="node1" presStyleIdx="4" presStyleCnt="6">
        <dgm:presLayoutVars>
          <dgm:chMax val="0"/>
          <dgm:bulletEnabled val="1"/>
        </dgm:presLayoutVars>
      </dgm:prSet>
      <dgm:spPr/>
    </dgm:pt>
    <dgm:pt modelId="{276A0178-8208-4B04-A464-4671E6D6C002}" type="pres">
      <dgm:prSet presAssocID="{65AF3B46-5757-4F33-BF13-9773D2F850D0}" presName="childText" presStyleLbl="revTx" presStyleIdx="4" presStyleCnt="6">
        <dgm:presLayoutVars>
          <dgm:bulletEnabled val="1"/>
        </dgm:presLayoutVars>
      </dgm:prSet>
      <dgm:spPr/>
    </dgm:pt>
    <dgm:pt modelId="{3B7CE881-E804-41EE-925A-FC6BA5140495}" type="pres">
      <dgm:prSet presAssocID="{CB41015C-F4EA-4773-A630-F89F6F1724F0}" presName="parentText" presStyleLbl="node1" presStyleIdx="5" presStyleCnt="6">
        <dgm:presLayoutVars>
          <dgm:chMax val="0"/>
          <dgm:bulletEnabled val="1"/>
        </dgm:presLayoutVars>
      </dgm:prSet>
      <dgm:spPr/>
    </dgm:pt>
    <dgm:pt modelId="{2B8623F4-A5D6-468C-83D1-D294F2007604}" type="pres">
      <dgm:prSet presAssocID="{CB41015C-F4EA-4773-A630-F89F6F1724F0}" presName="childText" presStyleLbl="revTx" presStyleIdx="5" presStyleCnt="6">
        <dgm:presLayoutVars>
          <dgm:bulletEnabled val="1"/>
        </dgm:presLayoutVars>
      </dgm:prSet>
      <dgm:spPr/>
    </dgm:pt>
  </dgm:ptLst>
  <dgm:cxnLst>
    <dgm:cxn modelId="{7A42E203-DEF8-466C-8FDD-2A9937F3E3D6}" type="presOf" srcId="{8A04F8FA-DF55-43F7-BB03-F453E5007B1A}" destId="{7FB033E8-61F8-41C8-933D-95DB0468636D}" srcOrd="0" destOrd="0" presId="urn:microsoft.com/office/officeart/2005/8/layout/vList2"/>
    <dgm:cxn modelId="{E33BB01E-B654-4C4F-B274-940E8FFAC2F0}" srcId="{6E710936-F13A-481E-927E-EC925F8C97EC}" destId="{CB41015C-F4EA-4773-A630-F89F6F1724F0}" srcOrd="5" destOrd="0" parTransId="{81BE30D0-6779-441D-A1EA-570C4F919437}" sibTransId="{29E69142-4683-45D4-887C-4880C37AD885}"/>
    <dgm:cxn modelId="{1AD11324-487B-43BC-AB66-A57190B8F6BD}" srcId="{6E710936-F13A-481E-927E-EC925F8C97EC}" destId="{CDA1DBDA-A0D1-4F35-B184-151689AF1961}" srcOrd="2" destOrd="0" parTransId="{CAF95E60-48E4-4929-98EE-13AC3BB9F7BE}" sibTransId="{A192CB41-3185-497A-B65E-BB9A6DF7BBDE}"/>
    <dgm:cxn modelId="{DF962240-BFBA-41F5-8698-0689B8979B52}" type="presOf" srcId="{65AF3B46-5757-4F33-BF13-9773D2F850D0}" destId="{24367EA8-403E-489A-A99C-46390EAC1EB9}" srcOrd="0" destOrd="0" presId="urn:microsoft.com/office/officeart/2005/8/layout/vList2"/>
    <dgm:cxn modelId="{E5AE9640-D488-4591-AEB6-D981973D0D5A}" type="presOf" srcId="{FA45EE4B-950B-465F-B098-DC23404038A0}" destId="{A78A820B-0902-4802-A790-12D54097F187}" srcOrd="0" destOrd="0" presId="urn:microsoft.com/office/officeart/2005/8/layout/vList2"/>
    <dgm:cxn modelId="{90F6535E-E2B2-4C03-8727-47CD3D49F967}" type="presOf" srcId="{641C1AD7-ED19-483E-8162-DA79DC4D5E2C}" destId="{B4D04B2B-3615-401A-A8DC-D58D9B777995}" srcOrd="0" destOrd="0" presId="urn:microsoft.com/office/officeart/2005/8/layout/vList2"/>
    <dgm:cxn modelId="{6FC64561-B82B-436A-BBF8-78139A5A8AE5}" srcId="{6E710936-F13A-481E-927E-EC925F8C97EC}" destId="{8A04F8FA-DF55-43F7-BB03-F453E5007B1A}" srcOrd="1" destOrd="0" parTransId="{D9B98A66-5A74-4485-9532-2EA4477FE40A}" sibTransId="{577170F1-5DFB-4E10-9447-7549D414EDAA}"/>
    <dgm:cxn modelId="{A2995F68-72DC-4228-8077-07AA6E8C6F8A}" type="presOf" srcId="{63F0856D-C1BC-4542-90C9-8E7E708CEBBA}" destId="{226CB204-96E4-46C8-BB9D-525A04693DAF}" srcOrd="0" destOrd="0" presId="urn:microsoft.com/office/officeart/2005/8/layout/vList2"/>
    <dgm:cxn modelId="{A301AC82-52AB-4741-AF8D-1863FD4153F4}" type="presOf" srcId="{3C4140FD-14C5-48DE-B251-CD4FFFA51F14}" destId="{2B8623F4-A5D6-468C-83D1-D294F2007604}" srcOrd="0" destOrd="0" presId="urn:microsoft.com/office/officeart/2005/8/layout/vList2"/>
    <dgm:cxn modelId="{26FC748B-A07F-4250-AE67-7F11C1F7621C}" type="presOf" srcId="{80F602A5-969A-4A8D-959D-563EC63CB5A7}" destId="{823A8D42-9B69-4C14-B82F-9EAF3C2F4D71}" srcOrd="0" destOrd="0" presId="urn:microsoft.com/office/officeart/2005/8/layout/vList2"/>
    <dgm:cxn modelId="{78AF7894-A8D4-4136-A173-E46FA2F629FB}" type="presOf" srcId="{CDA1DBDA-A0D1-4F35-B184-151689AF1961}" destId="{06279F89-16ED-4395-998D-0B9FA5930E80}" srcOrd="0" destOrd="0" presId="urn:microsoft.com/office/officeart/2005/8/layout/vList2"/>
    <dgm:cxn modelId="{AD213CA5-115F-4254-9918-33172163DA6C}" srcId="{8B336072-BB83-4054-8683-5410C8BE7097}" destId="{63F0856D-C1BC-4542-90C9-8E7E708CEBBA}" srcOrd="0" destOrd="0" parTransId="{8D87F637-49BE-491C-A315-159E6E6FE7F5}" sibTransId="{346780A1-B3F8-48F3-943D-4BB9D8713100}"/>
    <dgm:cxn modelId="{410C31AD-E895-4836-9423-1D8F2D1BA565}" type="presOf" srcId="{8B336072-BB83-4054-8683-5410C8BE7097}" destId="{75EE737F-4658-46BC-84C0-59D0E3C9400E}" srcOrd="0" destOrd="0" presId="urn:microsoft.com/office/officeart/2005/8/layout/vList2"/>
    <dgm:cxn modelId="{F9CBCBAD-C4D1-4D17-8E0E-EDEF96D86C44}" srcId="{FA45EE4B-950B-465F-B098-DC23404038A0}" destId="{80F602A5-969A-4A8D-959D-563EC63CB5A7}" srcOrd="0" destOrd="0" parTransId="{98B44B54-EF17-4020-88C8-EB4ADC2AE4C4}" sibTransId="{45E03B9C-98AB-455C-81DC-EAC5E435527E}"/>
    <dgm:cxn modelId="{9E4148AF-4504-4842-B09A-7878BAF91F92}" srcId="{8A04F8FA-DF55-43F7-BB03-F453E5007B1A}" destId="{A1D385B2-7ABF-4720-AFF2-6996E0D97BE4}" srcOrd="0" destOrd="0" parTransId="{00C6A81B-F740-4F18-B2CE-81693F2B0ABE}" sibTransId="{7220DE56-B6CF-4B0B-9CED-C3B52D5D5959}"/>
    <dgm:cxn modelId="{367774B0-BC73-476E-84F4-9DA43A988295}" type="presOf" srcId="{B5877E20-8E74-4981-9E79-585ABB7F5D6C}" destId="{276A0178-8208-4B04-A464-4671E6D6C002}" srcOrd="0" destOrd="0" presId="urn:microsoft.com/office/officeart/2005/8/layout/vList2"/>
    <dgm:cxn modelId="{F3F126C9-1CFB-47E6-970D-FF8E4645C0BC}" srcId="{65AF3B46-5757-4F33-BF13-9773D2F850D0}" destId="{B5877E20-8E74-4981-9E79-585ABB7F5D6C}" srcOrd="0" destOrd="0" parTransId="{C26A58BC-4867-473B-BDF3-24543CF4BA9B}" sibTransId="{C3AFD172-C7E2-4F1A-B509-1077BC1DB62A}"/>
    <dgm:cxn modelId="{91E17FCD-CDBD-4324-8B9D-592195EF3BA3}" srcId="{6E710936-F13A-481E-927E-EC925F8C97EC}" destId="{8B336072-BB83-4054-8683-5410C8BE7097}" srcOrd="3" destOrd="0" parTransId="{D98B4916-DF54-4FF6-B1CF-3A342171F06E}" sibTransId="{6FB2A905-3D3C-4834-A21D-D65834385878}"/>
    <dgm:cxn modelId="{39971CD6-E713-48F6-AF7E-F3F403E4EF48}" type="presOf" srcId="{6E710936-F13A-481E-927E-EC925F8C97EC}" destId="{5F4EB10A-5D71-4123-AE48-FBA106C078A3}" srcOrd="0" destOrd="0" presId="urn:microsoft.com/office/officeart/2005/8/layout/vList2"/>
    <dgm:cxn modelId="{ECAED4D7-AF1A-4E5F-BB33-388DF21246F0}" srcId="{6E710936-F13A-481E-927E-EC925F8C97EC}" destId="{FA45EE4B-950B-465F-B098-DC23404038A0}" srcOrd="0" destOrd="0" parTransId="{498F1730-7040-4BEC-A677-468BA5FF85A2}" sibTransId="{1739A114-A94B-4C68-B9EA-564DCCD4F618}"/>
    <dgm:cxn modelId="{4D3D79DC-4C99-48EF-924C-26B5202CC42A}" type="presOf" srcId="{CB41015C-F4EA-4773-A630-F89F6F1724F0}" destId="{3B7CE881-E804-41EE-925A-FC6BA5140495}" srcOrd="0" destOrd="0" presId="urn:microsoft.com/office/officeart/2005/8/layout/vList2"/>
    <dgm:cxn modelId="{63D234E2-2E90-4BD0-91AD-229906611865}" type="presOf" srcId="{A1D385B2-7ABF-4720-AFF2-6996E0D97BE4}" destId="{9319DEC7-966D-4650-AE30-124C122FB663}" srcOrd="0" destOrd="0" presId="urn:microsoft.com/office/officeart/2005/8/layout/vList2"/>
    <dgm:cxn modelId="{7D1540E5-827C-4AAC-9080-FCE65CF6C92D}" srcId="{CB41015C-F4EA-4773-A630-F89F6F1724F0}" destId="{3C4140FD-14C5-48DE-B251-CD4FFFA51F14}" srcOrd="0" destOrd="0" parTransId="{E055088C-1708-4977-8388-76BDB4790D10}" sibTransId="{4C52FBFF-0EBD-45DF-81E4-111C9FD7F2A1}"/>
    <dgm:cxn modelId="{4D67F8F6-C541-44E6-92C5-7FDB789C5EED}" srcId="{CDA1DBDA-A0D1-4F35-B184-151689AF1961}" destId="{641C1AD7-ED19-483E-8162-DA79DC4D5E2C}" srcOrd="0" destOrd="0" parTransId="{96D3C877-4D6F-4587-93C3-6C56523615E9}" sibTransId="{BBC99430-AED6-443A-A268-A7845412D50A}"/>
    <dgm:cxn modelId="{2B75C6F7-2D9D-49F4-B711-7F9A81412761}" srcId="{6E710936-F13A-481E-927E-EC925F8C97EC}" destId="{65AF3B46-5757-4F33-BF13-9773D2F850D0}" srcOrd="4" destOrd="0" parTransId="{3E28B6CE-FA60-40CF-A45D-B11BBC5230F4}" sibTransId="{B143591E-FF60-4B41-961A-711AC5350F9E}"/>
    <dgm:cxn modelId="{B9D917B2-2E2C-4274-924B-DA6C8DEBC9AB}" type="presParOf" srcId="{5F4EB10A-5D71-4123-AE48-FBA106C078A3}" destId="{A78A820B-0902-4802-A790-12D54097F187}" srcOrd="0" destOrd="0" presId="urn:microsoft.com/office/officeart/2005/8/layout/vList2"/>
    <dgm:cxn modelId="{FE0C3A8A-1BDD-42E1-85F9-0D177B4A7439}" type="presParOf" srcId="{5F4EB10A-5D71-4123-AE48-FBA106C078A3}" destId="{823A8D42-9B69-4C14-B82F-9EAF3C2F4D71}" srcOrd="1" destOrd="0" presId="urn:microsoft.com/office/officeart/2005/8/layout/vList2"/>
    <dgm:cxn modelId="{A5EFEFA9-26D7-4067-8507-FCE2BA33A536}" type="presParOf" srcId="{5F4EB10A-5D71-4123-AE48-FBA106C078A3}" destId="{7FB033E8-61F8-41C8-933D-95DB0468636D}" srcOrd="2" destOrd="0" presId="urn:microsoft.com/office/officeart/2005/8/layout/vList2"/>
    <dgm:cxn modelId="{9F96539D-CE23-4D08-8F02-829992DB8461}" type="presParOf" srcId="{5F4EB10A-5D71-4123-AE48-FBA106C078A3}" destId="{9319DEC7-966D-4650-AE30-124C122FB663}" srcOrd="3" destOrd="0" presId="urn:microsoft.com/office/officeart/2005/8/layout/vList2"/>
    <dgm:cxn modelId="{9129E499-845C-48DD-817C-4C0A55D3ADA3}" type="presParOf" srcId="{5F4EB10A-5D71-4123-AE48-FBA106C078A3}" destId="{06279F89-16ED-4395-998D-0B9FA5930E80}" srcOrd="4" destOrd="0" presId="urn:microsoft.com/office/officeart/2005/8/layout/vList2"/>
    <dgm:cxn modelId="{1D514C40-9ED5-4786-A242-5D093F93A100}" type="presParOf" srcId="{5F4EB10A-5D71-4123-AE48-FBA106C078A3}" destId="{B4D04B2B-3615-401A-A8DC-D58D9B777995}" srcOrd="5" destOrd="0" presId="urn:microsoft.com/office/officeart/2005/8/layout/vList2"/>
    <dgm:cxn modelId="{F24564D4-C90D-4608-9871-DC596EB8C3C0}" type="presParOf" srcId="{5F4EB10A-5D71-4123-AE48-FBA106C078A3}" destId="{75EE737F-4658-46BC-84C0-59D0E3C9400E}" srcOrd="6" destOrd="0" presId="urn:microsoft.com/office/officeart/2005/8/layout/vList2"/>
    <dgm:cxn modelId="{BF252AC6-E9C8-4673-836C-1EF573EA834B}" type="presParOf" srcId="{5F4EB10A-5D71-4123-AE48-FBA106C078A3}" destId="{226CB204-96E4-46C8-BB9D-525A04693DAF}" srcOrd="7" destOrd="0" presId="urn:microsoft.com/office/officeart/2005/8/layout/vList2"/>
    <dgm:cxn modelId="{CEB80854-535C-494F-A9E1-A2039A21C687}" type="presParOf" srcId="{5F4EB10A-5D71-4123-AE48-FBA106C078A3}" destId="{24367EA8-403E-489A-A99C-46390EAC1EB9}" srcOrd="8" destOrd="0" presId="urn:microsoft.com/office/officeart/2005/8/layout/vList2"/>
    <dgm:cxn modelId="{0E47B178-7F70-4533-9500-7AF869826EC2}" type="presParOf" srcId="{5F4EB10A-5D71-4123-AE48-FBA106C078A3}" destId="{276A0178-8208-4B04-A464-4671E6D6C002}" srcOrd="9" destOrd="0" presId="urn:microsoft.com/office/officeart/2005/8/layout/vList2"/>
    <dgm:cxn modelId="{48E0FE37-9010-4E51-9102-C95303F906DE}" type="presParOf" srcId="{5F4EB10A-5D71-4123-AE48-FBA106C078A3}" destId="{3B7CE881-E804-41EE-925A-FC6BA5140495}" srcOrd="10" destOrd="0" presId="urn:microsoft.com/office/officeart/2005/8/layout/vList2"/>
    <dgm:cxn modelId="{CB831C5E-8485-43CE-89EF-970757B33F24}" type="presParOf" srcId="{5F4EB10A-5D71-4123-AE48-FBA106C078A3}" destId="{2B8623F4-A5D6-468C-83D1-D294F2007604}"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82A16B-8293-4251-A7BE-A15337C2185B}"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ru-RU"/>
        </a:p>
      </dgm:t>
    </dgm:pt>
    <dgm:pt modelId="{5B744536-C80E-45E8-A92D-9BDB56984870}">
      <dgm:prSet phldrT="[Текст]" custT="1"/>
      <dgm:spPr/>
      <dgm:t>
        <a:bodyPr/>
        <a:lstStyle/>
        <a:p>
          <a:r>
            <a:rPr lang="ru-RU" sz="1600" b="1" dirty="0"/>
            <a:t>«Новый Казахстан – Новая адвокатура» </a:t>
          </a:r>
        </a:p>
        <a:p>
          <a:r>
            <a:rPr lang="ru-RU" sz="1400" b="0" i="1" dirty="0">
              <a:latin typeface="Calibri" panose="020F0502020204030204" pitchFamily="34" charset="0"/>
              <a:cs typeface="Calibri" panose="020F0502020204030204" pitchFamily="34" charset="0"/>
            </a:rPr>
            <a:t>Журнал «Евразийская адвокатура»</a:t>
          </a:r>
        </a:p>
      </dgm:t>
    </dgm:pt>
    <dgm:pt modelId="{03C35196-58C3-4B33-B44A-7E778A4F6DDF}" type="parTrans" cxnId="{D19EDB7C-A2A9-4738-9DDB-14DFEBA9EE94}">
      <dgm:prSet/>
      <dgm:spPr/>
      <dgm:t>
        <a:bodyPr/>
        <a:lstStyle/>
        <a:p>
          <a:endParaRPr lang="ru-RU"/>
        </a:p>
      </dgm:t>
    </dgm:pt>
    <dgm:pt modelId="{CF9BC713-0385-4FA9-8367-B00C6CCCA242}" type="sibTrans" cxnId="{D19EDB7C-A2A9-4738-9DDB-14DFEBA9EE94}">
      <dgm:prSet/>
      <dgm:spPr/>
      <dgm:t>
        <a:bodyPr/>
        <a:lstStyle/>
        <a:p>
          <a:endParaRPr lang="ru-RU"/>
        </a:p>
      </dgm:t>
    </dgm:pt>
    <dgm:pt modelId="{B9C11DF8-2BEE-4417-ABA6-3C8520FF60FB}">
      <dgm:prSet phldrT="[Текст]" custT="1"/>
      <dgm:spPr/>
      <dgm:t>
        <a:bodyPr/>
        <a:lstStyle/>
        <a:p>
          <a:r>
            <a:rPr lang="ru-RU" sz="1600" b="1" dirty="0"/>
            <a:t>«Адвокатура: новый формат» </a:t>
          </a:r>
        </a:p>
        <a:p>
          <a:r>
            <a:rPr lang="ru-RU" sz="1400" i="1" dirty="0">
              <a:latin typeface="Calibri" panose="020F0502020204030204" pitchFamily="34" charset="0"/>
              <a:cs typeface="Calibri" panose="020F0502020204030204" pitchFamily="34" charset="0"/>
            </a:rPr>
            <a:t>Газета «Казахстанская правда»</a:t>
          </a:r>
        </a:p>
      </dgm:t>
    </dgm:pt>
    <dgm:pt modelId="{36DDBB16-0889-418B-A2E2-69985D14807F}" type="parTrans" cxnId="{ED657B50-6C2A-4568-8E4C-C884E7995FB9}">
      <dgm:prSet/>
      <dgm:spPr/>
      <dgm:t>
        <a:bodyPr/>
        <a:lstStyle/>
        <a:p>
          <a:endParaRPr lang="ru-RU"/>
        </a:p>
      </dgm:t>
    </dgm:pt>
    <dgm:pt modelId="{3337F465-BA51-4372-91B8-1AEC15395328}" type="sibTrans" cxnId="{ED657B50-6C2A-4568-8E4C-C884E7995FB9}">
      <dgm:prSet/>
      <dgm:spPr/>
      <dgm:t>
        <a:bodyPr/>
        <a:lstStyle/>
        <a:p>
          <a:endParaRPr lang="ru-RU"/>
        </a:p>
      </dgm:t>
    </dgm:pt>
    <dgm:pt modelId="{DE4EFA6D-24DF-4A8F-B6E8-F71624A16C12}">
      <dgm:prSet phldrT="[Текст]" custT="1"/>
      <dgm:spPr/>
      <dgm:t>
        <a:bodyPr/>
        <a:lstStyle/>
        <a:p>
          <a:r>
            <a:rPr lang="ru-RU" sz="1600" b="1" dirty="0"/>
            <a:t>«Почему появляются карманные адвокаты» </a:t>
          </a:r>
        </a:p>
        <a:p>
          <a:r>
            <a:rPr lang="ru-RU" sz="1400" i="1" dirty="0">
              <a:latin typeface="Calibri" panose="020F0502020204030204" pitchFamily="34" charset="0"/>
              <a:cs typeface="Calibri" panose="020F0502020204030204" pitchFamily="34" charset="0"/>
            </a:rPr>
            <a:t>Журнал </a:t>
          </a:r>
          <a:r>
            <a:rPr lang="en-US" sz="1400" i="1" dirty="0">
              <a:latin typeface="Calibri" panose="020F0502020204030204" pitchFamily="34" charset="0"/>
              <a:cs typeface="Calibri" panose="020F0502020204030204" pitchFamily="34" charset="0"/>
            </a:rPr>
            <a:t>Forbes</a:t>
          </a:r>
          <a:r>
            <a:rPr lang="ru-RU" sz="1400" i="1"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Kazakhstan</a:t>
          </a:r>
          <a:endParaRPr lang="ru-RU" sz="1400" i="1" dirty="0">
            <a:latin typeface="Calibri" panose="020F0502020204030204" pitchFamily="34" charset="0"/>
            <a:cs typeface="Calibri" panose="020F0502020204030204" pitchFamily="34" charset="0"/>
          </a:endParaRPr>
        </a:p>
      </dgm:t>
    </dgm:pt>
    <dgm:pt modelId="{98A42BB9-4359-49CA-80B1-19831F27AC1F}" type="parTrans" cxnId="{9907D1A2-1619-44EC-A5F0-FD7EFABAB63D}">
      <dgm:prSet/>
      <dgm:spPr/>
      <dgm:t>
        <a:bodyPr/>
        <a:lstStyle/>
        <a:p>
          <a:endParaRPr lang="ru-RU"/>
        </a:p>
      </dgm:t>
    </dgm:pt>
    <dgm:pt modelId="{65A7673A-2225-42FC-BCE9-8AEA8CAC0254}" type="sibTrans" cxnId="{9907D1A2-1619-44EC-A5F0-FD7EFABAB63D}">
      <dgm:prSet/>
      <dgm:spPr/>
      <dgm:t>
        <a:bodyPr/>
        <a:lstStyle/>
        <a:p>
          <a:endParaRPr lang="ru-RU"/>
        </a:p>
      </dgm:t>
    </dgm:pt>
    <dgm:pt modelId="{2A0BDB20-84CF-461A-91FF-97860C5B865D}">
      <dgm:prSet phldrT="[Текст]" custT="1"/>
      <dgm:spPr/>
      <dgm:t>
        <a:bodyPr/>
        <a:lstStyle/>
        <a:p>
          <a:pPr algn="r"/>
          <a:r>
            <a:rPr lang="ru-RU" sz="1400" b="1" dirty="0">
              <a:latin typeface="Calibri" panose="020F0502020204030204" pitchFamily="34" charset="0"/>
              <a:cs typeface="Calibri" panose="020F0502020204030204" pitchFamily="34" charset="0"/>
            </a:rPr>
            <a:t>«Необходимые преобразования в статусе адвокатов и гарантиях адвокатской деятельности» </a:t>
          </a:r>
        </a:p>
        <a:p>
          <a:pPr algn="ctr"/>
          <a:r>
            <a:rPr lang="ru-RU" sz="1400" i="1" dirty="0">
              <a:latin typeface="Calibri" panose="020F0502020204030204" pitchFamily="34" charset="0"/>
              <a:cs typeface="Calibri" panose="020F0502020204030204" pitchFamily="34" charset="0"/>
            </a:rPr>
            <a:t>Журнал «ЗАНГЕР» </a:t>
          </a:r>
        </a:p>
      </dgm:t>
    </dgm:pt>
    <dgm:pt modelId="{5654F15B-60A8-491D-A07E-93DAADD0444D}" type="parTrans" cxnId="{49A17B40-ACB0-4ACD-98E8-188F56C6AA54}">
      <dgm:prSet/>
      <dgm:spPr/>
      <dgm:t>
        <a:bodyPr/>
        <a:lstStyle/>
        <a:p>
          <a:endParaRPr lang="ru-RU"/>
        </a:p>
      </dgm:t>
    </dgm:pt>
    <dgm:pt modelId="{B87C1F7F-ABFE-486A-BF14-37B9B5CFAA0B}" type="sibTrans" cxnId="{49A17B40-ACB0-4ACD-98E8-188F56C6AA54}">
      <dgm:prSet/>
      <dgm:spPr/>
      <dgm:t>
        <a:bodyPr/>
        <a:lstStyle/>
        <a:p>
          <a:endParaRPr lang="ru-RU"/>
        </a:p>
      </dgm:t>
    </dgm:pt>
    <dgm:pt modelId="{13ED6731-3508-4478-AE81-984793C0D438}">
      <dgm:prSet phldrT="[Текст]" custT="1"/>
      <dgm:spPr/>
      <dgm:t>
        <a:bodyPr/>
        <a:lstStyle/>
        <a:p>
          <a:r>
            <a:rPr lang="kk-KZ" sz="1600" b="1" i="0" noProof="0" dirty="0">
              <a:latin typeface="Calibri" panose="020F0502020204030204" pitchFamily="34" charset="0"/>
              <a:cs typeface="Calibri" panose="020F0502020204030204" pitchFamily="34" charset="0"/>
            </a:rPr>
            <a:t>«Мықты адвокатурасыз Жаңа Қазақстан құру мүмкін емес» </a:t>
          </a:r>
        </a:p>
        <a:p>
          <a:r>
            <a:rPr lang="kk-KZ" sz="1400" b="0" i="1" noProof="0" dirty="0">
              <a:latin typeface="Calibri" panose="020F0502020204030204" pitchFamily="34" charset="0"/>
              <a:cs typeface="Calibri" panose="020F0502020204030204" pitchFamily="34" charset="0"/>
            </a:rPr>
            <a:t> «Егемен Қазақстан» газеті</a:t>
          </a:r>
          <a:endParaRPr lang="kk-KZ" sz="1400" i="1" noProof="0" dirty="0">
            <a:latin typeface="Calibri" panose="020F0502020204030204" pitchFamily="34" charset="0"/>
            <a:cs typeface="Calibri" panose="020F0502020204030204" pitchFamily="34" charset="0"/>
          </a:endParaRPr>
        </a:p>
      </dgm:t>
    </dgm:pt>
    <dgm:pt modelId="{7F47F0BD-8707-4013-B4E0-F1E5AB505161}" type="parTrans" cxnId="{5443E173-835C-42E1-AEFE-24E714D8BB02}">
      <dgm:prSet/>
      <dgm:spPr/>
      <dgm:t>
        <a:bodyPr/>
        <a:lstStyle/>
        <a:p>
          <a:endParaRPr lang="ru-RU"/>
        </a:p>
      </dgm:t>
    </dgm:pt>
    <dgm:pt modelId="{6E52B55E-0924-45FB-8059-4A7E6ADBD0F3}" type="sibTrans" cxnId="{5443E173-835C-42E1-AEFE-24E714D8BB02}">
      <dgm:prSet/>
      <dgm:spPr/>
      <dgm:t>
        <a:bodyPr/>
        <a:lstStyle/>
        <a:p>
          <a:endParaRPr lang="ru-RU"/>
        </a:p>
      </dgm:t>
    </dgm:pt>
    <dgm:pt modelId="{F3B1FCE2-CDF8-4F5A-B301-FDB5AAA5A0C1}">
      <dgm:prSet phldrT="[Текст]" custT="1"/>
      <dgm:spPr/>
      <dgm:t>
        <a:bodyPr/>
        <a:lstStyle/>
        <a:p>
          <a:r>
            <a:rPr lang="ru-RU" sz="1600" b="1" kern="1200" dirty="0">
              <a:latin typeface="Trebuchet MS" panose="020B0603020202020204"/>
              <a:ea typeface="+mn-ea"/>
              <a:cs typeface="+mn-cs"/>
            </a:rPr>
            <a:t>Интервью «Адвокатура в Казахстане»</a:t>
          </a:r>
        </a:p>
        <a:p>
          <a:r>
            <a:rPr lang="ru-RU" sz="1400" i="1" kern="1200" dirty="0">
              <a:latin typeface="Calibri" panose="020F0502020204030204" pitchFamily="34" charset="0"/>
              <a:cs typeface="Calibri" panose="020F0502020204030204" pitchFamily="34" charset="0"/>
            </a:rPr>
            <a:t>Телеканал «Хабар 24». Передача «</a:t>
          </a:r>
          <a:r>
            <a:rPr lang="ru-RU" sz="1400" i="1" kern="1200" dirty="0" err="1">
              <a:latin typeface="Calibri" panose="020F0502020204030204" pitchFamily="34" charset="0"/>
              <a:cs typeface="Calibri" panose="020F0502020204030204" pitchFamily="34" charset="0"/>
            </a:rPr>
            <a:t>Ошакбаев</a:t>
          </a:r>
          <a:r>
            <a:rPr lang="ru-RU" sz="1400" i="1" kern="1200" dirty="0">
              <a:latin typeface="Calibri" panose="020F0502020204030204" pitchFamily="34" charset="0"/>
              <a:cs typeface="Calibri" panose="020F0502020204030204" pitchFamily="34" charset="0"/>
            </a:rPr>
            <a:t> </a:t>
          </a:r>
          <a:r>
            <a:rPr lang="en-US" sz="1400" i="1" kern="1200" dirty="0">
              <a:latin typeface="Calibri" panose="020F0502020204030204" pitchFamily="34" charset="0"/>
              <a:cs typeface="Calibri" panose="020F0502020204030204" pitchFamily="34" charset="0"/>
            </a:rPr>
            <a:t>LIVE</a:t>
          </a:r>
          <a:r>
            <a:rPr lang="ru-RU" sz="1400" i="1" kern="1200" dirty="0">
              <a:latin typeface="Calibri" panose="020F0502020204030204" pitchFamily="34" charset="0"/>
              <a:cs typeface="Calibri" panose="020F0502020204030204" pitchFamily="34" charset="0"/>
            </a:rPr>
            <a:t>»</a:t>
          </a:r>
        </a:p>
      </dgm:t>
    </dgm:pt>
    <dgm:pt modelId="{45297AF6-CC15-48C6-9E87-EC2AD38DA4DF}" type="parTrans" cxnId="{66A841D4-045C-45BC-AC4F-AC4450F7283A}">
      <dgm:prSet/>
      <dgm:spPr/>
      <dgm:t>
        <a:bodyPr/>
        <a:lstStyle/>
        <a:p>
          <a:endParaRPr lang="ru-RU"/>
        </a:p>
      </dgm:t>
    </dgm:pt>
    <dgm:pt modelId="{7DF19F76-C366-4878-835E-9045E84A3C36}" type="sibTrans" cxnId="{66A841D4-045C-45BC-AC4F-AC4450F7283A}">
      <dgm:prSet/>
      <dgm:spPr/>
      <dgm:t>
        <a:bodyPr/>
        <a:lstStyle/>
        <a:p>
          <a:endParaRPr lang="ru-RU"/>
        </a:p>
      </dgm:t>
    </dgm:pt>
    <dgm:pt modelId="{13383F01-CBDD-4C0F-AF9D-2AF765172B1F}" type="pres">
      <dgm:prSet presAssocID="{0F82A16B-8293-4251-A7BE-A15337C2185B}" presName="linearFlow" presStyleCnt="0">
        <dgm:presLayoutVars>
          <dgm:dir/>
          <dgm:resizeHandles val="exact"/>
        </dgm:presLayoutVars>
      </dgm:prSet>
      <dgm:spPr/>
    </dgm:pt>
    <dgm:pt modelId="{C5A03766-3559-4B8F-B2A1-048C213CFCDA}" type="pres">
      <dgm:prSet presAssocID="{13ED6731-3508-4478-AE81-984793C0D438}" presName="composite" presStyleCnt="0"/>
      <dgm:spPr/>
    </dgm:pt>
    <dgm:pt modelId="{4A1851F5-A03D-4F20-B0F2-E5539D320738}" type="pres">
      <dgm:prSet presAssocID="{13ED6731-3508-4478-AE81-984793C0D438}" presName="imgShp" presStyleLbl="fgImgPlace1" presStyleIdx="0" presStyleCnt="6" custScaleX="239413" custLinFactNeighborX="3153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77" t="-5710" r="-477" b="-19638"/>
          </a:stretch>
        </a:blipFill>
        <a:ln>
          <a:noFill/>
        </a:ln>
      </dgm:spPr>
    </dgm:pt>
    <dgm:pt modelId="{C8303C8A-62BC-45A6-9E7F-C39CA9466EAD}" type="pres">
      <dgm:prSet presAssocID="{13ED6731-3508-4478-AE81-984793C0D438}" presName="txShp" presStyleLbl="node1" presStyleIdx="0" presStyleCnt="6" custScaleX="105308">
        <dgm:presLayoutVars>
          <dgm:bulletEnabled val="1"/>
        </dgm:presLayoutVars>
      </dgm:prSet>
      <dgm:spPr/>
    </dgm:pt>
    <dgm:pt modelId="{451E0A99-6DFF-4180-8EB8-67AD065C1F5F}" type="pres">
      <dgm:prSet presAssocID="{6E52B55E-0924-45FB-8059-4A7E6ADBD0F3}" presName="spacing" presStyleCnt="0"/>
      <dgm:spPr/>
    </dgm:pt>
    <dgm:pt modelId="{AEECA742-B13C-401E-917F-3FC511320384}" type="pres">
      <dgm:prSet presAssocID="{2A0BDB20-84CF-461A-91FF-97860C5B865D}" presName="composite" presStyleCnt="0"/>
      <dgm:spPr/>
    </dgm:pt>
    <dgm:pt modelId="{B48E9DE8-14F3-4A1C-A265-54E1C1BD273C}" type="pres">
      <dgm:prSet presAssocID="{2A0BDB20-84CF-461A-91FF-97860C5B865D}" presName="imgShp" presStyleLbl="fgImgPlace1" presStyleIdx="1" presStyleCnt="6" custScaleX="240513" custLinFactNeighborX="30158"/>
      <dgm:spPr>
        <a:blipFill dpi="0" rotWithShape="1">
          <a:blip xmlns:r="http://schemas.openxmlformats.org/officeDocument/2006/relationships" r:embed="rId2"/>
          <a:srcRect/>
          <a:stretch>
            <a:fillRect l="-17109" t="14023" r="6647" b="14023"/>
          </a:stretch>
        </a:blipFill>
        <a:ln>
          <a:noFill/>
        </a:ln>
      </dgm:spPr>
    </dgm:pt>
    <dgm:pt modelId="{793C38BB-0054-40C3-9FF9-2ABA15AA17D4}" type="pres">
      <dgm:prSet presAssocID="{2A0BDB20-84CF-461A-91FF-97860C5B865D}" presName="txShp" presStyleLbl="node1" presStyleIdx="1" presStyleCnt="6" custScaleX="105125">
        <dgm:presLayoutVars>
          <dgm:bulletEnabled val="1"/>
        </dgm:presLayoutVars>
      </dgm:prSet>
      <dgm:spPr/>
    </dgm:pt>
    <dgm:pt modelId="{4BB3A810-962D-47F6-AAC7-0AB92AE00F33}" type="pres">
      <dgm:prSet presAssocID="{B87C1F7F-ABFE-486A-BF14-37B9B5CFAA0B}" presName="spacing" presStyleCnt="0"/>
      <dgm:spPr/>
    </dgm:pt>
    <dgm:pt modelId="{78953A19-367B-4F54-AA0B-D45EC909D1D2}" type="pres">
      <dgm:prSet presAssocID="{5B744536-C80E-45E8-A92D-9BDB56984870}" presName="composite" presStyleCnt="0"/>
      <dgm:spPr/>
    </dgm:pt>
    <dgm:pt modelId="{C89FA2C8-B8B9-4601-9305-FCA511E224D8}" type="pres">
      <dgm:prSet presAssocID="{5B744536-C80E-45E8-A92D-9BDB56984870}" presName="imgShp" presStyleLbl="fgImgPlace1" presStyleIdx="2" presStyleCnt="6" custScaleX="238740" custLinFactNeighborX="31428"/>
      <dgm:spPr>
        <a:blipFill dpi="0" rotWithShape="1">
          <a:blip xmlns:r="http://schemas.openxmlformats.org/officeDocument/2006/relationships" r:embed="rId3"/>
          <a:srcRect/>
          <a:stretch>
            <a:fillRect l="8269" t="8488" r="8269" b="8488"/>
          </a:stretch>
        </a:blipFill>
        <a:ln>
          <a:noFill/>
        </a:ln>
      </dgm:spPr>
    </dgm:pt>
    <dgm:pt modelId="{EBD39B6D-3EEB-442F-ABF0-8D5EAD78B2ED}" type="pres">
      <dgm:prSet presAssocID="{5B744536-C80E-45E8-A92D-9BDB56984870}" presName="txShp" presStyleLbl="node1" presStyleIdx="2" presStyleCnt="6" custScaleX="105105">
        <dgm:presLayoutVars>
          <dgm:bulletEnabled val="1"/>
        </dgm:presLayoutVars>
      </dgm:prSet>
      <dgm:spPr/>
    </dgm:pt>
    <dgm:pt modelId="{6AA44693-D9E7-487E-92A9-2012380BEE7A}" type="pres">
      <dgm:prSet presAssocID="{CF9BC713-0385-4FA9-8367-B00C6CCCA242}" presName="spacing" presStyleCnt="0"/>
      <dgm:spPr/>
    </dgm:pt>
    <dgm:pt modelId="{74FA4703-F7F3-4353-A01A-6E9DADA46756}" type="pres">
      <dgm:prSet presAssocID="{B9C11DF8-2BEE-4417-ABA6-3C8520FF60FB}" presName="composite" presStyleCnt="0"/>
      <dgm:spPr/>
    </dgm:pt>
    <dgm:pt modelId="{FC45EDA4-B63E-4ADC-991B-BF310E11F460}" type="pres">
      <dgm:prSet presAssocID="{B9C11DF8-2BEE-4417-ABA6-3C8520FF60FB}" presName="imgShp" presStyleLbl="fgImgPlace1" presStyleIdx="3" presStyleCnt="6" custScaleX="232890" custLinFactNeighborX="25963"/>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9597" t="14023" r="9597" b="14023"/>
          </a:stretch>
        </a:blipFill>
        <a:ln>
          <a:noFill/>
        </a:ln>
      </dgm:spPr>
    </dgm:pt>
    <dgm:pt modelId="{633C58C5-2D3D-4302-BC15-72ADAE36FA8A}" type="pres">
      <dgm:prSet presAssocID="{B9C11DF8-2BEE-4417-ABA6-3C8520FF60FB}" presName="txShp" presStyleLbl="node1" presStyleIdx="3" presStyleCnt="6" custScaleX="105499">
        <dgm:presLayoutVars>
          <dgm:bulletEnabled val="1"/>
        </dgm:presLayoutVars>
      </dgm:prSet>
      <dgm:spPr/>
    </dgm:pt>
    <dgm:pt modelId="{A28AB83C-78AD-4F72-954D-F617EC175038}" type="pres">
      <dgm:prSet presAssocID="{3337F465-BA51-4372-91B8-1AEC15395328}" presName="spacing" presStyleCnt="0"/>
      <dgm:spPr/>
    </dgm:pt>
    <dgm:pt modelId="{3C7F246E-A03E-4BB2-9AA2-55381FF292D9}" type="pres">
      <dgm:prSet presAssocID="{DE4EFA6D-24DF-4A8F-B6E8-F71624A16C12}" presName="composite" presStyleCnt="0"/>
      <dgm:spPr/>
    </dgm:pt>
    <dgm:pt modelId="{1EB08D15-A0BD-4778-BE60-C9B772E8682E}" type="pres">
      <dgm:prSet presAssocID="{DE4EFA6D-24DF-4A8F-B6E8-F71624A16C12}" presName="imgShp" presStyleLbl="fgImgPlace1" presStyleIdx="4" presStyleCnt="6" custScaleX="226367" custLinFactNeighborX="27009"/>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3543" t="-116048" r="3543" b="-116048"/>
          </a:stretch>
        </a:blipFill>
        <a:ln>
          <a:noFill/>
        </a:ln>
      </dgm:spPr>
    </dgm:pt>
    <dgm:pt modelId="{EA6A68F5-0DCA-4A5F-9D56-A69B93FD2828}" type="pres">
      <dgm:prSet presAssocID="{DE4EFA6D-24DF-4A8F-B6E8-F71624A16C12}" presName="txShp" presStyleLbl="node1" presStyleIdx="4" presStyleCnt="6" custScaleX="105981">
        <dgm:presLayoutVars>
          <dgm:bulletEnabled val="1"/>
        </dgm:presLayoutVars>
      </dgm:prSet>
      <dgm:spPr/>
    </dgm:pt>
    <dgm:pt modelId="{D1E71B16-8E01-4056-ABE4-0FA261D00E1A}" type="pres">
      <dgm:prSet presAssocID="{65A7673A-2225-42FC-BCE9-8AEA8CAC0254}" presName="spacing" presStyleCnt="0"/>
      <dgm:spPr/>
    </dgm:pt>
    <dgm:pt modelId="{F3186258-392A-4A39-B360-D070D2B53C1D}" type="pres">
      <dgm:prSet presAssocID="{F3B1FCE2-CDF8-4F5A-B301-FDB5AAA5A0C1}" presName="composite" presStyleCnt="0"/>
      <dgm:spPr/>
    </dgm:pt>
    <dgm:pt modelId="{B1F19EB5-8D71-40F7-A5AC-B6076BF7A493}" type="pres">
      <dgm:prSet presAssocID="{F3B1FCE2-CDF8-4F5A-B301-FDB5AAA5A0C1}" presName="imgShp" presStyleLbl="fgImgPlace1" presStyleIdx="5" presStyleCnt="6" custLinFactNeighborX="56974"/>
      <dgm:spPr>
        <a:blipFill>
          <a:blip xmlns:r="http://schemas.openxmlformats.org/officeDocument/2006/relationships" r:embed="rId6" cstate="print">
            <a:alphaModFix/>
            <a:extLst>
              <a:ext uri="{28A0092B-C50C-407E-A947-70E740481C1C}">
                <a14:useLocalDpi xmlns:a14="http://schemas.microsoft.com/office/drawing/2010/main" val="0"/>
              </a:ext>
            </a:extLst>
          </a:blip>
          <a:srcRect/>
          <a:stretch>
            <a:fillRect/>
          </a:stretch>
        </a:blipFill>
        <a:ln>
          <a:noFill/>
        </a:ln>
      </dgm:spPr>
    </dgm:pt>
    <dgm:pt modelId="{066E2063-4F75-45C1-B49C-9E10E9CC6DC1}" type="pres">
      <dgm:prSet presAssocID="{F3B1FCE2-CDF8-4F5A-B301-FDB5AAA5A0C1}" presName="txShp" presStyleLbl="node1" presStyleIdx="5" presStyleCnt="6" custScaleX="111629">
        <dgm:presLayoutVars>
          <dgm:bulletEnabled val="1"/>
        </dgm:presLayoutVars>
      </dgm:prSet>
      <dgm:spPr/>
    </dgm:pt>
  </dgm:ptLst>
  <dgm:cxnLst>
    <dgm:cxn modelId="{A8580D17-57CF-4CBC-86D1-C84DD322566B}" type="presOf" srcId="{2A0BDB20-84CF-461A-91FF-97860C5B865D}" destId="{793C38BB-0054-40C3-9FF9-2ABA15AA17D4}" srcOrd="0" destOrd="0" presId="urn:microsoft.com/office/officeart/2005/8/layout/vList3"/>
    <dgm:cxn modelId="{BA9CB335-05B0-415D-BAD2-60734B3400DB}" type="presOf" srcId="{DE4EFA6D-24DF-4A8F-B6E8-F71624A16C12}" destId="{EA6A68F5-0DCA-4A5F-9D56-A69B93FD2828}" srcOrd="0" destOrd="0" presId="urn:microsoft.com/office/officeart/2005/8/layout/vList3"/>
    <dgm:cxn modelId="{49A17B40-ACB0-4ACD-98E8-188F56C6AA54}" srcId="{0F82A16B-8293-4251-A7BE-A15337C2185B}" destId="{2A0BDB20-84CF-461A-91FF-97860C5B865D}" srcOrd="1" destOrd="0" parTransId="{5654F15B-60A8-491D-A07E-93DAADD0444D}" sibTransId="{B87C1F7F-ABFE-486A-BF14-37B9B5CFAA0B}"/>
    <dgm:cxn modelId="{ED657B50-6C2A-4568-8E4C-C884E7995FB9}" srcId="{0F82A16B-8293-4251-A7BE-A15337C2185B}" destId="{B9C11DF8-2BEE-4417-ABA6-3C8520FF60FB}" srcOrd="3" destOrd="0" parTransId="{36DDBB16-0889-418B-A2E2-69985D14807F}" sibTransId="{3337F465-BA51-4372-91B8-1AEC15395328}"/>
    <dgm:cxn modelId="{5443E173-835C-42E1-AEFE-24E714D8BB02}" srcId="{0F82A16B-8293-4251-A7BE-A15337C2185B}" destId="{13ED6731-3508-4478-AE81-984793C0D438}" srcOrd="0" destOrd="0" parTransId="{7F47F0BD-8707-4013-B4E0-F1E5AB505161}" sibTransId="{6E52B55E-0924-45FB-8059-4A7E6ADBD0F3}"/>
    <dgm:cxn modelId="{D19EDB7C-A2A9-4738-9DDB-14DFEBA9EE94}" srcId="{0F82A16B-8293-4251-A7BE-A15337C2185B}" destId="{5B744536-C80E-45E8-A92D-9BDB56984870}" srcOrd="2" destOrd="0" parTransId="{03C35196-58C3-4B33-B44A-7E778A4F6DDF}" sibTransId="{CF9BC713-0385-4FA9-8367-B00C6CCCA242}"/>
    <dgm:cxn modelId="{A5B41B86-7691-4B83-91C6-7A6388E1053E}" type="presOf" srcId="{B9C11DF8-2BEE-4417-ABA6-3C8520FF60FB}" destId="{633C58C5-2D3D-4302-BC15-72ADAE36FA8A}" srcOrd="0" destOrd="0" presId="urn:microsoft.com/office/officeart/2005/8/layout/vList3"/>
    <dgm:cxn modelId="{8553828B-BD8C-4A50-BEFB-8AC73F02A24F}" type="presOf" srcId="{F3B1FCE2-CDF8-4F5A-B301-FDB5AAA5A0C1}" destId="{066E2063-4F75-45C1-B49C-9E10E9CC6DC1}" srcOrd="0" destOrd="0" presId="urn:microsoft.com/office/officeart/2005/8/layout/vList3"/>
    <dgm:cxn modelId="{9907D1A2-1619-44EC-A5F0-FD7EFABAB63D}" srcId="{0F82A16B-8293-4251-A7BE-A15337C2185B}" destId="{DE4EFA6D-24DF-4A8F-B6E8-F71624A16C12}" srcOrd="4" destOrd="0" parTransId="{98A42BB9-4359-49CA-80B1-19831F27AC1F}" sibTransId="{65A7673A-2225-42FC-BCE9-8AEA8CAC0254}"/>
    <dgm:cxn modelId="{66A841D4-045C-45BC-AC4F-AC4450F7283A}" srcId="{0F82A16B-8293-4251-A7BE-A15337C2185B}" destId="{F3B1FCE2-CDF8-4F5A-B301-FDB5AAA5A0C1}" srcOrd="5" destOrd="0" parTransId="{45297AF6-CC15-48C6-9E87-EC2AD38DA4DF}" sibTransId="{7DF19F76-C366-4878-835E-9045E84A3C36}"/>
    <dgm:cxn modelId="{43FADDEC-D3C9-4535-84C9-2D1F0F264C9D}" type="presOf" srcId="{13ED6731-3508-4478-AE81-984793C0D438}" destId="{C8303C8A-62BC-45A6-9E7F-C39CA9466EAD}" srcOrd="0" destOrd="0" presId="urn:microsoft.com/office/officeart/2005/8/layout/vList3"/>
    <dgm:cxn modelId="{86FB4DF4-D76F-429A-B328-F08243258660}" type="presOf" srcId="{0F82A16B-8293-4251-A7BE-A15337C2185B}" destId="{13383F01-CBDD-4C0F-AF9D-2AF765172B1F}" srcOrd="0" destOrd="0" presId="urn:microsoft.com/office/officeart/2005/8/layout/vList3"/>
    <dgm:cxn modelId="{8EE40BF8-7123-4B1A-82D2-540958F22A2D}" type="presOf" srcId="{5B744536-C80E-45E8-A92D-9BDB56984870}" destId="{EBD39B6D-3EEB-442F-ABF0-8D5EAD78B2ED}" srcOrd="0" destOrd="0" presId="urn:microsoft.com/office/officeart/2005/8/layout/vList3"/>
    <dgm:cxn modelId="{5815CE86-8409-4BF5-96C2-F9E19241F7C3}" type="presParOf" srcId="{13383F01-CBDD-4C0F-AF9D-2AF765172B1F}" destId="{C5A03766-3559-4B8F-B2A1-048C213CFCDA}" srcOrd="0" destOrd="0" presId="urn:microsoft.com/office/officeart/2005/8/layout/vList3"/>
    <dgm:cxn modelId="{AD58FEC1-8C77-45C2-A68F-C7D8092F29EC}" type="presParOf" srcId="{C5A03766-3559-4B8F-B2A1-048C213CFCDA}" destId="{4A1851F5-A03D-4F20-B0F2-E5539D320738}" srcOrd="0" destOrd="0" presId="urn:microsoft.com/office/officeart/2005/8/layout/vList3"/>
    <dgm:cxn modelId="{53F2F575-F05B-43EF-B4FB-9B12F50A9EA3}" type="presParOf" srcId="{C5A03766-3559-4B8F-B2A1-048C213CFCDA}" destId="{C8303C8A-62BC-45A6-9E7F-C39CA9466EAD}" srcOrd="1" destOrd="0" presId="urn:microsoft.com/office/officeart/2005/8/layout/vList3"/>
    <dgm:cxn modelId="{EC73FED9-0345-4E86-AABA-B5C364E8065F}" type="presParOf" srcId="{13383F01-CBDD-4C0F-AF9D-2AF765172B1F}" destId="{451E0A99-6DFF-4180-8EB8-67AD065C1F5F}" srcOrd="1" destOrd="0" presId="urn:microsoft.com/office/officeart/2005/8/layout/vList3"/>
    <dgm:cxn modelId="{F4E550FF-2EFA-4247-991B-DD9C7C31BDD3}" type="presParOf" srcId="{13383F01-CBDD-4C0F-AF9D-2AF765172B1F}" destId="{AEECA742-B13C-401E-917F-3FC511320384}" srcOrd="2" destOrd="0" presId="urn:microsoft.com/office/officeart/2005/8/layout/vList3"/>
    <dgm:cxn modelId="{64EBDEA0-65A9-455F-B915-C3CA4EB5A06B}" type="presParOf" srcId="{AEECA742-B13C-401E-917F-3FC511320384}" destId="{B48E9DE8-14F3-4A1C-A265-54E1C1BD273C}" srcOrd="0" destOrd="0" presId="urn:microsoft.com/office/officeart/2005/8/layout/vList3"/>
    <dgm:cxn modelId="{CB81E76D-D961-4D91-9214-44BFDAEB64EC}" type="presParOf" srcId="{AEECA742-B13C-401E-917F-3FC511320384}" destId="{793C38BB-0054-40C3-9FF9-2ABA15AA17D4}" srcOrd="1" destOrd="0" presId="urn:microsoft.com/office/officeart/2005/8/layout/vList3"/>
    <dgm:cxn modelId="{4545A992-56C1-40C7-A5C9-F7D91A0AA551}" type="presParOf" srcId="{13383F01-CBDD-4C0F-AF9D-2AF765172B1F}" destId="{4BB3A810-962D-47F6-AAC7-0AB92AE00F33}" srcOrd="3" destOrd="0" presId="urn:microsoft.com/office/officeart/2005/8/layout/vList3"/>
    <dgm:cxn modelId="{AA80C4EC-B62C-4EAE-B2DF-2F721F635322}" type="presParOf" srcId="{13383F01-CBDD-4C0F-AF9D-2AF765172B1F}" destId="{78953A19-367B-4F54-AA0B-D45EC909D1D2}" srcOrd="4" destOrd="0" presId="urn:microsoft.com/office/officeart/2005/8/layout/vList3"/>
    <dgm:cxn modelId="{C599E68B-C58C-49E5-8ED7-ED3E5CD44802}" type="presParOf" srcId="{78953A19-367B-4F54-AA0B-D45EC909D1D2}" destId="{C89FA2C8-B8B9-4601-9305-FCA511E224D8}" srcOrd="0" destOrd="0" presId="urn:microsoft.com/office/officeart/2005/8/layout/vList3"/>
    <dgm:cxn modelId="{58985316-8C0F-4CD7-984B-1E9477527E3A}" type="presParOf" srcId="{78953A19-367B-4F54-AA0B-D45EC909D1D2}" destId="{EBD39B6D-3EEB-442F-ABF0-8D5EAD78B2ED}" srcOrd="1" destOrd="0" presId="urn:microsoft.com/office/officeart/2005/8/layout/vList3"/>
    <dgm:cxn modelId="{899D58FD-3141-41CD-93F5-47533EB9CFAA}" type="presParOf" srcId="{13383F01-CBDD-4C0F-AF9D-2AF765172B1F}" destId="{6AA44693-D9E7-487E-92A9-2012380BEE7A}" srcOrd="5" destOrd="0" presId="urn:microsoft.com/office/officeart/2005/8/layout/vList3"/>
    <dgm:cxn modelId="{BD2E45B2-BA35-4C95-B26F-B79749717800}" type="presParOf" srcId="{13383F01-CBDD-4C0F-AF9D-2AF765172B1F}" destId="{74FA4703-F7F3-4353-A01A-6E9DADA46756}" srcOrd="6" destOrd="0" presId="urn:microsoft.com/office/officeart/2005/8/layout/vList3"/>
    <dgm:cxn modelId="{B5FD3EEC-21F9-4459-9481-965B133C2603}" type="presParOf" srcId="{74FA4703-F7F3-4353-A01A-6E9DADA46756}" destId="{FC45EDA4-B63E-4ADC-991B-BF310E11F460}" srcOrd="0" destOrd="0" presId="urn:microsoft.com/office/officeart/2005/8/layout/vList3"/>
    <dgm:cxn modelId="{EAB8EC67-1281-4CDF-86BB-84D91A41B614}" type="presParOf" srcId="{74FA4703-F7F3-4353-A01A-6E9DADA46756}" destId="{633C58C5-2D3D-4302-BC15-72ADAE36FA8A}" srcOrd="1" destOrd="0" presId="urn:microsoft.com/office/officeart/2005/8/layout/vList3"/>
    <dgm:cxn modelId="{DE346CD2-5379-4C64-8FB6-1AAAA8EE8A10}" type="presParOf" srcId="{13383F01-CBDD-4C0F-AF9D-2AF765172B1F}" destId="{A28AB83C-78AD-4F72-954D-F617EC175038}" srcOrd="7" destOrd="0" presId="urn:microsoft.com/office/officeart/2005/8/layout/vList3"/>
    <dgm:cxn modelId="{59CDF73F-3F6A-42F2-9A07-813C35DFD06A}" type="presParOf" srcId="{13383F01-CBDD-4C0F-AF9D-2AF765172B1F}" destId="{3C7F246E-A03E-4BB2-9AA2-55381FF292D9}" srcOrd="8" destOrd="0" presId="urn:microsoft.com/office/officeart/2005/8/layout/vList3"/>
    <dgm:cxn modelId="{02539034-38E6-4BC1-BA2A-151A91F54430}" type="presParOf" srcId="{3C7F246E-A03E-4BB2-9AA2-55381FF292D9}" destId="{1EB08D15-A0BD-4778-BE60-C9B772E8682E}" srcOrd="0" destOrd="0" presId="urn:microsoft.com/office/officeart/2005/8/layout/vList3"/>
    <dgm:cxn modelId="{5880A223-BD3C-4258-9BAB-3C4BFEB5D611}" type="presParOf" srcId="{3C7F246E-A03E-4BB2-9AA2-55381FF292D9}" destId="{EA6A68F5-0DCA-4A5F-9D56-A69B93FD2828}" srcOrd="1" destOrd="0" presId="urn:microsoft.com/office/officeart/2005/8/layout/vList3"/>
    <dgm:cxn modelId="{AA9608CF-F317-4F14-84B8-AD76D4B35441}" type="presParOf" srcId="{13383F01-CBDD-4C0F-AF9D-2AF765172B1F}" destId="{D1E71B16-8E01-4056-ABE4-0FA261D00E1A}" srcOrd="9" destOrd="0" presId="urn:microsoft.com/office/officeart/2005/8/layout/vList3"/>
    <dgm:cxn modelId="{EBF81BC5-49E1-4846-A09A-E6987B455DBE}" type="presParOf" srcId="{13383F01-CBDD-4C0F-AF9D-2AF765172B1F}" destId="{F3186258-392A-4A39-B360-D070D2B53C1D}" srcOrd="10" destOrd="0" presId="urn:microsoft.com/office/officeart/2005/8/layout/vList3"/>
    <dgm:cxn modelId="{583F835B-71E1-4914-8D7A-7D5232E033E7}" type="presParOf" srcId="{F3186258-392A-4A39-B360-D070D2B53C1D}" destId="{B1F19EB5-8D71-40F7-A5AC-B6076BF7A493}" srcOrd="0" destOrd="0" presId="urn:microsoft.com/office/officeart/2005/8/layout/vList3"/>
    <dgm:cxn modelId="{6A39A55D-6311-4DA2-B720-DC0591FD58B5}" type="presParOf" srcId="{F3186258-392A-4A39-B360-D070D2B53C1D}" destId="{066E2063-4F75-45C1-B49C-9E10E9CC6DC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2B5D2F-A873-4770-B3E4-B608D55A1C2A}" type="doc">
      <dgm:prSet loTypeId="urn:microsoft.com/office/officeart/2005/8/layout/process1" loCatId="process" qsTypeId="urn:microsoft.com/office/officeart/2005/8/quickstyle/simple1" qsCatId="simple" csTypeId="urn:microsoft.com/office/officeart/2005/8/colors/accent1_2" csCatId="accent1" phldr="1"/>
      <dgm:spPr/>
    </dgm:pt>
    <dgm:pt modelId="{898CDC6F-7F02-4335-A0F8-4A65C95C7305}">
      <dgm:prSet phldrT="[Текст]"/>
      <dgm:spPr/>
      <dgm:t>
        <a:bodyPr/>
        <a:lstStyle/>
        <a:p>
          <a:pPr algn="ctr"/>
          <a:r>
            <a:rPr lang="kk-KZ" b="0" spc="-10" dirty="0">
              <a:solidFill>
                <a:srgbClr val="FFFFFF"/>
              </a:solidFill>
              <a:latin typeface="+mj-lt"/>
              <a:cs typeface="+mj-cs"/>
            </a:rPr>
            <a:t>МКБЗК</a:t>
          </a:r>
          <a:r>
            <a:rPr lang="ru-RU" dirty="0">
              <a:solidFill>
                <a:srgbClr val="FFFFFF"/>
              </a:solidFill>
            </a:rPr>
            <a:t> </a:t>
          </a:r>
          <a:r>
            <a:rPr lang="kk-KZ" noProof="0" dirty="0">
              <a:solidFill>
                <a:srgbClr val="FFFFFF"/>
              </a:solidFill>
            </a:rPr>
            <a:t>төлемі</a:t>
          </a:r>
          <a:r>
            <a:rPr lang="ru-RU" dirty="0">
              <a:solidFill>
                <a:srgbClr val="FFFFFF"/>
              </a:solidFill>
            </a:rPr>
            <a:t>
</a:t>
          </a:r>
          <a:r>
            <a:rPr lang="kk-KZ" noProof="0" dirty="0">
              <a:solidFill>
                <a:srgbClr val="FFFFFF"/>
              </a:solidFill>
            </a:rPr>
            <a:t>есепті</a:t>
          </a:r>
          <a:r>
            <a:rPr lang="ru-RU" dirty="0">
              <a:solidFill>
                <a:srgbClr val="FFFFFF"/>
              </a:solidFill>
            </a:rPr>
            <a:t> </a:t>
          </a:r>
          <a:r>
            <a:rPr lang="kk-KZ" noProof="0" dirty="0">
              <a:solidFill>
                <a:srgbClr val="FFFFFF"/>
              </a:solidFill>
            </a:rPr>
            <a:t>айдан кейінгі айдың </a:t>
          </a:r>
          <a:r>
            <a:rPr lang="kk-KZ" noProof="0" dirty="0">
              <a:solidFill>
                <a:srgbClr val="FFC000"/>
              </a:solidFill>
            </a:rPr>
            <a:t>15-күнінен кешіктірілмей </a:t>
          </a:r>
          <a:r>
            <a:rPr lang="kk-KZ" noProof="0" dirty="0"/>
            <a:t>жүргізілдім</a:t>
          </a:r>
        </a:p>
      </dgm:t>
    </dgm:pt>
    <dgm:pt modelId="{75FA2628-5F21-4C4D-B529-B00AE1AB4184}" type="parTrans" cxnId="{68887112-EA52-4F7E-BF3B-B7605C6E1B3A}">
      <dgm:prSet/>
      <dgm:spPr/>
      <dgm:t>
        <a:bodyPr/>
        <a:lstStyle/>
        <a:p>
          <a:endParaRPr lang="ru-RU"/>
        </a:p>
      </dgm:t>
    </dgm:pt>
    <dgm:pt modelId="{584B7B54-88BF-4269-946C-2CFE0BF7F535}" type="sibTrans" cxnId="{68887112-EA52-4F7E-BF3B-B7605C6E1B3A}">
      <dgm:prSet/>
      <dgm:spPr/>
      <dgm:t>
        <a:bodyPr/>
        <a:lstStyle/>
        <a:p>
          <a:endParaRPr lang="ru-RU"/>
        </a:p>
      </dgm:t>
    </dgm:pt>
    <dgm:pt modelId="{FD642B7A-962D-44F1-A478-953CDF2F2529}">
      <dgm:prSet phldrT="[Текст]"/>
      <dgm:spPr/>
      <dgm:t>
        <a:bodyPr/>
        <a:lstStyle/>
        <a:p>
          <a:r>
            <a:rPr lang="kk-KZ" noProof="0" dirty="0"/>
            <a:t>Қазір</a:t>
          </a:r>
          <a:r>
            <a:rPr lang="ru-RU" dirty="0"/>
            <a:t> </a:t>
          </a:r>
          <a:r>
            <a:rPr lang="kk-KZ" b="0" spc="-10" dirty="0">
              <a:solidFill>
                <a:srgbClr val="FFFFFF"/>
              </a:solidFill>
              <a:latin typeface="+mj-lt"/>
              <a:cs typeface="+mj-cs"/>
            </a:rPr>
            <a:t>МКБЗК</a:t>
          </a:r>
          <a:r>
            <a:rPr lang="ru-RU" dirty="0"/>
            <a:t> </a:t>
          </a:r>
          <a:r>
            <a:rPr lang="kk-KZ" noProof="0" dirty="0"/>
            <a:t>төлемі</a:t>
          </a:r>
          <a:r>
            <a:rPr lang="ru-RU" dirty="0"/>
            <a:t>
</a:t>
          </a:r>
          <a:r>
            <a:rPr lang="kk-KZ" noProof="0" dirty="0"/>
            <a:t>есепті айдан кейінгі айдың </a:t>
          </a:r>
          <a:r>
            <a:rPr lang="kk-KZ" noProof="0" dirty="0">
              <a:solidFill>
                <a:srgbClr val="FFC000"/>
              </a:solidFill>
            </a:rPr>
            <a:t>4-күнінен кешіктірілмей </a:t>
          </a:r>
          <a:r>
            <a:rPr lang="kk-KZ" noProof="0" dirty="0"/>
            <a:t>жүргізіледі</a:t>
          </a:r>
        </a:p>
      </dgm:t>
    </dgm:pt>
    <dgm:pt modelId="{06C60B33-E3FE-40F2-B01D-11D755D38C35}" type="parTrans" cxnId="{926F7F85-2B27-46D4-BD24-A63362C19ECD}">
      <dgm:prSet/>
      <dgm:spPr/>
      <dgm:t>
        <a:bodyPr/>
        <a:lstStyle/>
        <a:p>
          <a:endParaRPr lang="ru-RU"/>
        </a:p>
      </dgm:t>
    </dgm:pt>
    <dgm:pt modelId="{C8EF2ECB-87EC-4BD4-85D7-614D257FE2B5}" type="sibTrans" cxnId="{926F7F85-2B27-46D4-BD24-A63362C19ECD}">
      <dgm:prSet/>
      <dgm:spPr/>
      <dgm:t>
        <a:bodyPr/>
        <a:lstStyle/>
        <a:p>
          <a:endParaRPr lang="ru-RU"/>
        </a:p>
      </dgm:t>
    </dgm:pt>
    <dgm:pt modelId="{930E4FD8-8A62-46AE-89E9-828909C8C628}" type="pres">
      <dgm:prSet presAssocID="{442B5D2F-A873-4770-B3E4-B608D55A1C2A}" presName="Name0" presStyleCnt="0">
        <dgm:presLayoutVars>
          <dgm:dir/>
          <dgm:resizeHandles val="exact"/>
        </dgm:presLayoutVars>
      </dgm:prSet>
      <dgm:spPr/>
    </dgm:pt>
    <dgm:pt modelId="{A3DCC09D-C11B-4E9A-80AA-4DB66C7166E0}" type="pres">
      <dgm:prSet presAssocID="{898CDC6F-7F02-4335-A0F8-4A65C95C7305}" presName="node" presStyleLbl="node1" presStyleIdx="0" presStyleCnt="2">
        <dgm:presLayoutVars>
          <dgm:bulletEnabled val="1"/>
        </dgm:presLayoutVars>
      </dgm:prSet>
      <dgm:spPr/>
    </dgm:pt>
    <dgm:pt modelId="{9872CE18-97DC-444F-A19C-B2C16E260EEF}" type="pres">
      <dgm:prSet presAssocID="{584B7B54-88BF-4269-946C-2CFE0BF7F535}" presName="sibTrans" presStyleLbl="sibTrans2D1" presStyleIdx="0" presStyleCnt="1"/>
      <dgm:spPr/>
    </dgm:pt>
    <dgm:pt modelId="{9D7AB678-A709-4635-B034-5035BE89CBF4}" type="pres">
      <dgm:prSet presAssocID="{584B7B54-88BF-4269-946C-2CFE0BF7F535}" presName="connectorText" presStyleLbl="sibTrans2D1" presStyleIdx="0" presStyleCnt="1"/>
      <dgm:spPr/>
    </dgm:pt>
    <dgm:pt modelId="{2577F20A-CD20-4545-BF42-07DA886F12E4}" type="pres">
      <dgm:prSet presAssocID="{FD642B7A-962D-44F1-A478-953CDF2F2529}" presName="node" presStyleLbl="node1" presStyleIdx="1" presStyleCnt="2">
        <dgm:presLayoutVars>
          <dgm:bulletEnabled val="1"/>
        </dgm:presLayoutVars>
      </dgm:prSet>
      <dgm:spPr/>
    </dgm:pt>
  </dgm:ptLst>
  <dgm:cxnLst>
    <dgm:cxn modelId="{68887112-EA52-4F7E-BF3B-B7605C6E1B3A}" srcId="{442B5D2F-A873-4770-B3E4-B608D55A1C2A}" destId="{898CDC6F-7F02-4335-A0F8-4A65C95C7305}" srcOrd="0" destOrd="0" parTransId="{75FA2628-5F21-4C4D-B529-B00AE1AB4184}" sibTransId="{584B7B54-88BF-4269-946C-2CFE0BF7F535}"/>
    <dgm:cxn modelId="{91DCBB20-4F78-49FF-BA79-95FB3E845D66}" type="presOf" srcId="{584B7B54-88BF-4269-946C-2CFE0BF7F535}" destId="{9D7AB678-A709-4635-B034-5035BE89CBF4}" srcOrd="1" destOrd="0" presId="urn:microsoft.com/office/officeart/2005/8/layout/process1"/>
    <dgm:cxn modelId="{6E133C5D-4033-405E-92AD-033C81AC0B36}" type="presOf" srcId="{584B7B54-88BF-4269-946C-2CFE0BF7F535}" destId="{9872CE18-97DC-444F-A19C-B2C16E260EEF}" srcOrd="0" destOrd="0" presId="urn:microsoft.com/office/officeart/2005/8/layout/process1"/>
    <dgm:cxn modelId="{926F7F85-2B27-46D4-BD24-A63362C19ECD}" srcId="{442B5D2F-A873-4770-B3E4-B608D55A1C2A}" destId="{FD642B7A-962D-44F1-A478-953CDF2F2529}" srcOrd="1" destOrd="0" parTransId="{06C60B33-E3FE-40F2-B01D-11D755D38C35}" sibTransId="{C8EF2ECB-87EC-4BD4-85D7-614D257FE2B5}"/>
    <dgm:cxn modelId="{BFDAC4EA-CCA8-4DB7-B91F-6BC5BD920002}" type="presOf" srcId="{898CDC6F-7F02-4335-A0F8-4A65C95C7305}" destId="{A3DCC09D-C11B-4E9A-80AA-4DB66C7166E0}" srcOrd="0" destOrd="0" presId="urn:microsoft.com/office/officeart/2005/8/layout/process1"/>
    <dgm:cxn modelId="{B06FA2F6-D638-4E88-9CE6-04256F990AC6}" type="presOf" srcId="{FD642B7A-962D-44F1-A478-953CDF2F2529}" destId="{2577F20A-CD20-4545-BF42-07DA886F12E4}" srcOrd="0" destOrd="0" presId="urn:microsoft.com/office/officeart/2005/8/layout/process1"/>
    <dgm:cxn modelId="{5E1F63FE-89E7-48E8-B2CA-A6466DC36462}" type="presOf" srcId="{442B5D2F-A873-4770-B3E4-B608D55A1C2A}" destId="{930E4FD8-8A62-46AE-89E9-828909C8C628}" srcOrd="0" destOrd="0" presId="urn:microsoft.com/office/officeart/2005/8/layout/process1"/>
    <dgm:cxn modelId="{736539D2-663F-462F-B219-8B95BBF66319}" type="presParOf" srcId="{930E4FD8-8A62-46AE-89E9-828909C8C628}" destId="{A3DCC09D-C11B-4E9A-80AA-4DB66C7166E0}" srcOrd="0" destOrd="0" presId="urn:microsoft.com/office/officeart/2005/8/layout/process1"/>
    <dgm:cxn modelId="{63A6DAEA-5BE1-49BE-87D8-FF10A2BA31C3}" type="presParOf" srcId="{930E4FD8-8A62-46AE-89E9-828909C8C628}" destId="{9872CE18-97DC-444F-A19C-B2C16E260EEF}" srcOrd="1" destOrd="0" presId="urn:microsoft.com/office/officeart/2005/8/layout/process1"/>
    <dgm:cxn modelId="{521FF279-DF9A-4840-BE32-25F2B327627E}" type="presParOf" srcId="{9872CE18-97DC-444F-A19C-B2C16E260EEF}" destId="{9D7AB678-A709-4635-B034-5035BE89CBF4}" srcOrd="0" destOrd="0" presId="urn:microsoft.com/office/officeart/2005/8/layout/process1"/>
    <dgm:cxn modelId="{2D7AA5EA-CB16-4BBA-9836-0ACA13132448}" type="presParOf" srcId="{930E4FD8-8A62-46AE-89E9-828909C8C628}" destId="{2577F20A-CD20-4545-BF42-07DA886F12E4}"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649F3B-95E0-4379-8C15-1FF9CC51292C}"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ru-RU"/>
        </a:p>
      </dgm:t>
    </dgm:pt>
    <dgm:pt modelId="{36007358-AECD-463E-9147-7697B295AE3A}">
      <dgm:prSet phldrT="[Текст]" custT="1"/>
      <dgm:spPr>
        <a:noFill/>
        <a:ln>
          <a:noFill/>
        </a:ln>
      </dgm:spPr>
      <dgm:t>
        <a:bodyPr/>
        <a:lstStyle/>
        <a:p>
          <a:pPr algn="ctr">
            <a:spcAft>
              <a:spcPct val="35000"/>
            </a:spcAft>
            <a:buNone/>
          </a:pPr>
          <a:endParaRPr lang="ru-RU" sz="2400" b="1" i="0" kern="1200" spc="-10" dirty="0">
            <a:solidFill>
              <a:schemeClr val="accent1"/>
            </a:solidFill>
            <a:latin typeface="+mj-lt"/>
            <a:ea typeface="+mj-ea"/>
            <a:cs typeface="+mj-cs"/>
          </a:endParaRPr>
        </a:p>
        <a:p>
          <a:pPr algn="ctr">
            <a:spcAft>
              <a:spcPct val="35000"/>
            </a:spcAft>
            <a:buNone/>
          </a:pPr>
          <a:endParaRPr lang="ru-RU" sz="2400" b="1" i="0" kern="1200" spc="-10" dirty="0">
            <a:solidFill>
              <a:schemeClr val="accent1"/>
            </a:solidFill>
            <a:latin typeface="+mj-lt"/>
            <a:ea typeface="+mj-ea"/>
            <a:cs typeface="+mj-cs"/>
          </a:endParaRPr>
        </a:p>
        <a:p>
          <a:pPr algn="ctr">
            <a:spcAft>
              <a:spcPct val="35000"/>
            </a:spcAft>
            <a:buNone/>
          </a:pPr>
          <a:endParaRPr lang="ru-RU" sz="2400" b="1" i="0" kern="1200" spc="-10" dirty="0">
            <a:solidFill>
              <a:schemeClr val="accent1"/>
            </a:solidFill>
            <a:latin typeface="+mj-lt"/>
            <a:ea typeface="+mj-ea"/>
            <a:cs typeface="+mj-cs"/>
          </a:endParaRPr>
        </a:p>
        <a:p>
          <a:pPr algn="ctr">
            <a:spcAft>
              <a:spcPct val="35000"/>
            </a:spcAft>
            <a:buNone/>
          </a:pPr>
          <a:endParaRPr lang="ru-RU" sz="2400" b="1" i="0" kern="1200" spc="-10" dirty="0">
            <a:solidFill>
              <a:schemeClr val="accent1"/>
            </a:solidFill>
            <a:latin typeface="+mj-lt"/>
            <a:ea typeface="+mj-ea"/>
            <a:cs typeface="+mj-cs"/>
          </a:endParaRPr>
        </a:p>
        <a:p>
          <a:pPr algn="ctr">
            <a:spcAft>
              <a:spcPct val="35000"/>
            </a:spcAft>
            <a:buNone/>
          </a:pPr>
          <a:endParaRPr lang="ru-RU" sz="2400" b="1" i="0" kern="1200" spc="-10" dirty="0">
            <a:solidFill>
              <a:schemeClr val="accent1"/>
            </a:solidFill>
            <a:latin typeface="+mj-lt"/>
            <a:ea typeface="+mj-ea"/>
            <a:cs typeface="+mj-cs"/>
          </a:endParaRPr>
        </a:p>
        <a:p>
          <a:pPr algn="ctr">
            <a:spcAft>
              <a:spcPct val="35000"/>
            </a:spcAft>
            <a:buNone/>
          </a:pPr>
          <a:endParaRPr lang="ru-RU" sz="2400" b="1" i="0" kern="1200" spc="-10" dirty="0">
            <a:solidFill>
              <a:schemeClr val="accent1"/>
            </a:solidFill>
            <a:latin typeface="+mj-lt"/>
            <a:ea typeface="+mj-ea"/>
            <a:cs typeface="+mj-cs"/>
          </a:endParaRPr>
        </a:p>
        <a:p>
          <a:pPr algn="ctr">
            <a:spcAft>
              <a:spcPct val="35000"/>
            </a:spcAft>
            <a:buNone/>
          </a:pPr>
          <a:endParaRPr lang="ru-RU" sz="2400" b="1" i="0" kern="1200" spc="-10" dirty="0">
            <a:solidFill>
              <a:schemeClr val="accent1"/>
            </a:solidFill>
            <a:latin typeface="+mj-lt"/>
            <a:ea typeface="+mj-ea"/>
            <a:cs typeface="+mj-cs"/>
          </a:endParaRPr>
        </a:p>
        <a:p>
          <a:pPr algn="ctr">
            <a:spcAft>
              <a:spcPct val="35000"/>
            </a:spcAft>
            <a:buNone/>
          </a:pPr>
          <a:endParaRPr lang="ru-RU" sz="2400" b="1" i="0" kern="1200" spc="-10" dirty="0">
            <a:solidFill>
              <a:schemeClr val="accent1"/>
            </a:solidFill>
            <a:latin typeface="+mj-lt"/>
            <a:ea typeface="+mj-ea"/>
            <a:cs typeface="+mj-cs"/>
          </a:endParaRPr>
        </a:p>
      </dgm:t>
    </dgm:pt>
    <dgm:pt modelId="{CC1019AD-DD87-4202-9272-13B8868D7BEE}" type="parTrans" cxnId="{A2EEBEB7-583E-459A-84EC-A5E7DF36B665}">
      <dgm:prSet/>
      <dgm:spPr/>
      <dgm:t>
        <a:bodyPr/>
        <a:lstStyle/>
        <a:p>
          <a:endParaRPr lang="ru-RU" b="1"/>
        </a:p>
      </dgm:t>
    </dgm:pt>
    <dgm:pt modelId="{0A374B73-B8E0-4091-8533-17795C840F34}" type="sibTrans" cxnId="{A2EEBEB7-583E-459A-84EC-A5E7DF36B665}">
      <dgm:prSet/>
      <dgm:spPr/>
      <dgm:t>
        <a:bodyPr/>
        <a:lstStyle/>
        <a:p>
          <a:endParaRPr lang="ru-RU" b="1"/>
        </a:p>
      </dgm:t>
    </dgm:pt>
    <dgm:pt modelId="{25CDF931-BD95-4D01-832D-64875DF8DE13}">
      <dgm:prSet phldrT="[Текст]" custT="1"/>
      <dgm:spPr>
        <a:solidFill>
          <a:schemeClr val="accent1"/>
        </a:solidFill>
        <a:ln>
          <a:noFill/>
        </a:ln>
      </dgm:spPr>
      <dgm:t>
        <a:bodyPr/>
        <a:lstStyle/>
        <a:p>
          <a:pPr>
            <a:spcAft>
              <a:spcPts val="0"/>
            </a:spcAft>
            <a:buNone/>
          </a:pPr>
          <a:r>
            <a:rPr lang="kk-KZ" sz="2800" b="1" i="0" kern="1200" spc="-10" noProof="0" dirty="0">
              <a:solidFill>
                <a:srgbClr val="FFC000"/>
              </a:solidFill>
              <a:latin typeface="+mj-lt"/>
              <a:ea typeface="+mj-ea"/>
              <a:cs typeface="+mj-cs"/>
            </a:rPr>
            <a:t>Кассациялық инстанция
адвокаттардың </a:t>
          </a:r>
          <a:r>
            <a:rPr lang="kk-KZ" sz="2800" b="1" kern="1200" spc="-10" noProof="0" dirty="0">
              <a:solidFill>
                <a:srgbClr val="FFC000"/>
              </a:solidFill>
              <a:latin typeface="+mj-lt"/>
              <a:cs typeface="+mj-cs"/>
            </a:rPr>
            <a:t>МКБЗК</a:t>
          </a:r>
          <a:r>
            <a:rPr lang="kk-KZ" sz="2800" b="1" i="0" kern="1200" spc="-10" noProof="0" dirty="0">
              <a:solidFill>
                <a:srgbClr val="FFC000"/>
              </a:solidFill>
              <a:latin typeface="+mj-lt"/>
              <a:ea typeface="+mj-ea"/>
              <a:cs typeface="+mj-cs"/>
            </a:rPr>
            <a:t> бойынша минуттық уақытты есептеумен келіспеу туралы талабын қанағаттандырды</a:t>
          </a:r>
          <a:endParaRPr lang="kk-KZ" sz="2800" b="1" i="0" kern="1200" noProof="0" dirty="0">
            <a:solidFill>
              <a:srgbClr val="FFC000"/>
            </a:solidFill>
            <a:latin typeface="Trebuchet MS" panose="020B0603020202020204"/>
            <a:ea typeface="+mn-ea"/>
            <a:cs typeface="+mn-cs"/>
          </a:endParaRPr>
        </a:p>
      </dgm:t>
    </dgm:pt>
    <dgm:pt modelId="{4C20A6DE-3A60-4DFB-841B-9F4B11DDC9CB}" type="parTrans" cxnId="{824FF359-4E33-48E8-BCC2-CC266FE9B439}">
      <dgm:prSet/>
      <dgm:spPr/>
      <dgm:t>
        <a:bodyPr/>
        <a:lstStyle/>
        <a:p>
          <a:endParaRPr lang="ru-RU" b="1"/>
        </a:p>
      </dgm:t>
    </dgm:pt>
    <dgm:pt modelId="{3B226975-25F7-47D8-83BC-BFA85F25C862}" type="sibTrans" cxnId="{824FF359-4E33-48E8-BCC2-CC266FE9B439}">
      <dgm:prSet/>
      <dgm:spPr/>
      <dgm:t>
        <a:bodyPr/>
        <a:lstStyle/>
        <a:p>
          <a:endParaRPr lang="ru-RU" b="1"/>
        </a:p>
      </dgm:t>
    </dgm:pt>
    <dgm:pt modelId="{D6FB66E5-EACD-4656-BFE7-205CB34D2DD0}" type="pres">
      <dgm:prSet presAssocID="{18649F3B-95E0-4379-8C15-1FF9CC51292C}" presName="theList" presStyleCnt="0">
        <dgm:presLayoutVars>
          <dgm:dir/>
          <dgm:animLvl val="lvl"/>
          <dgm:resizeHandles val="exact"/>
        </dgm:presLayoutVars>
      </dgm:prSet>
      <dgm:spPr/>
    </dgm:pt>
    <dgm:pt modelId="{B836E259-B1A0-45BC-A771-4087FF4BCFF7}" type="pres">
      <dgm:prSet presAssocID="{36007358-AECD-463E-9147-7697B295AE3A}" presName="compNode" presStyleCnt="0"/>
      <dgm:spPr/>
    </dgm:pt>
    <dgm:pt modelId="{0CF6DE40-9569-4041-9A11-6DC91CEF36DF}" type="pres">
      <dgm:prSet presAssocID="{36007358-AECD-463E-9147-7697B295AE3A}" presName="aNode" presStyleLbl="bgShp" presStyleIdx="0" presStyleCnt="1" custScaleY="23810"/>
      <dgm:spPr/>
    </dgm:pt>
    <dgm:pt modelId="{D7B67633-EB17-4E1A-A1C6-84934268A419}" type="pres">
      <dgm:prSet presAssocID="{36007358-AECD-463E-9147-7697B295AE3A}" presName="textNode" presStyleLbl="bgShp" presStyleIdx="0" presStyleCnt="1"/>
      <dgm:spPr/>
    </dgm:pt>
    <dgm:pt modelId="{B95C1A48-6F95-4C06-B5DD-D4165FFA78FB}" type="pres">
      <dgm:prSet presAssocID="{36007358-AECD-463E-9147-7697B295AE3A}" presName="compChildNode" presStyleCnt="0"/>
      <dgm:spPr/>
    </dgm:pt>
    <dgm:pt modelId="{55E88A1C-4A1D-496B-9AA1-D72D44B175B9}" type="pres">
      <dgm:prSet presAssocID="{36007358-AECD-463E-9147-7697B295AE3A}" presName="theInnerList" presStyleCnt="0"/>
      <dgm:spPr/>
    </dgm:pt>
    <dgm:pt modelId="{6189640C-959B-4F79-987C-266C166B7662}" type="pres">
      <dgm:prSet presAssocID="{25CDF931-BD95-4D01-832D-64875DF8DE13}" presName="childNode" presStyleLbl="node1" presStyleIdx="0" presStyleCnt="1" custScaleX="115086" custScaleY="46043" custLinFactNeighborX="1496" custLinFactNeighborY="42412">
        <dgm:presLayoutVars>
          <dgm:bulletEnabled val="1"/>
        </dgm:presLayoutVars>
      </dgm:prSet>
      <dgm:spPr/>
    </dgm:pt>
  </dgm:ptLst>
  <dgm:cxnLst>
    <dgm:cxn modelId="{E53EEB63-E6D2-4146-BC3E-BD314B62B1CF}" type="presOf" srcId="{25CDF931-BD95-4D01-832D-64875DF8DE13}" destId="{6189640C-959B-4F79-987C-266C166B7662}" srcOrd="0" destOrd="0" presId="urn:microsoft.com/office/officeart/2005/8/layout/lProcess2"/>
    <dgm:cxn modelId="{2719F669-B600-4C11-A286-D346E484A0CF}" type="presOf" srcId="{18649F3B-95E0-4379-8C15-1FF9CC51292C}" destId="{D6FB66E5-EACD-4656-BFE7-205CB34D2DD0}" srcOrd="0" destOrd="0" presId="urn:microsoft.com/office/officeart/2005/8/layout/lProcess2"/>
    <dgm:cxn modelId="{824FF359-4E33-48E8-BCC2-CC266FE9B439}" srcId="{36007358-AECD-463E-9147-7697B295AE3A}" destId="{25CDF931-BD95-4D01-832D-64875DF8DE13}" srcOrd="0" destOrd="0" parTransId="{4C20A6DE-3A60-4DFB-841B-9F4B11DDC9CB}" sibTransId="{3B226975-25F7-47D8-83BC-BFA85F25C862}"/>
    <dgm:cxn modelId="{E02CC38D-ABA6-4A14-8CED-6092AD343548}" type="presOf" srcId="{36007358-AECD-463E-9147-7697B295AE3A}" destId="{D7B67633-EB17-4E1A-A1C6-84934268A419}" srcOrd="1" destOrd="0" presId="urn:microsoft.com/office/officeart/2005/8/layout/lProcess2"/>
    <dgm:cxn modelId="{A2EEBEB7-583E-459A-84EC-A5E7DF36B665}" srcId="{18649F3B-95E0-4379-8C15-1FF9CC51292C}" destId="{36007358-AECD-463E-9147-7697B295AE3A}" srcOrd="0" destOrd="0" parTransId="{CC1019AD-DD87-4202-9272-13B8868D7BEE}" sibTransId="{0A374B73-B8E0-4091-8533-17795C840F34}"/>
    <dgm:cxn modelId="{60F580F8-3681-4E28-BA5F-2DC462770203}" type="presOf" srcId="{36007358-AECD-463E-9147-7697B295AE3A}" destId="{0CF6DE40-9569-4041-9A11-6DC91CEF36DF}" srcOrd="0" destOrd="0" presId="urn:microsoft.com/office/officeart/2005/8/layout/lProcess2"/>
    <dgm:cxn modelId="{B3136D78-6555-40A3-AF91-6A0FFC8F5B78}" type="presParOf" srcId="{D6FB66E5-EACD-4656-BFE7-205CB34D2DD0}" destId="{B836E259-B1A0-45BC-A771-4087FF4BCFF7}" srcOrd="0" destOrd="0" presId="urn:microsoft.com/office/officeart/2005/8/layout/lProcess2"/>
    <dgm:cxn modelId="{31B073BF-A589-4D6D-858E-D685BA6BC2A1}" type="presParOf" srcId="{B836E259-B1A0-45BC-A771-4087FF4BCFF7}" destId="{0CF6DE40-9569-4041-9A11-6DC91CEF36DF}" srcOrd="0" destOrd="0" presId="urn:microsoft.com/office/officeart/2005/8/layout/lProcess2"/>
    <dgm:cxn modelId="{136506AB-33E7-4A08-90F1-30B91F3BFD47}" type="presParOf" srcId="{B836E259-B1A0-45BC-A771-4087FF4BCFF7}" destId="{D7B67633-EB17-4E1A-A1C6-84934268A419}" srcOrd="1" destOrd="0" presId="urn:microsoft.com/office/officeart/2005/8/layout/lProcess2"/>
    <dgm:cxn modelId="{41E09DD0-7FB8-4F88-AC65-E57E71F27861}" type="presParOf" srcId="{B836E259-B1A0-45BC-A771-4087FF4BCFF7}" destId="{B95C1A48-6F95-4C06-B5DD-D4165FFA78FB}" srcOrd="2" destOrd="0" presId="urn:microsoft.com/office/officeart/2005/8/layout/lProcess2"/>
    <dgm:cxn modelId="{6F919805-2885-48E9-A695-05018560D7BF}" type="presParOf" srcId="{B95C1A48-6F95-4C06-B5DD-D4165FFA78FB}" destId="{55E88A1C-4A1D-496B-9AA1-D72D44B175B9}" srcOrd="0" destOrd="0" presId="urn:microsoft.com/office/officeart/2005/8/layout/lProcess2"/>
    <dgm:cxn modelId="{0CEE3719-F2F6-487C-A590-E29F5CE0E79A}" type="presParOf" srcId="{55E88A1C-4A1D-496B-9AA1-D72D44B175B9}" destId="{6189640C-959B-4F79-987C-266C166B766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820B-0902-4802-A790-12D54097F187}">
      <dsp:nvSpPr>
        <dsp:cNvPr id="0" name=""/>
        <dsp:cNvSpPr/>
      </dsp:nvSpPr>
      <dsp:spPr>
        <a:xfrm>
          <a:off x="0" y="64322"/>
          <a:ext cx="4267199" cy="585000"/>
        </a:xfrm>
        <a:prstGeom prst="roundRect">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b="1" kern="1200" dirty="0">
              <a:solidFill>
                <a:srgbClr val="FFC000"/>
              </a:solidFill>
            </a:rPr>
            <a:t>20</a:t>
          </a:r>
        </a:p>
      </dsp:txBody>
      <dsp:txXfrm>
        <a:off x="28557" y="92879"/>
        <a:ext cx="4210085" cy="527886"/>
      </dsp:txXfrm>
    </dsp:sp>
    <dsp:sp modelId="{823A8D42-9B69-4C14-B82F-9EAF3C2F4D71}">
      <dsp:nvSpPr>
        <dsp:cNvPr id="0" name=""/>
        <dsp:cNvSpPr/>
      </dsp:nvSpPr>
      <dsp:spPr>
        <a:xfrm>
          <a:off x="0" y="649322"/>
          <a:ext cx="4267199"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4" tIns="31750" rIns="177800" bIns="31750" numCol="1" spcCol="1270" anchor="t" anchorCtr="0">
          <a:noAutofit/>
        </a:bodyPr>
        <a:lstStyle/>
        <a:p>
          <a:pPr marL="228600" lvl="1" indent="-228600" algn="ctr" defTabSz="889000">
            <a:lnSpc>
              <a:spcPct val="90000"/>
            </a:lnSpc>
            <a:spcBef>
              <a:spcPct val="0"/>
            </a:spcBef>
            <a:spcAft>
              <a:spcPct val="20000"/>
            </a:spcAft>
            <a:buFontTx/>
            <a:buNone/>
          </a:pPr>
          <a:r>
            <a:rPr lang="kk-KZ" sz="2000" kern="1200" noProof="0" dirty="0"/>
            <a:t>Аймақтық алқалар</a:t>
          </a:r>
        </a:p>
      </dsp:txBody>
      <dsp:txXfrm>
        <a:off x="0" y="649322"/>
        <a:ext cx="4267199" cy="414000"/>
      </dsp:txXfrm>
    </dsp:sp>
    <dsp:sp modelId="{7FB033E8-61F8-41C8-933D-95DB0468636D}">
      <dsp:nvSpPr>
        <dsp:cNvPr id="0" name=""/>
        <dsp:cNvSpPr/>
      </dsp:nvSpPr>
      <dsp:spPr>
        <a:xfrm>
          <a:off x="0" y="1063322"/>
          <a:ext cx="4267199" cy="585000"/>
        </a:xfrm>
        <a:prstGeom prst="roundRect">
          <a:avLst/>
        </a:prstGeom>
        <a:solidFill>
          <a:schemeClr val="accent1">
            <a:shade val="80000"/>
            <a:hueOff val="126576"/>
            <a:satOff val="-13388"/>
            <a:lumOff val="1331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b="1" kern="1200" dirty="0">
              <a:solidFill>
                <a:srgbClr val="FFC000"/>
              </a:solidFill>
            </a:rPr>
            <a:t>5 893</a:t>
          </a:r>
        </a:p>
      </dsp:txBody>
      <dsp:txXfrm>
        <a:off x="28557" y="1091879"/>
        <a:ext cx="4210085" cy="527886"/>
      </dsp:txXfrm>
    </dsp:sp>
    <dsp:sp modelId="{9319DEC7-966D-4650-AE30-124C122FB663}">
      <dsp:nvSpPr>
        <dsp:cNvPr id="0" name=""/>
        <dsp:cNvSpPr/>
      </dsp:nvSpPr>
      <dsp:spPr>
        <a:xfrm>
          <a:off x="0" y="1648322"/>
          <a:ext cx="4267199"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4" tIns="31750" rIns="177800" bIns="31750" numCol="1" spcCol="1270" anchor="t" anchorCtr="0">
          <a:noAutofit/>
        </a:bodyPr>
        <a:lstStyle/>
        <a:p>
          <a:pPr marL="228600" lvl="1" indent="-228600" algn="ctr" defTabSz="889000">
            <a:lnSpc>
              <a:spcPct val="90000"/>
            </a:lnSpc>
            <a:spcBef>
              <a:spcPct val="0"/>
            </a:spcBef>
            <a:spcAft>
              <a:spcPct val="20000"/>
            </a:spcAft>
            <a:buFontTx/>
            <a:buNone/>
          </a:pPr>
          <a:r>
            <a:rPr lang="kk-KZ" sz="2000" kern="1200" noProof="0" dirty="0"/>
            <a:t>адвокаттар жалпы саны</a:t>
          </a:r>
        </a:p>
      </dsp:txBody>
      <dsp:txXfrm>
        <a:off x="0" y="1648322"/>
        <a:ext cx="4267199" cy="414000"/>
      </dsp:txXfrm>
    </dsp:sp>
    <dsp:sp modelId="{06279F89-16ED-4395-998D-0B9FA5930E80}">
      <dsp:nvSpPr>
        <dsp:cNvPr id="0" name=""/>
        <dsp:cNvSpPr/>
      </dsp:nvSpPr>
      <dsp:spPr>
        <a:xfrm>
          <a:off x="0" y="2062322"/>
          <a:ext cx="4267199" cy="585000"/>
        </a:xfrm>
        <a:prstGeom prst="roundRect">
          <a:avLst/>
        </a:prstGeom>
        <a:solidFill>
          <a:schemeClr val="accent1">
            <a:shade val="80000"/>
            <a:hueOff val="253151"/>
            <a:satOff val="-26775"/>
            <a:lumOff val="2663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b="1" kern="1200" dirty="0">
              <a:solidFill>
                <a:srgbClr val="FFC000"/>
              </a:solidFill>
            </a:rPr>
            <a:t>143</a:t>
          </a:r>
        </a:p>
      </dsp:txBody>
      <dsp:txXfrm>
        <a:off x="28557" y="2090879"/>
        <a:ext cx="4210085" cy="527886"/>
      </dsp:txXfrm>
    </dsp:sp>
    <dsp:sp modelId="{B4D04B2B-3615-401A-A8DC-D58D9B777995}">
      <dsp:nvSpPr>
        <dsp:cNvPr id="0" name=""/>
        <dsp:cNvSpPr/>
      </dsp:nvSpPr>
      <dsp:spPr>
        <a:xfrm>
          <a:off x="0" y="2647322"/>
          <a:ext cx="4267199"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4" tIns="31750" rIns="177800" bIns="31750" numCol="1" spcCol="1270" anchor="t" anchorCtr="0">
          <a:noAutofit/>
        </a:bodyPr>
        <a:lstStyle/>
        <a:p>
          <a:pPr marL="228600" lvl="1" indent="-228600" algn="ctr" defTabSz="889000">
            <a:lnSpc>
              <a:spcPct val="90000"/>
            </a:lnSpc>
            <a:spcBef>
              <a:spcPct val="0"/>
            </a:spcBef>
            <a:spcAft>
              <a:spcPct val="20000"/>
            </a:spcAft>
            <a:buFontTx/>
            <a:buNone/>
          </a:pPr>
          <a:r>
            <a:rPr lang="kk-KZ" sz="2000" kern="1200" noProof="0" dirty="0"/>
            <a:t>заң консультациялары</a:t>
          </a:r>
        </a:p>
      </dsp:txBody>
      <dsp:txXfrm>
        <a:off x="0" y="2647322"/>
        <a:ext cx="4267199" cy="414000"/>
      </dsp:txXfrm>
    </dsp:sp>
    <dsp:sp modelId="{75EE737F-4658-46BC-84C0-59D0E3C9400E}">
      <dsp:nvSpPr>
        <dsp:cNvPr id="0" name=""/>
        <dsp:cNvSpPr/>
      </dsp:nvSpPr>
      <dsp:spPr>
        <a:xfrm>
          <a:off x="0" y="3061322"/>
          <a:ext cx="4267199" cy="585000"/>
        </a:xfrm>
        <a:prstGeom prst="roundRect">
          <a:avLst/>
        </a:prstGeom>
        <a:solidFill>
          <a:schemeClr val="accent1">
            <a:shade val="80000"/>
            <a:hueOff val="379727"/>
            <a:satOff val="-40163"/>
            <a:lumOff val="399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ru-RU" sz="2500" b="1" kern="1200" dirty="0">
              <a:solidFill>
                <a:srgbClr val="FFC000"/>
              </a:solidFill>
            </a:rPr>
            <a:t>152</a:t>
          </a:r>
        </a:p>
      </dsp:txBody>
      <dsp:txXfrm>
        <a:off x="28557" y="3089879"/>
        <a:ext cx="4210085" cy="527886"/>
      </dsp:txXfrm>
    </dsp:sp>
    <dsp:sp modelId="{226CB204-96E4-46C8-BB9D-525A04693DAF}">
      <dsp:nvSpPr>
        <dsp:cNvPr id="0" name=""/>
        <dsp:cNvSpPr/>
      </dsp:nvSpPr>
      <dsp:spPr>
        <a:xfrm>
          <a:off x="0" y="3646322"/>
          <a:ext cx="4267199"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4" tIns="31750" rIns="177800" bIns="31750" numCol="1" spcCol="1270" anchor="t" anchorCtr="0">
          <a:noAutofit/>
        </a:bodyPr>
        <a:lstStyle/>
        <a:p>
          <a:pPr marL="228600" lvl="1" indent="-228600" algn="ctr" defTabSz="889000">
            <a:lnSpc>
              <a:spcPct val="90000"/>
            </a:lnSpc>
            <a:spcBef>
              <a:spcPct val="0"/>
            </a:spcBef>
            <a:spcAft>
              <a:spcPct val="20000"/>
            </a:spcAft>
            <a:buFontTx/>
            <a:buNone/>
          </a:pPr>
          <a:r>
            <a:rPr lang="kk-KZ" sz="2000" kern="1200" noProof="0" dirty="0"/>
            <a:t>адвокаттық кеңселер</a:t>
          </a:r>
        </a:p>
      </dsp:txBody>
      <dsp:txXfrm>
        <a:off x="0" y="3646322"/>
        <a:ext cx="4267199" cy="414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FE286-FF3C-4FDA-991B-AC73C717F61B}">
      <dsp:nvSpPr>
        <dsp:cNvPr id="0" name=""/>
        <dsp:cNvSpPr/>
      </dsp:nvSpPr>
      <dsp:spPr>
        <a:xfrm>
          <a:off x="0" y="0"/>
          <a:ext cx="3048000" cy="526969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kk-KZ" sz="2000" b="1" i="0" kern="1200" noProof="0" dirty="0">
              <a:solidFill>
                <a:schemeClr val="accent1"/>
              </a:solidFill>
            </a:rPr>
            <a:t>Қарағанды облыстық адвокаттар алқасының адвокатын</a:t>
          </a:r>
          <a:r>
            <a:rPr lang="kk-KZ" sz="2000" b="1" kern="1200" noProof="0" dirty="0">
              <a:solidFill>
                <a:schemeClr val="accent1"/>
              </a:solidFill>
            </a:rPr>
            <a:t> қорғау</a:t>
          </a:r>
        </a:p>
      </dsp:txBody>
      <dsp:txXfrm>
        <a:off x="0" y="0"/>
        <a:ext cx="3048000" cy="1580909"/>
      </dsp:txXfrm>
    </dsp:sp>
    <dsp:sp modelId="{C99AA11E-6C62-42E9-9870-57CA7EB214C2}">
      <dsp:nvSpPr>
        <dsp:cNvPr id="0" name=""/>
        <dsp:cNvSpPr/>
      </dsp:nvSpPr>
      <dsp:spPr>
        <a:xfrm>
          <a:off x="307604" y="1217595"/>
          <a:ext cx="2438400" cy="1520340"/>
        </a:xfrm>
        <a:prstGeom prst="roundRect">
          <a:avLst>
            <a:gd name="adj" fmla="val 10000"/>
          </a:avLst>
        </a:prstGeom>
        <a:solidFill>
          <a:schemeClr val="accent2">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kk-KZ" sz="1200" b="0" i="0" kern="1200" noProof="0" dirty="0"/>
            <a:t>Адвокатқа қатысты қылмыстық іс қозғалды. Адвокаттың кеңсесінде тінту жүргізіліп, адвокаттық іс жүргізу материалдары тәркіленгеннен кейін ұсталып, қамауға алынды.</a:t>
          </a:r>
          <a:endParaRPr lang="kk-KZ" sz="1200" kern="1200" noProof="0" dirty="0"/>
        </a:p>
      </dsp:txBody>
      <dsp:txXfrm>
        <a:off x="352133" y="1262124"/>
        <a:ext cx="2349342" cy="1431282"/>
      </dsp:txXfrm>
    </dsp:sp>
    <dsp:sp modelId="{19700F74-56FE-4F9F-A411-5F039640A67B}">
      <dsp:nvSpPr>
        <dsp:cNvPr id="0" name=""/>
        <dsp:cNvSpPr/>
      </dsp:nvSpPr>
      <dsp:spPr>
        <a:xfrm>
          <a:off x="304800" y="3042737"/>
          <a:ext cx="2438400" cy="1842525"/>
        </a:xfrm>
        <a:prstGeom prst="roundRect">
          <a:avLst>
            <a:gd name="adj" fmla="val 10000"/>
          </a:avLst>
        </a:prstGeom>
        <a:solidFill>
          <a:schemeClr val="accent2">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kk-KZ" sz="1200" b="0" i="0" kern="1200" noProof="0" dirty="0">
              <a:solidFill>
                <a:schemeClr val="bg1"/>
              </a:solidFill>
            </a:rPr>
            <a:t>Қылмыстық құқық бұзушылық құрамының болмауына байланысты </a:t>
          </a:r>
          <a:r>
            <a:rPr lang="kk-KZ" sz="1200" b="1" i="0" kern="1200" noProof="0" dirty="0">
              <a:solidFill>
                <a:srgbClr val="FFC000"/>
              </a:solidFill>
            </a:rPr>
            <a:t>сотқа дейінгі тергеп-тексеру тоқтатылды. </a:t>
          </a:r>
          <a:r>
            <a:rPr lang="kk-KZ" sz="1200" b="0" i="0" kern="1200" noProof="0" dirty="0">
              <a:solidFill>
                <a:schemeClr val="bg1"/>
              </a:solidFill>
            </a:rPr>
            <a:t>Қорғауға 50-ден астам адвокат қатысты. 
РАА төрағасы мен төрағаның орынбасары сот процесіне жеке өзі тартылды.</a:t>
          </a:r>
          <a:endParaRPr lang="kk-KZ" sz="1200" b="0" kern="1200" noProof="0" dirty="0">
            <a:solidFill>
              <a:schemeClr val="bg1"/>
            </a:solidFill>
          </a:endParaRPr>
        </a:p>
      </dsp:txBody>
      <dsp:txXfrm>
        <a:off x="358766" y="3096703"/>
        <a:ext cx="2330468" cy="17345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49A1A-2180-47F7-8DAC-15D398074981}">
      <dsp:nvSpPr>
        <dsp:cNvPr id="0" name=""/>
        <dsp:cNvSpPr/>
      </dsp:nvSpPr>
      <dsp:spPr>
        <a:xfrm>
          <a:off x="2837" y="0"/>
          <a:ext cx="2902413" cy="526969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kk-KZ" sz="1800" b="1" i="0" kern="1200" noProof="0" dirty="0">
              <a:solidFill>
                <a:schemeClr val="accent1"/>
              </a:solidFill>
            </a:rPr>
            <a:t>Батыс Қазақстан облыстық адвокаттар алқасыны</a:t>
          </a:r>
          <a:r>
            <a:rPr lang="kk-KZ" sz="1800" b="1" i="0" kern="1200" dirty="0">
              <a:solidFill>
                <a:schemeClr val="accent1"/>
              </a:solidFill>
            </a:rPr>
            <a:t>ң адвокатын қорғау</a:t>
          </a:r>
          <a:endParaRPr lang="kk-KZ" sz="1800" b="1" kern="1200" noProof="0" dirty="0">
            <a:solidFill>
              <a:schemeClr val="accent1"/>
            </a:solidFill>
          </a:endParaRPr>
        </a:p>
      </dsp:txBody>
      <dsp:txXfrm>
        <a:off x="2837" y="0"/>
        <a:ext cx="2902413" cy="1580909"/>
      </dsp:txXfrm>
    </dsp:sp>
    <dsp:sp modelId="{75EA194E-6754-4759-A8EF-BCD9AC7DF8EF}">
      <dsp:nvSpPr>
        <dsp:cNvPr id="0" name=""/>
        <dsp:cNvSpPr/>
      </dsp:nvSpPr>
      <dsp:spPr>
        <a:xfrm>
          <a:off x="381007" y="1265864"/>
          <a:ext cx="2321931" cy="1363099"/>
        </a:xfrm>
        <a:prstGeom prst="roundRect">
          <a:avLst>
            <a:gd name="adj" fmla="val 10000"/>
          </a:avLst>
        </a:prstGeom>
        <a:solidFill>
          <a:schemeClr val="accent2">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kk-KZ" sz="1400" b="0" i="0" kern="1200" noProof="0" dirty="0"/>
            <a:t>А.ж. 5 қаңтарда өткен "заңсыз митингке қатысқаны" үшін адвокат жауапқа тартылды. Ол он тәулікке қамауға алынды.</a:t>
          </a:r>
          <a:endParaRPr lang="kk-KZ" sz="1100" kern="1200" noProof="0" dirty="0"/>
        </a:p>
      </dsp:txBody>
      <dsp:txXfrm>
        <a:off x="420931" y="1305788"/>
        <a:ext cx="2242083" cy="1283251"/>
      </dsp:txXfrm>
    </dsp:sp>
    <dsp:sp modelId="{0EB55DA2-3269-44EC-BAA2-60ADEA712537}">
      <dsp:nvSpPr>
        <dsp:cNvPr id="0" name=""/>
        <dsp:cNvSpPr/>
      </dsp:nvSpPr>
      <dsp:spPr>
        <a:xfrm>
          <a:off x="304802" y="3036857"/>
          <a:ext cx="2321931" cy="1786242"/>
        </a:xfrm>
        <a:prstGeom prst="roundRect">
          <a:avLst>
            <a:gd name="adj" fmla="val 10000"/>
          </a:avLst>
        </a:prstGeom>
        <a:solidFill>
          <a:schemeClr val="accent2">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kk-KZ" sz="1400" b="0" i="0" kern="1200" noProof="0" dirty="0">
              <a:solidFill>
                <a:prstClr val="white"/>
              </a:solidFill>
              <a:latin typeface="Trebuchet MS" panose="020B0603020202020204"/>
              <a:ea typeface="+mn-ea"/>
              <a:cs typeface="+mn-cs"/>
            </a:rPr>
            <a:t>Қорғауға 47 адвокат қосылды. </a:t>
          </a:r>
        </a:p>
        <a:p>
          <a:pPr marL="0" lvl="0" indent="0" algn="ctr" defTabSz="622300">
            <a:lnSpc>
              <a:spcPct val="90000"/>
            </a:lnSpc>
            <a:spcBef>
              <a:spcPct val="0"/>
            </a:spcBef>
            <a:spcAft>
              <a:spcPct val="35000"/>
            </a:spcAft>
            <a:buNone/>
          </a:pPr>
          <a:r>
            <a:rPr lang="ru-RU" sz="1400" b="1" i="0" kern="1200" noProof="0" dirty="0">
              <a:solidFill>
                <a:srgbClr val="FFC000"/>
              </a:solidFill>
              <a:latin typeface="Trebuchet MS" panose="020B0603020202020204"/>
              <a:ea typeface="+mn-ea"/>
              <a:cs typeface="+mn-cs"/>
            </a:rPr>
            <a:t>5 </a:t>
          </a:r>
          <a:r>
            <a:rPr lang="ru-RU" sz="1400" b="1" i="0" kern="1200" noProof="0" dirty="0" err="1">
              <a:solidFill>
                <a:srgbClr val="FFC000"/>
              </a:solidFill>
              <a:latin typeface="Trebuchet MS" panose="020B0603020202020204"/>
              <a:ea typeface="+mn-ea"/>
              <a:cs typeface="+mn-cs"/>
            </a:rPr>
            <a:t>күннен</a:t>
          </a:r>
          <a:r>
            <a:rPr lang="ru-RU" sz="1400" b="1" i="0" kern="1200" noProof="0" dirty="0">
              <a:solidFill>
                <a:srgbClr val="FFC000"/>
              </a:solidFill>
              <a:latin typeface="Trebuchet MS" panose="020B0603020202020204"/>
              <a:ea typeface="+mn-ea"/>
              <a:cs typeface="+mn-cs"/>
            </a:rPr>
            <a:t> </a:t>
          </a:r>
          <a:r>
            <a:rPr lang="ru-RU" sz="1400" b="1" i="0" kern="1200" noProof="0" dirty="0" err="1">
              <a:solidFill>
                <a:srgbClr val="FFC000"/>
              </a:solidFill>
              <a:latin typeface="Trebuchet MS" panose="020B0603020202020204"/>
              <a:ea typeface="+mn-ea"/>
              <a:cs typeface="+mn-cs"/>
            </a:rPr>
            <a:t>кейін</a:t>
          </a:r>
          <a:r>
            <a:rPr lang="ru-RU" sz="1400" b="1" i="0" kern="1200" noProof="0" dirty="0">
              <a:solidFill>
                <a:srgbClr val="FFC000"/>
              </a:solidFill>
              <a:latin typeface="Trebuchet MS" panose="020B0603020202020204"/>
              <a:ea typeface="+mn-ea"/>
              <a:cs typeface="+mn-cs"/>
            </a:rPr>
            <a:t> адвокат </a:t>
          </a:r>
          <a:r>
            <a:rPr lang="ru-RU" sz="1400" b="1" i="0" kern="1200" noProof="0" dirty="0" err="1">
              <a:solidFill>
                <a:srgbClr val="FFC000"/>
              </a:solidFill>
              <a:latin typeface="Trebuchet MS" panose="020B0603020202020204"/>
              <a:ea typeface="+mn-ea"/>
              <a:cs typeface="+mn-cs"/>
            </a:rPr>
            <a:t>босатылды</a:t>
          </a:r>
          <a:r>
            <a:rPr lang="ru-RU" sz="1400" b="1" i="0" kern="1200" noProof="0" dirty="0">
              <a:solidFill>
                <a:srgbClr val="FFC000"/>
              </a:solidFill>
              <a:latin typeface="Trebuchet MS" panose="020B0603020202020204"/>
              <a:ea typeface="+mn-ea"/>
              <a:cs typeface="+mn-cs"/>
            </a:rPr>
            <a:t>.</a:t>
          </a:r>
        </a:p>
        <a:p>
          <a:pPr marL="0" lvl="0" indent="0" algn="ctr" defTabSz="622300">
            <a:lnSpc>
              <a:spcPct val="90000"/>
            </a:lnSpc>
            <a:spcBef>
              <a:spcPct val="0"/>
            </a:spcBef>
            <a:spcAft>
              <a:spcPct val="35000"/>
            </a:spcAft>
            <a:buNone/>
          </a:pPr>
          <a:r>
            <a:rPr lang="kk-KZ" sz="1400" b="0" i="0" kern="1200" noProof="0" dirty="0">
              <a:solidFill>
                <a:prstClr val="white"/>
              </a:solidFill>
              <a:latin typeface="Trebuchet MS" panose="020B0603020202020204"/>
              <a:ea typeface="+mn-ea"/>
              <a:cs typeface="+mn-cs"/>
            </a:rPr>
            <a:t>РАА төрағасының орынбасары сот процесіне жеке өзі қатысты.</a:t>
          </a:r>
        </a:p>
      </dsp:txBody>
      <dsp:txXfrm>
        <a:off x="357119" y="3089174"/>
        <a:ext cx="2217297" cy="16816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3B3E5-EF97-4F71-B4A3-4DC2CA5434CF}">
      <dsp:nvSpPr>
        <dsp:cNvPr id="0" name=""/>
        <dsp:cNvSpPr/>
      </dsp:nvSpPr>
      <dsp:spPr>
        <a:xfrm>
          <a:off x="0" y="0"/>
          <a:ext cx="3124200" cy="526969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i="0" kern="1200" dirty="0">
              <a:solidFill>
                <a:schemeClr val="accent1"/>
              </a:solidFill>
            </a:rPr>
            <a:t>Астана </a:t>
          </a:r>
          <a:r>
            <a:rPr lang="kk-KZ" sz="1800" b="1" i="0" kern="1200" noProof="0" dirty="0">
              <a:solidFill>
                <a:schemeClr val="accent1"/>
              </a:solidFill>
            </a:rPr>
            <a:t>қаласының адвокаттар алқасының адвокатын</a:t>
          </a:r>
          <a:r>
            <a:rPr lang="ru-RU" sz="1800" b="1" i="0" kern="1200" dirty="0">
              <a:solidFill>
                <a:schemeClr val="accent1"/>
              </a:solidFill>
            </a:rPr>
            <a:t> </a:t>
          </a:r>
          <a:r>
            <a:rPr lang="kk-KZ" sz="1800" b="1" kern="1200" noProof="0" dirty="0">
              <a:solidFill>
                <a:schemeClr val="accent1"/>
              </a:solidFill>
            </a:rPr>
            <a:t>қорғау</a:t>
          </a:r>
        </a:p>
      </dsp:txBody>
      <dsp:txXfrm>
        <a:off x="0" y="0"/>
        <a:ext cx="3124200" cy="1580909"/>
      </dsp:txXfrm>
    </dsp:sp>
    <dsp:sp modelId="{A7F694EE-B4BB-4167-87F8-42159F9415E0}">
      <dsp:nvSpPr>
        <dsp:cNvPr id="0" name=""/>
        <dsp:cNvSpPr/>
      </dsp:nvSpPr>
      <dsp:spPr>
        <a:xfrm>
          <a:off x="338063" y="1201894"/>
          <a:ext cx="2499360" cy="1536046"/>
        </a:xfrm>
        <a:prstGeom prst="roundRect">
          <a:avLst>
            <a:gd name="adj" fmla="val 10000"/>
          </a:avLst>
        </a:prstGeom>
        <a:solidFill>
          <a:schemeClr val="accent2">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kk-KZ" sz="1400" b="0" i="0" kern="1200" noProof="0" dirty="0"/>
            <a:t>Әділет министрлігі адвокатты адвокаттық лицензиядан айыру туралы талап арыз берді.
Сот талаптарды қанағаттандырды.</a:t>
          </a:r>
          <a:endParaRPr lang="kk-KZ" sz="1400" kern="1200" noProof="0" dirty="0"/>
        </a:p>
      </dsp:txBody>
      <dsp:txXfrm>
        <a:off x="383052" y="1246883"/>
        <a:ext cx="2409382" cy="1446068"/>
      </dsp:txXfrm>
    </dsp:sp>
    <dsp:sp modelId="{A97E8E1A-22A4-4B70-8FF1-AFDBE1E9EC99}">
      <dsp:nvSpPr>
        <dsp:cNvPr id="0" name=""/>
        <dsp:cNvSpPr/>
      </dsp:nvSpPr>
      <dsp:spPr>
        <a:xfrm>
          <a:off x="338063" y="3042734"/>
          <a:ext cx="2499360" cy="1746419"/>
        </a:xfrm>
        <a:prstGeom prst="roundRect">
          <a:avLst>
            <a:gd name="adj" fmla="val 10000"/>
          </a:avLst>
        </a:prstGeom>
        <a:solidFill>
          <a:schemeClr val="accent2">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kk-KZ" sz="1400" b="1" i="0" kern="1200" noProof="0" dirty="0">
              <a:solidFill>
                <a:srgbClr val="FFC000"/>
              </a:solidFill>
            </a:rPr>
            <a:t>ҚР ЖС </a:t>
          </a:r>
          <a:r>
            <a:rPr lang="kk-KZ" sz="1400" b="0" i="0" kern="1200" noProof="0" dirty="0">
              <a:solidFill>
                <a:prstClr val="white"/>
              </a:solidFill>
              <a:latin typeface="Trebuchet MS" panose="020B0603020202020204"/>
              <a:ea typeface="+mn-ea"/>
              <a:cs typeface="+mn-cs"/>
            </a:rPr>
            <a:t>бұрын қабылданған сот шешімдерінің </a:t>
          </a:r>
          <a:r>
            <a:rPr lang="kk-KZ" sz="1400" b="1" i="0" kern="1200" noProof="0" dirty="0">
              <a:solidFill>
                <a:srgbClr val="FFC000"/>
              </a:solidFill>
              <a:latin typeface="Trebuchet MS" panose="020B0603020202020204"/>
              <a:ea typeface="+mn-ea"/>
              <a:cs typeface="+mn-cs"/>
            </a:rPr>
            <a:t>күшін жойды.</a:t>
          </a:r>
          <a:r>
            <a:rPr lang="kk-KZ" sz="1400" b="0" i="0" kern="1200" noProof="0" dirty="0">
              <a:solidFill>
                <a:prstClr val="white"/>
              </a:solidFill>
              <a:latin typeface="Trebuchet MS" panose="020B0603020202020204"/>
              <a:ea typeface="+mn-ea"/>
              <a:cs typeface="+mn-cs"/>
            </a:rPr>
            <a:t> </a:t>
          </a:r>
        </a:p>
        <a:p>
          <a:pPr marL="0" lvl="0" indent="0" algn="ctr" defTabSz="622300">
            <a:lnSpc>
              <a:spcPct val="90000"/>
            </a:lnSpc>
            <a:spcBef>
              <a:spcPct val="0"/>
            </a:spcBef>
            <a:spcAft>
              <a:spcPct val="35000"/>
            </a:spcAft>
            <a:buNone/>
          </a:pPr>
          <a:r>
            <a:rPr lang="kk-KZ" sz="1400" b="0" i="0" kern="1200" noProof="0" dirty="0">
              <a:solidFill>
                <a:prstClr val="white"/>
              </a:solidFill>
              <a:latin typeface="Trebuchet MS" panose="020B0603020202020204"/>
              <a:ea typeface="+mn-ea"/>
              <a:cs typeface="+mn-cs"/>
            </a:rPr>
            <a:t>РАА төрағасы мен төрағасының орынбасары сот отырысына жеке қатысты.</a:t>
          </a:r>
        </a:p>
      </dsp:txBody>
      <dsp:txXfrm>
        <a:off x="389214" y="3093885"/>
        <a:ext cx="2397058" cy="16441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F9F98-3CC0-4926-9C47-1CD8A7E24094}">
      <dsp:nvSpPr>
        <dsp:cNvPr id="0" name=""/>
        <dsp:cNvSpPr/>
      </dsp:nvSpPr>
      <dsp:spPr>
        <a:xfrm>
          <a:off x="0" y="0"/>
          <a:ext cx="10896600" cy="215469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kk-KZ" sz="2400" b="1" kern="1200" noProof="0" dirty="0">
              <a:solidFill>
                <a:srgbClr val="FFC000"/>
              </a:solidFill>
              <a:latin typeface="Calibri"/>
              <a:ea typeface="+mn-ea"/>
              <a:cs typeface="+mn-cs"/>
            </a:rPr>
            <a:t>ӘРПК қолданудың практикалық мәселелері (ҚР ЖС-мен бірлесіп)</a:t>
          </a:r>
        </a:p>
        <a:p>
          <a:pPr marL="0" lvl="0" indent="0" algn="l" defTabSz="1066800">
            <a:lnSpc>
              <a:spcPct val="90000"/>
            </a:lnSpc>
            <a:spcBef>
              <a:spcPct val="0"/>
            </a:spcBef>
            <a:spcAft>
              <a:spcPct val="35000"/>
            </a:spcAft>
            <a:buNone/>
          </a:pPr>
          <a:r>
            <a:rPr lang="kk-KZ" sz="1800" kern="1200" noProof="0" dirty="0">
              <a:latin typeface="Calibri"/>
              <a:ea typeface="+mn-ea"/>
              <a:cs typeface="+mn-cs"/>
            </a:rPr>
            <a:t>Дәріскерлер: ЖС әкімшілік алқасының төрағасы А.С. Тукиев, адвокат А.В. Каплан</a:t>
          </a:r>
        </a:p>
        <a:p>
          <a:pPr marL="0" lvl="0" indent="0" algn="l" defTabSz="1066800">
            <a:lnSpc>
              <a:spcPct val="90000"/>
            </a:lnSpc>
            <a:spcBef>
              <a:spcPct val="0"/>
            </a:spcBef>
            <a:spcAft>
              <a:spcPct val="35000"/>
            </a:spcAft>
            <a:buNone/>
          </a:pPr>
          <a:r>
            <a:rPr lang="kk-KZ" sz="1800" kern="1200" noProof="0" dirty="0">
              <a:latin typeface="Calibri"/>
              <a:ea typeface="+mn-ea"/>
              <a:cs typeface="+mn-cs"/>
            </a:rPr>
            <a:t>Модератор: РАА төрағасының орынбасары И.О. Вранчев</a:t>
          </a:r>
        </a:p>
        <a:p>
          <a:pPr marL="0" lvl="0" indent="0" algn="l" defTabSz="1066800">
            <a:lnSpc>
              <a:spcPct val="90000"/>
            </a:lnSpc>
            <a:spcBef>
              <a:spcPct val="0"/>
            </a:spcBef>
            <a:spcAft>
              <a:spcPct val="35000"/>
            </a:spcAft>
            <a:buNone/>
          </a:pPr>
          <a:r>
            <a:rPr lang="kk-KZ" sz="1800" kern="1200" noProof="0" dirty="0">
              <a:latin typeface="Calibri"/>
              <a:ea typeface="+mn-ea"/>
              <a:cs typeface="+mn-cs"/>
            </a:rPr>
            <a:t>600-ден астам адвокат қатысты</a:t>
          </a:r>
        </a:p>
      </dsp:txBody>
      <dsp:txXfrm>
        <a:off x="2394789" y="0"/>
        <a:ext cx="8501810" cy="2154694"/>
      </dsp:txXfrm>
    </dsp:sp>
    <dsp:sp modelId="{29F8E80A-8D58-4BE0-93B0-82B0E34CD606}">
      <dsp:nvSpPr>
        <dsp:cNvPr id="0" name=""/>
        <dsp:cNvSpPr/>
      </dsp:nvSpPr>
      <dsp:spPr>
        <a:xfrm>
          <a:off x="215469" y="215469"/>
          <a:ext cx="2179320" cy="172375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DDD95D-FF3B-4B75-AB23-754F9BC7EB66}">
      <dsp:nvSpPr>
        <dsp:cNvPr id="0" name=""/>
        <dsp:cNvSpPr/>
      </dsp:nvSpPr>
      <dsp:spPr>
        <a:xfrm>
          <a:off x="0" y="2370163"/>
          <a:ext cx="10896600" cy="215469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kk-KZ" sz="2000" b="1" i="0" kern="1200" noProof="0" dirty="0">
              <a:solidFill>
                <a:srgbClr val="FFC000"/>
              </a:solidFill>
            </a:rPr>
            <a:t>ҚР Жоғарғы сотында азаматтық істер бойынша кассациялық өтініштерді (наразылықтарды) қараудың практикалық мәселелері</a:t>
          </a:r>
        </a:p>
        <a:p>
          <a:pPr marL="0" lvl="0" indent="0" algn="l" defTabSz="889000">
            <a:lnSpc>
              <a:spcPct val="90000"/>
            </a:lnSpc>
            <a:spcBef>
              <a:spcPct val="0"/>
            </a:spcBef>
            <a:spcAft>
              <a:spcPct val="35000"/>
            </a:spcAft>
            <a:buNone/>
          </a:pPr>
          <a:r>
            <a:rPr lang="kk-KZ" sz="2000" kern="1200" noProof="0" dirty="0">
              <a:latin typeface="Calibri"/>
              <a:ea typeface="+mn-ea"/>
              <a:cs typeface="+mn-cs"/>
            </a:rPr>
            <a:t>Дәріскерлер: ЖС судъясы Е.Т.Максюта, адвокат В.В.Водолазкин</a:t>
          </a:r>
        </a:p>
        <a:p>
          <a:pPr marL="0" lvl="0" indent="0" algn="l" defTabSz="889000">
            <a:lnSpc>
              <a:spcPct val="90000"/>
            </a:lnSpc>
            <a:spcBef>
              <a:spcPct val="0"/>
            </a:spcBef>
            <a:spcAft>
              <a:spcPct val="35000"/>
            </a:spcAft>
            <a:buNone/>
          </a:pPr>
          <a:r>
            <a:rPr lang="kk-KZ" sz="2000" kern="1200" noProof="0" dirty="0">
              <a:latin typeface="Calibri"/>
              <a:ea typeface="+mn-ea"/>
              <a:cs typeface="+mn-cs"/>
            </a:rPr>
            <a:t>700-ден астам адвокат қатысты</a:t>
          </a:r>
          <a:endParaRPr lang="kk-KZ" sz="2000" b="1" i="0" kern="1200" noProof="0" dirty="0"/>
        </a:p>
      </dsp:txBody>
      <dsp:txXfrm>
        <a:off x="2394789" y="2370163"/>
        <a:ext cx="8501810" cy="2154694"/>
      </dsp:txXfrm>
    </dsp:sp>
    <dsp:sp modelId="{4B55B6B7-3E63-4512-BFCE-44726DA31110}">
      <dsp:nvSpPr>
        <dsp:cNvPr id="0" name=""/>
        <dsp:cNvSpPr/>
      </dsp:nvSpPr>
      <dsp:spPr>
        <a:xfrm>
          <a:off x="215469" y="2585633"/>
          <a:ext cx="2179320" cy="172375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AE40B-65DA-44A8-93C6-51740247C79A}">
      <dsp:nvSpPr>
        <dsp:cNvPr id="0" name=""/>
        <dsp:cNvSpPr/>
      </dsp:nvSpPr>
      <dsp:spPr>
        <a:xfrm>
          <a:off x="7662" y="578293"/>
          <a:ext cx="2427907" cy="2427907"/>
        </a:xfrm>
        <a:prstGeom prst="roundRect">
          <a:avLst>
            <a:gd name="adj" fmla="val 10000"/>
          </a:avLst>
        </a:prstGeom>
        <a:blipFill rotWithShape="1">
          <a:blip xmlns:r="http://schemas.openxmlformats.org/officeDocument/2006/relationships" r:embed="rId1"/>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723C60-9AAB-43B1-99C4-973B51465479}">
      <dsp:nvSpPr>
        <dsp:cNvPr id="0" name=""/>
        <dsp:cNvSpPr/>
      </dsp:nvSpPr>
      <dsp:spPr>
        <a:xfrm>
          <a:off x="402903" y="1873412"/>
          <a:ext cx="2427907" cy="275115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kk-KZ" sz="2000" b="1" kern="1200" noProof="0" dirty="0">
              <a:solidFill>
                <a:srgbClr val="FFC000"/>
              </a:solidFill>
            </a:rPr>
            <a:t>Қызмет туралы ақпарат</a:t>
          </a:r>
        </a:p>
        <a:p>
          <a:pPr marL="171450" lvl="1" indent="-171450" algn="l" defTabSz="711200">
            <a:lnSpc>
              <a:spcPct val="90000"/>
            </a:lnSpc>
            <a:spcBef>
              <a:spcPct val="0"/>
            </a:spcBef>
            <a:spcAft>
              <a:spcPct val="15000"/>
            </a:spcAft>
            <a:buChar char="•"/>
          </a:pPr>
          <a:r>
            <a:rPr lang="kk-KZ" sz="1600" kern="1200" noProof="0" dirty="0"/>
            <a:t>РАА, оның құрылымы туралы толық ақпарат
органдардың өзекті құрамы
статистикалық ақпарат
апталық жаңалықтар дайджесті</a:t>
          </a:r>
        </a:p>
      </dsp:txBody>
      <dsp:txXfrm>
        <a:off x="474014" y="1944523"/>
        <a:ext cx="2285685" cy="2608937"/>
      </dsp:txXfrm>
    </dsp:sp>
    <dsp:sp modelId="{182DC1BA-1132-4B7A-988E-4A45A967CCBB}">
      <dsp:nvSpPr>
        <dsp:cNvPr id="0" name=""/>
        <dsp:cNvSpPr/>
      </dsp:nvSpPr>
      <dsp:spPr>
        <a:xfrm rot="21575365">
          <a:off x="2903233" y="1486824"/>
          <a:ext cx="467680" cy="583392"/>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ru-RU" sz="2600" kern="1200"/>
        </a:p>
      </dsp:txBody>
      <dsp:txXfrm>
        <a:off x="2903235" y="1604005"/>
        <a:ext cx="327376" cy="350036"/>
      </dsp:txXfrm>
    </dsp:sp>
    <dsp:sp modelId="{60D4466F-B9EE-4AF8-BFE2-B0E9FD580D7C}">
      <dsp:nvSpPr>
        <dsp:cNvPr id="0" name=""/>
        <dsp:cNvSpPr/>
      </dsp:nvSpPr>
      <dsp:spPr>
        <a:xfrm>
          <a:off x="3771766" y="551319"/>
          <a:ext cx="2427907" cy="2427907"/>
        </a:xfrm>
        <a:prstGeom prst="roundRect">
          <a:avLst>
            <a:gd name="adj" fmla="val 10000"/>
          </a:avLst>
        </a:prstGeom>
        <a:blipFill dpi="0" rotWithShape="1">
          <a:blip xmlns:r="http://schemas.openxmlformats.org/officeDocument/2006/relationships" r:embed="rId2"/>
          <a:srcRect/>
          <a:stretch>
            <a:fillRect l="1616" r="-63616"/>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19AE81-FFCD-419F-8BB2-CBA7FCE2A7E6}">
      <dsp:nvSpPr>
        <dsp:cNvPr id="0" name=""/>
        <dsp:cNvSpPr/>
      </dsp:nvSpPr>
      <dsp:spPr>
        <a:xfrm>
          <a:off x="4167007" y="1792490"/>
          <a:ext cx="2427907" cy="2859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kk-KZ" sz="2400" b="1" kern="1200" noProof="0" dirty="0">
              <a:solidFill>
                <a:srgbClr val="FFC000"/>
              </a:solidFill>
            </a:rPr>
            <a:t>Құжаттар бөлімі</a:t>
          </a:r>
        </a:p>
        <a:p>
          <a:pPr marL="228600" lvl="1" indent="-228600" algn="l" defTabSz="977900">
            <a:lnSpc>
              <a:spcPct val="90000"/>
            </a:lnSpc>
            <a:spcBef>
              <a:spcPct val="0"/>
            </a:spcBef>
            <a:spcAft>
              <a:spcPct val="15000"/>
            </a:spcAft>
            <a:buChar char="•"/>
          </a:pPr>
          <a:r>
            <a:rPr lang="kk-KZ" sz="2200" kern="1200" noProof="0" dirty="0"/>
            <a:t>ІНҚ
ресми ұстанымдар
РАА есептері</a:t>
          </a:r>
        </a:p>
        <a:p>
          <a:pPr marL="228600" lvl="1" indent="-228600" algn="l" defTabSz="977900">
            <a:lnSpc>
              <a:spcPct val="90000"/>
            </a:lnSpc>
            <a:spcBef>
              <a:spcPct val="0"/>
            </a:spcBef>
            <a:spcAft>
              <a:spcPct val="15000"/>
            </a:spcAft>
            <a:buChar char="•"/>
          </a:pPr>
          <a:endParaRPr lang="kk-KZ" sz="2200" kern="1200" noProof="0" dirty="0"/>
        </a:p>
      </dsp:txBody>
      <dsp:txXfrm>
        <a:off x="4238118" y="1863601"/>
        <a:ext cx="2285685" cy="2716833"/>
      </dsp:txXfrm>
    </dsp:sp>
    <dsp:sp modelId="{FB5EAC86-184C-43A1-8900-E0068310DBCC}">
      <dsp:nvSpPr>
        <dsp:cNvPr id="0" name=""/>
        <dsp:cNvSpPr/>
      </dsp:nvSpPr>
      <dsp:spPr>
        <a:xfrm rot="21578658">
          <a:off x="6667338" y="1461685"/>
          <a:ext cx="467677" cy="583392"/>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ru-RU" sz="2600" kern="1200"/>
        </a:p>
      </dsp:txBody>
      <dsp:txXfrm>
        <a:off x="6667339" y="1578799"/>
        <a:ext cx="327374" cy="350036"/>
      </dsp:txXfrm>
    </dsp:sp>
    <dsp:sp modelId="{A32F1812-4C5B-45AB-93CA-C06CAA857D84}">
      <dsp:nvSpPr>
        <dsp:cNvPr id="0" name=""/>
        <dsp:cNvSpPr/>
      </dsp:nvSpPr>
      <dsp:spPr>
        <a:xfrm>
          <a:off x="7535870" y="527950"/>
          <a:ext cx="2427907" cy="242790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rnd" cmpd="sng" algn="ctr">
          <a:noFill/>
          <a:prstDash val="solid"/>
        </a:ln>
        <a:effectLst/>
      </dsp:spPr>
      <dsp:style>
        <a:lnRef idx="2">
          <a:scrgbClr r="0" g="0" b="0"/>
        </a:lnRef>
        <a:fillRef idx="1">
          <a:scrgbClr r="0" g="0" b="0"/>
        </a:fillRef>
        <a:effectRef idx="0">
          <a:scrgbClr r="0" g="0" b="0"/>
        </a:effectRef>
        <a:fontRef idx="minor"/>
      </dsp:style>
    </dsp:sp>
    <dsp:sp modelId="{E9EF7839-B0A7-4408-9CD3-76757F7681CF}">
      <dsp:nvSpPr>
        <dsp:cNvPr id="0" name=""/>
        <dsp:cNvSpPr/>
      </dsp:nvSpPr>
      <dsp:spPr>
        <a:xfrm>
          <a:off x="7842444" y="1722384"/>
          <a:ext cx="2605242" cy="2952529"/>
        </a:xfrm>
        <a:prstGeom prst="roundRect">
          <a:avLst>
            <a:gd name="adj" fmla="val 10000"/>
          </a:avLst>
        </a:prstGeom>
        <a:solidFill>
          <a:schemeClr val="accent1">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kk-KZ" sz="2400" b="1" kern="1200" noProof="0" dirty="0">
              <a:solidFill>
                <a:srgbClr val="FFC000"/>
              </a:solidFill>
            </a:rPr>
            <a:t>Қол жетімділік</a:t>
          </a:r>
          <a:endParaRPr lang="kk-KZ" sz="2000" b="1" kern="1200" noProof="0" dirty="0">
            <a:solidFill>
              <a:srgbClr val="FFC000"/>
            </a:solidFill>
          </a:endParaRPr>
        </a:p>
        <a:p>
          <a:pPr marL="171450" lvl="1" indent="-171450" algn="l" defTabSz="800100">
            <a:lnSpc>
              <a:spcPct val="90000"/>
            </a:lnSpc>
            <a:spcBef>
              <a:spcPct val="0"/>
            </a:spcBef>
            <a:spcAft>
              <a:spcPct val="15000"/>
            </a:spcAft>
            <a:buChar char="•"/>
          </a:pPr>
          <a:r>
            <a:rPr lang="kk-KZ" sz="1800" kern="1200" noProof="0" dirty="0"/>
            <a:t>үштілділік
ыңғайлы навигация
смартфондарға арналған жауап нұсқасы
нашар көретіндерге арналған нұсқа</a:t>
          </a:r>
        </a:p>
        <a:p>
          <a:pPr marL="114300" lvl="1" indent="-114300" algn="l" defTabSz="666750">
            <a:lnSpc>
              <a:spcPct val="90000"/>
            </a:lnSpc>
            <a:spcBef>
              <a:spcPct val="0"/>
            </a:spcBef>
            <a:spcAft>
              <a:spcPct val="15000"/>
            </a:spcAft>
            <a:buChar char="•"/>
          </a:pPr>
          <a:endParaRPr lang="kk-KZ" sz="1500" kern="1200" noProof="0" dirty="0"/>
        </a:p>
        <a:p>
          <a:pPr marL="114300" lvl="1" indent="-114300" algn="l" defTabSz="666750">
            <a:lnSpc>
              <a:spcPct val="90000"/>
            </a:lnSpc>
            <a:spcBef>
              <a:spcPct val="0"/>
            </a:spcBef>
            <a:spcAft>
              <a:spcPct val="15000"/>
            </a:spcAft>
            <a:buChar char="•"/>
          </a:pPr>
          <a:endParaRPr lang="kk-KZ" sz="1500" kern="1200" noProof="0" dirty="0"/>
        </a:p>
      </dsp:txBody>
      <dsp:txXfrm>
        <a:off x="7918749" y="1798689"/>
        <a:ext cx="2452632" cy="27999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880CE-6824-EE4F-BA4B-B1A781EDDA32}">
      <dsp:nvSpPr>
        <dsp:cNvPr id="0" name=""/>
        <dsp:cNvSpPr/>
      </dsp:nvSpPr>
      <dsp:spPr>
        <a:xfrm>
          <a:off x="607" y="846408"/>
          <a:ext cx="3305432" cy="2833146"/>
        </a:xfrm>
        <a:prstGeom prst="rect">
          <a:avLst/>
        </a:prstGeom>
        <a:blipFill>
          <a:blip xmlns:r="http://schemas.openxmlformats.org/officeDocument/2006/relationships"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l="-14000" r="-14000"/>
          </a:stretch>
        </a:blipFill>
        <a:ln>
          <a:noFill/>
        </a:ln>
        <a:effectLst/>
      </dsp:spPr>
      <dsp:style>
        <a:lnRef idx="0">
          <a:scrgbClr r="0" g="0" b="0"/>
        </a:lnRef>
        <a:fillRef idx="1">
          <a:scrgbClr r="0" g="0" b="0"/>
        </a:fillRef>
        <a:effectRef idx="0">
          <a:scrgbClr r="0" g="0" b="0"/>
        </a:effectRef>
        <a:fontRef idx="minor"/>
      </dsp:style>
    </dsp:sp>
    <dsp:sp modelId="{F9F55331-46B9-9D42-B3C2-E55F29100E03}">
      <dsp:nvSpPr>
        <dsp:cNvPr id="0" name=""/>
        <dsp:cNvSpPr/>
      </dsp:nvSpPr>
      <dsp:spPr>
        <a:xfrm>
          <a:off x="607" y="2829610"/>
          <a:ext cx="3305432" cy="67995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accent1"/>
              </a:solidFill>
            </a:rPr>
            <a:t>2022 </a:t>
          </a:r>
          <a:r>
            <a:rPr lang="ru-RU" sz="2000" b="1" kern="1200" dirty="0" err="1">
              <a:solidFill>
                <a:schemeClr val="accent1"/>
              </a:solidFill>
            </a:rPr>
            <a:t>жылғы</a:t>
          </a:r>
          <a:r>
            <a:rPr lang="ru-RU" sz="2000" b="1" kern="1200" dirty="0">
              <a:solidFill>
                <a:schemeClr val="accent1"/>
              </a:solidFill>
            </a:rPr>
            <a:t> 28-29 </a:t>
          </a:r>
          <a:r>
            <a:rPr lang="ru-RU" sz="2000" b="1" kern="1200" dirty="0" err="1">
              <a:solidFill>
                <a:schemeClr val="accent1"/>
              </a:solidFill>
            </a:rPr>
            <a:t>тамыз</a:t>
          </a:r>
          <a:r>
            <a:rPr lang="ru-RU" sz="2000" b="1" kern="1200" dirty="0">
              <a:solidFill>
                <a:schemeClr val="accent1"/>
              </a:solidFill>
            </a:rPr>
            <a:t>, </a:t>
          </a:r>
          <a:r>
            <a:rPr lang="ru-RU" sz="2000" b="1" kern="1200" dirty="0" err="1">
              <a:solidFill>
                <a:schemeClr val="accent1"/>
              </a:solidFill>
            </a:rPr>
            <a:t>Бурабай</a:t>
          </a:r>
          <a:endParaRPr lang="ru-RU" sz="2000" b="1" kern="1200" dirty="0">
            <a:solidFill>
              <a:schemeClr val="accent1"/>
            </a:solidFill>
          </a:endParaRPr>
        </a:p>
      </dsp:txBody>
      <dsp:txXfrm>
        <a:off x="607" y="2829610"/>
        <a:ext cx="3305432" cy="679955"/>
      </dsp:txXfrm>
    </dsp:sp>
    <dsp:sp modelId="{999E072E-AC30-CE4B-9D05-F025A1D54FA0}">
      <dsp:nvSpPr>
        <dsp:cNvPr id="0" name=""/>
        <dsp:cNvSpPr/>
      </dsp:nvSpPr>
      <dsp:spPr>
        <a:xfrm>
          <a:off x="3643183" y="846408"/>
          <a:ext cx="3305432" cy="283314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8000" r="-98000"/>
          </a:stretch>
        </a:blipFill>
        <a:ln>
          <a:noFill/>
        </a:ln>
        <a:effectLst/>
      </dsp:spPr>
      <dsp:style>
        <a:lnRef idx="0">
          <a:scrgbClr r="0" g="0" b="0"/>
        </a:lnRef>
        <a:fillRef idx="1">
          <a:scrgbClr r="0" g="0" b="0"/>
        </a:fillRef>
        <a:effectRef idx="0">
          <a:scrgbClr r="0" g="0" b="0"/>
        </a:effectRef>
        <a:fontRef idx="minor"/>
      </dsp:style>
    </dsp:sp>
    <dsp:sp modelId="{2B9F1A01-9ECB-2D4C-9C3B-F5F84BC100B4}">
      <dsp:nvSpPr>
        <dsp:cNvPr id="0" name=""/>
        <dsp:cNvSpPr/>
      </dsp:nvSpPr>
      <dsp:spPr>
        <a:xfrm>
          <a:off x="3643183" y="2829610"/>
          <a:ext cx="3305432" cy="67995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bg1"/>
              </a:solidFill>
              <a:latin typeface="Trebuchet MS" panose="020B0603020202020204"/>
              <a:ea typeface="+mn-ea"/>
              <a:cs typeface="+mn-cs"/>
            </a:rPr>
            <a:t>17 команда, 350-ден </a:t>
          </a:r>
          <a:r>
            <a:rPr lang="ru-RU" sz="2000" b="1" kern="1200" dirty="0" err="1">
              <a:solidFill>
                <a:schemeClr val="bg1"/>
              </a:solidFill>
              <a:latin typeface="Trebuchet MS" panose="020B0603020202020204"/>
              <a:ea typeface="+mn-ea"/>
              <a:cs typeface="+mn-cs"/>
            </a:rPr>
            <a:t>астам</a:t>
          </a:r>
          <a:r>
            <a:rPr lang="ru-RU" sz="2000" b="1" kern="1200" dirty="0">
              <a:solidFill>
                <a:schemeClr val="bg1"/>
              </a:solidFill>
              <a:latin typeface="Trebuchet MS" panose="020B0603020202020204"/>
              <a:ea typeface="+mn-ea"/>
              <a:cs typeface="+mn-cs"/>
            </a:rPr>
            <a:t> адвокат</a:t>
          </a:r>
        </a:p>
      </dsp:txBody>
      <dsp:txXfrm>
        <a:off x="3643183" y="2829610"/>
        <a:ext cx="3305432" cy="679955"/>
      </dsp:txXfrm>
    </dsp:sp>
    <dsp:sp modelId="{244A06C0-9C20-C448-B13C-88AFE9C33E95}">
      <dsp:nvSpPr>
        <dsp:cNvPr id="0" name=""/>
        <dsp:cNvSpPr/>
      </dsp:nvSpPr>
      <dsp:spPr>
        <a:xfrm>
          <a:off x="7285760" y="846408"/>
          <a:ext cx="3305432" cy="283314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a:ln>
          <a:noFill/>
        </a:ln>
        <a:effectLst/>
      </dsp:spPr>
      <dsp:style>
        <a:lnRef idx="0">
          <a:scrgbClr r="0" g="0" b="0"/>
        </a:lnRef>
        <a:fillRef idx="1">
          <a:scrgbClr r="0" g="0" b="0"/>
        </a:fillRef>
        <a:effectRef idx="0">
          <a:scrgbClr r="0" g="0" b="0"/>
        </a:effectRef>
        <a:fontRef idx="minor"/>
      </dsp:style>
    </dsp:sp>
    <dsp:sp modelId="{38161076-3331-374E-AD82-563B739CBA0B}">
      <dsp:nvSpPr>
        <dsp:cNvPr id="0" name=""/>
        <dsp:cNvSpPr/>
      </dsp:nvSpPr>
      <dsp:spPr>
        <a:xfrm>
          <a:off x="7285760" y="2829610"/>
          <a:ext cx="3305432" cy="67995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ru-RU" sz="2800" b="1" kern="1200" dirty="0">
              <a:solidFill>
                <a:schemeClr val="bg1"/>
              </a:solidFill>
              <a:latin typeface="Calibri"/>
              <a:ea typeface="+mn-ea"/>
              <a:cs typeface="+mn-cs"/>
            </a:rPr>
            <a:t>10 спорт </a:t>
          </a:r>
          <a:r>
            <a:rPr lang="ru-RU" sz="2800" b="1" kern="1200" dirty="0" err="1">
              <a:solidFill>
                <a:schemeClr val="bg1"/>
              </a:solidFill>
              <a:latin typeface="Calibri"/>
              <a:ea typeface="+mn-ea"/>
              <a:cs typeface="+mn-cs"/>
            </a:rPr>
            <a:t>түрі</a:t>
          </a:r>
          <a:endParaRPr lang="ru-RU" sz="2800" b="1" kern="1200" dirty="0">
            <a:solidFill>
              <a:schemeClr val="bg1"/>
            </a:solidFill>
            <a:latin typeface="Calibri"/>
            <a:ea typeface="+mn-ea"/>
            <a:cs typeface="+mn-cs"/>
          </a:endParaRPr>
        </a:p>
      </dsp:txBody>
      <dsp:txXfrm>
        <a:off x="7285760" y="2829610"/>
        <a:ext cx="3305432" cy="679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B1ED1-DE09-48DA-BD08-48326F0C47FD}">
      <dsp:nvSpPr>
        <dsp:cNvPr id="0" name=""/>
        <dsp:cNvSpPr/>
      </dsp:nvSpPr>
      <dsp:spPr>
        <a:xfrm>
          <a:off x="2357" y="93127"/>
          <a:ext cx="2973080" cy="766480"/>
        </a:xfrm>
        <a:prstGeom prst="chevr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kk-KZ" sz="2000" kern="1200" noProof="0" dirty="0"/>
            <a:t>Отырыстар</a:t>
          </a:r>
          <a:r>
            <a:rPr lang="ru-RU" sz="2000" kern="1200" dirty="0"/>
            <a:t> </a:t>
          </a:r>
          <a:r>
            <a:rPr lang="kk-KZ" sz="2000" kern="1200" noProof="0" dirty="0"/>
            <a:t>өткізілді</a:t>
          </a:r>
        </a:p>
      </dsp:txBody>
      <dsp:txXfrm>
        <a:off x="385597" y="93127"/>
        <a:ext cx="2206600" cy="766480"/>
      </dsp:txXfrm>
    </dsp:sp>
    <dsp:sp modelId="{903AB5F7-3534-49B4-828A-9AF5F57D505A}">
      <dsp:nvSpPr>
        <dsp:cNvPr id="0" name=""/>
        <dsp:cNvSpPr/>
      </dsp:nvSpPr>
      <dsp:spPr>
        <a:xfrm>
          <a:off x="2726332" y="158278"/>
          <a:ext cx="1590446" cy="636178"/>
        </a:xfrm>
        <a:prstGeom prst="chevron">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422400">
            <a:lnSpc>
              <a:spcPct val="90000"/>
            </a:lnSpc>
            <a:spcBef>
              <a:spcPct val="0"/>
            </a:spcBef>
            <a:spcAft>
              <a:spcPct val="35000"/>
            </a:spcAft>
            <a:buNone/>
          </a:pPr>
          <a:r>
            <a:rPr lang="ru-RU" sz="2800" b="1" kern="1200" dirty="0">
              <a:solidFill>
                <a:schemeClr val="accent2"/>
              </a:solidFill>
              <a:latin typeface="Calibri"/>
              <a:ea typeface="+mn-ea"/>
              <a:cs typeface="+mn-cs"/>
            </a:rPr>
            <a:t>13</a:t>
          </a:r>
        </a:p>
      </dsp:txBody>
      <dsp:txXfrm>
        <a:off x="3044421" y="158278"/>
        <a:ext cx="954268" cy="636178"/>
      </dsp:txXfrm>
    </dsp:sp>
    <dsp:sp modelId="{EEA25BD9-E4BD-4931-A525-D00F47795C4A}">
      <dsp:nvSpPr>
        <dsp:cNvPr id="0" name=""/>
        <dsp:cNvSpPr/>
      </dsp:nvSpPr>
      <dsp:spPr>
        <a:xfrm>
          <a:off x="4094115" y="158278"/>
          <a:ext cx="1926284" cy="636178"/>
        </a:xfrm>
        <a:prstGeom prst="chevron">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422400">
            <a:lnSpc>
              <a:spcPct val="90000"/>
            </a:lnSpc>
            <a:spcBef>
              <a:spcPct val="0"/>
            </a:spcBef>
            <a:spcAft>
              <a:spcPct val="35000"/>
            </a:spcAft>
            <a:buNone/>
          </a:pPr>
          <a:r>
            <a:rPr lang="ru-RU" sz="2800" b="1" kern="1200" dirty="0">
              <a:solidFill>
                <a:schemeClr val="accent1"/>
              </a:solidFill>
              <a:latin typeface="Calibri"/>
              <a:ea typeface="+mn-ea"/>
              <a:cs typeface="+mn-cs"/>
            </a:rPr>
            <a:t>27</a:t>
          </a:r>
        </a:p>
      </dsp:txBody>
      <dsp:txXfrm>
        <a:off x="4412204" y="158278"/>
        <a:ext cx="1290106" cy="636178"/>
      </dsp:txXfrm>
    </dsp:sp>
    <dsp:sp modelId="{B881C6B8-0B02-4454-9A98-A50DC39F1A5E}">
      <dsp:nvSpPr>
        <dsp:cNvPr id="0" name=""/>
        <dsp:cNvSpPr/>
      </dsp:nvSpPr>
      <dsp:spPr>
        <a:xfrm>
          <a:off x="5797738" y="158278"/>
          <a:ext cx="1590446" cy="636178"/>
        </a:xfrm>
        <a:prstGeom prst="chevron">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422400">
            <a:lnSpc>
              <a:spcPct val="90000"/>
            </a:lnSpc>
            <a:spcBef>
              <a:spcPct val="0"/>
            </a:spcBef>
            <a:spcAft>
              <a:spcPct val="35000"/>
            </a:spcAft>
            <a:buNone/>
          </a:pPr>
          <a:r>
            <a:rPr lang="ru-RU" sz="2800" b="1" kern="1200" dirty="0">
              <a:solidFill>
                <a:srgbClr val="C00000"/>
              </a:solidFill>
              <a:latin typeface="Calibri"/>
              <a:ea typeface="+mn-ea"/>
              <a:cs typeface="+mn-cs"/>
            </a:rPr>
            <a:t>40</a:t>
          </a:r>
        </a:p>
      </dsp:txBody>
      <dsp:txXfrm>
        <a:off x="6115827" y="158278"/>
        <a:ext cx="954268" cy="636178"/>
      </dsp:txXfrm>
    </dsp:sp>
    <dsp:sp modelId="{ABAFE3D0-3AB0-43A3-8F05-1635070E28AC}">
      <dsp:nvSpPr>
        <dsp:cNvPr id="0" name=""/>
        <dsp:cNvSpPr/>
      </dsp:nvSpPr>
      <dsp:spPr>
        <a:xfrm>
          <a:off x="2357" y="966914"/>
          <a:ext cx="2968653" cy="766480"/>
        </a:xfrm>
        <a:prstGeom prst="chevr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kk-KZ" sz="2000" kern="1200" dirty="0"/>
            <a:t>Мәселелер қаралды</a:t>
          </a:r>
          <a:endParaRPr lang="ru-RU" sz="2000" kern="1200" dirty="0"/>
        </a:p>
      </dsp:txBody>
      <dsp:txXfrm>
        <a:off x="385597" y="966914"/>
        <a:ext cx="2202173" cy="766480"/>
      </dsp:txXfrm>
    </dsp:sp>
    <dsp:sp modelId="{C2DB8985-E622-4E99-ABB6-CBA99CAC1224}">
      <dsp:nvSpPr>
        <dsp:cNvPr id="0" name=""/>
        <dsp:cNvSpPr/>
      </dsp:nvSpPr>
      <dsp:spPr>
        <a:xfrm>
          <a:off x="2721905" y="1032065"/>
          <a:ext cx="1590446" cy="636178"/>
        </a:xfrm>
        <a:prstGeom prst="chevron">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422400">
            <a:lnSpc>
              <a:spcPct val="90000"/>
            </a:lnSpc>
            <a:spcBef>
              <a:spcPct val="0"/>
            </a:spcBef>
            <a:spcAft>
              <a:spcPct val="35000"/>
            </a:spcAft>
            <a:buNone/>
          </a:pPr>
          <a:r>
            <a:rPr lang="ru-RU" sz="2800" b="1" kern="1200" dirty="0">
              <a:solidFill>
                <a:schemeClr val="accent2"/>
              </a:solidFill>
              <a:latin typeface="Calibri"/>
              <a:ea typeface="+mn-ea"/>
              <a:cs typeface="+mn-cs"/>
            </a:rPr>
            <a:t>70</a:t>
          </a:r>
        </a:p>
      </dsp:txBody>
      <dsp:txXfrm>
        <a:off x="3039994" y="1032065"/>
        <a:ext cx="954268" cy="636178"/>
      </dsp:txXfrm>
    </dsp:sp>
    <dsp:sp modelId="{F0AC96B0-66C7-433D-A5F0-029FF8CEB187}">
      <dsp:nvSpPr>
        <dsp:cNvPr id="0" name=""/>
        <dsp:cNvSpPr/>
      </dsp:nvSpPr>
      <dsp:spPr>
        <a:xfrm>
          <a:off x="4089689" y="1032065"/>
          <a:ext cx="1828122" cy="636178"/>
        </a:xfrm>
        <a:prstGeom prst="chevron">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422400">
            <a:lnSpc>
              <a:spcPct val="90000"/>
            </a:lnSpc>
            <a:spcBef>
              <a:spcPct val="0"/>
            </a:spcBef>
            <a:spcAft>
              <a:spcPct val="35000"/>
            </a:spcAft>
            <a:buNone/>
          </a:pPr>
          <a:r>
            <a:rPr lang="ru-RU" sz="2800" b="1" kern="1200" dirty="0">
              <a:solidFill>
                <a:schemeClr val="accent1"/>
              </a:solidFill>
              <a:latin typeface="Calibri"/>
              <a:ea typeface="+mn-ea"/>
              <a:cs typeface="+mn-cs"/>
            </a:rPr>
            <a:t>187</a:t>
          </a:r>
          <a:endParaRPr lang="ru-RU" sz="3200" b="1" kern="1200" dirty="0">
            <a:solidFill>
              <a:schemeClr val="accent1"/>
            </a:solidFill>
            <a:latin typeface="Calibri"/>
            <a:ea typeface="+mn-ea"/>
            <a:cs typeface="+mn-cs"/>
          </a:endParaRPr>
        </a:p>
      </dsp:txBody>
      <dsp:txXfrm>
        <a:off x="4407778" y="1032065"/>
        <a:ext cx="1191944" cy="636178"/>
      </dsp:txXfrm>
    </dsp:sp>
    <dsp:sp modelId="{83EEA447-3E69-4901-A552-1D3A517F57A6}">
      <dsp:nvSpPr>
        <dsp:cNvPr id="0" name=""/>
        <dsp:cNvSpPr/>
      </dsp:nvSpPr>
      <dsp:spPr>
        <a:xfrm>
          <a:off x="5695149" y="1032065"/>
          <a:ext cx="1590446" cy="636178"/>
        </a:xfrm>
        <a:prstGeom prst="chevron">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422400">
            <a:lnSpc>
              <a:spcPct val="90000"/>
            </a:lnSpc>
            <a:spcBef>
              <a:spcPct val="0"/>
            </a:spcBef>
            <a:spcAft>
              <a:spcPct val="35000"/>
            </a:spcAft>
            <a:buNone/>
          </a:pPr>
          <a:r>
            <a:rPr lang="ru-RU" sz="2800" b="1" kern="1200" dirty="0">
              <a:solidFill>
                <a:srgbClr val="C00000"/>
              </a:solidFill>
              <a:latin typeface="Calibri"/>
              <a:ea typeface="+mn-ea"/>
              <a:cs typeface="+mn-cs"/>
            </a:rPr>
            <a:t>257</a:t>
          </a:r>
        </a:p>
      </dsp:txBody>
      <dsp:txXfrm>
        <a:off x="6013238" y="1032065"/>
        <a:ext cx="954268" cy="636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A3973-B0FB-4B2F-B6FD-0B8C9E2EED95}">
      <dsp:nvSpPr>
        <dsp:cNvPr id="0" name=""/>
        <dsp:cNvSpPr/>
      </dsp:nvSpPr>
      <dsp:spPr>
        <a:xfrm>
          <a:off x="2835" y="871262"/>
          <a:ext cx="3454189" cy="1381675"/>
        </a:xfrm>
        <a:prstGeom prst="chevron">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rgbClr val="FFC000"/>
              </a:solidFill>
            </a:rPr>
            <a:t>5 </a:t>
          </a:r>
          <a:r>
            <a:rPr lang="kk-KZ" sz="1400" b="1" kern="1200" noProof="0" dirty="0">
              <a:solidFill>
                <a:srgbClr val="FFC000"/>
              </a:solidFill>
            </a:rPr>
            <a:t>қаңтарда</a:t>
          </a:r>
          <a:r>
            <a:rPr lang="ru-RU" sz="1400" b="1" kern="1200" dirty="0">
              <a:solidFill>
                <a:srgbClr val="FFC000"/>
              </a:solidFill>
            </a:rPr>
            <a:t> РАА </a:t>
          </a:r>
          <a:r>
            <a:rPr lang="kk-KZ" sz="1400" b="1" kern="1200" noProof="0" dirty="0">
              <a:solidFill>
                <a:schemeClr val="bg1"/>
              </a:solidFill>
            </a:rPr>
            <a:t>адвокаттарды</a:t>
          </a:r>
          <a:r>
            <a:rPr lang="ru-RU" sz="1400" b="1" kern="1200" dirty="0">
              <a:solidFill>
                <a:schemeClr val="bg1"/>
              </a:solidFill>
            </a:rPr>
            <a:t> </a:t>
          </a:r>
          <a:r>
            <a:rPr lang="kk-KZ" sz="1400" b="1" kern="1200" noProof="0" dirty="0">
              <a:solidFill>
                <a:schemeClr val="bg1"/>
              </a:solidFill>
            </a:rPr>
            <a:t>халыққа тегін көмек көрсетуді ұйымдастыруға </a:t>
          </a:r>
          <a:r>
            <a:rPr lang="kk-KZ" sz="1400" b="1" kern="1200" noProof="0" dirty="0">
              <a:solidFill>
                <a:srgbClr val="FFC000"/>
              </a:solidFill>
            </a:rPr>
            <a:t>шақырды, </a:t>
          </a:r>
          <a:r>
            <a:rPr lang="kk-KZ" sz="1400" b="1" kern="1200" dirty="0">
              <a:solidFill>
                <a:schemeClr val="bg1"/>
              </a:solidFill>
              <a:latin typeface="Calibri"/>
            </a:rPr>
            <a:t>МКБЗК</a:t>
          </a:r>
          <a:r>
            <a:rPr lang="ru-RU" sz="1400" b="1" kern="1200" dirty="0">
              <a:solidFill>
                <a:schemeClr val="bg1"/>
              </a:solidFill>
            </a:rPr>
            <a:t> </a:t>
          </a:r>
          <a:r>
            <a:rPr lang="kk-KZ" sz="1400" b="1" kern="1200" noProof="0" dirty="0">
              <a:solidFill>
                <a:schemeClr val="bg1"/>
              </a:solidFill>
            </a:rPr>
            <a:t>механизмі жұмыс істемеді</a:t>
          </a:r>
          <a:endParaRPr lang="kk-KZ" sz="1400" b="0" kern="1200" noProof="0" dirty="0">
            <a:solidFill>
              <a:schemeClr val="bg1"/>
            </a:solidFill>
          </a:endParaRPr>
        </a:p>
      </dsp:txBody>
      <dsp:txXfrm>
        <a:off x="693673" y="871262"/>
        <a:ext cx="2072514" cy="1381675"/>
      </dsp:txXfrm>
    </dsp:sp>
    <dsp:sp modelId="{1A965085-C073-4CCD-B2DD-0F2530510A0E}">
      <dsp:nvSpPr>
        <dsp:cNvPr id="0" name=""/>
        <dsp:cNvSpPr/>
      </dsp:nvSpPr>
      <dsp:spPr>
        <a:xfrm>
          <a:off x="3111605" y="871262"/>
          <a:ext cx="3454189" cy="1381675"/>
        </a:xfrm>
        <a:prstGeom prst="chevron">
          <a:avLst/>
        </a:prstGeom>
        <a:solidFill>
          <a:schemeClr val="accent1">
            <a:shade val="80000"/>
            <a:hueOff val="189863"/>
            <a:satOff val="-20082"/>
            <a:lumOff val="199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kk-KZ" sz="1400" b="1" kern="1200" noProof="0" dirty="0">
              <a:solidFill>
                <a:schemeClr val="bg1"/>
              </a:solidFill>
            </a:rPr>
            <a:t>Ұсынысты барлық аумақтық алқалар қолдады</a:t>
          </a:r>
          <a:r>
            <a:rPr lang="ru-RU" sz="1400" b="1" kern="1200" dirty="0"/>
            <a:t>.
</a:t>
          </a:r>
          <a:r>
            <a:rPr lang="kk-KZ" sz="1400" b="1" kern="1200" noProof="0" dirty="0">
              <a:solidFill>
                <a:srgbClr val="FFC000"/>
              </a:solidFill>
            </a:rPr>
            <a:t>Адвокаттар өз бастамалары бойынша көмек көрсетті</a:t>
          </a:r>
        </a:p>
      </dsp:txBody>
      <dsp:txXfrm>
        <a:off x="3802443" y="871262"/>
        <a:ext cx="2072514" cy="1381675"/>
      </dsp:txXfrm>
    </dsp:sp>
    <dsp:sp modelId="{23A71052-214C-4C1A-ABDC-50253165B88C}">
      <dsp:nvSpPr>
        <dsp:cNvPr id="0" name=""/>
        <dsp:cNvSpPr/>
      </dsp:nvSpPr>
      <dsp:spPr>
        <a:xfrm>
          <a:off x="6220375" y="871262"/>
          <a:ext cx="3454189" cy="1381675"/>
        </a:xfrm>
        <a:prstGeom prst="chevron">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kk-KZ" sz="1600" b="1" kern="1200" noProof="0" dirty="0">
              <a:solidFill>
                <a:srgbClr val="FFC000"/>
              </a:solidFill>
              <a:latin typeface="Trebuchet MS" panose="020B0603020202020204"/>
              <a:ea typeface="+mn-ea"/>
              <a:cs typeface="+mn-cs"/>
            </a:rPr>
            <a:t>10 қаңтарда әр өңірде құқықтық мәселелерді түсіндіру бойынша жедел желілер құрылды</a:t>
          </a:r>
        </a:p>
      </dsp:txBody>
      <dsp:txXfrm>
        <a:off x="6911213" y="871262"/>
        <a:ext cx="2072514" cy="138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6E8E0-FA3C-4074-AAFF-F8CEB9B5534F}">
      <dsp:nvSpPr>
        <dsp:cNvPr id="0" name=""/>
        <dsp:cNvSpPr/>
      </dsp:nvSpPr>
      <dsp:spPr>
        <a:xfrm>
          <a:off x="2835" y="1366562"/>
          <a:ext cx="3454189" cy="1381675"/>
        </a:xfrm>
        <a:prstGeom prst="chevron">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kk-KZ" sz="1600" kern="1200" noProof="0" dirty="0"/>
            <a:t>Адвокаттардың</a:t>
          </a:r>
          <a:r>
            <a:rPr lang="ru-RU" sz="1600" kern="1200" dirty="0"/>
            <a:t> УҰИ, ТИ-</a:t>
          </a:r>
          <a:r>
            <a:rPr lang="kk-KZ" sz="1600" kern="1200" noProof="0" dirty="0"/>
            <a:t>дағы</a:t>
          </a:r>
          <a:r>
            <a:rPr lang="ru-RU" sz="1600" kern="1200" dirty="0"/>
            <a:t> </a:t>
          </a:r>
          <a:r>
            <a:rPr lang="ru-RU" sz="1600" b="0" i="0" kern="1200" dirty="0"/>
            <a:t>қорғалушыға </a:t>
          </a:r>
          <a:r>
            <a:rPr lang="kk-KZ" sz="1600" kern="1200" noProof="0" dirty="0"/>
            <a:t>жолығу проблемалары болды</a:t>
          </a:r>
        </a:p>
      </dsp:txBody>
      <dsp:txXfrm>
        <a:off x="693673" y="1366562"/>
        <a:ext cx="2072514" cy="1381675"/>
      </dsp:txXfrm>
    </dsp:sp>
    <dsp:sp modelId="{9ACAB1CD-EA77-4F7B-A216-6F641D8F179E}">
      <dsp:nvSpPr>
        <dsp:cNvPr id="0" name=""/>
        <dsp:cNvSpPr/>
      </dsp:nvSpPr>
      <dsp:spPr>
        <a:xfrm>
          <a:off x="3111605" y="1366562"/>
          <a:ext cx="3454189" cy="1381675"/>
        </a:xfrm>
        <a:prstGeom prst="chevron">
          <a:avLst/>
        </a:prstGeom>
        <a:solidFill>
          <a:schemeClr val="accent1">
            <a:shade val="80000"/>
            <a:hueOff val="189863"/>
            <a:satOff val="-20082"/>
            <a:lumOff val="199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44525">
            <a:lnSpc>
              <a:spcPct val="90000"/>
            </a:lnSpc>
            <a:spcBef>
              <a:spcPct val="0"/>
            </a:spcBef>
            <a:spcAft>
              <a:spcPct val="35000"/>
            </a:spcAft>
            <a:buNone/>
          </a:pPr>
          <a:r>
            <a:rPr lang="ru-RU" sz="1450" b="1" kern="1200" dirty="0">
              <a:solidFill>
                <a:srgbClr val="FFC000"/>
              </a:solidFill>
            </a:rPr>
            <a:t>РАА </a:t>
          </a:r>
          <a:r>
            <a:rPr lang="kk-KZ" sz="1450" b="1" kern="1200" noProof="0" dirty="0">
              <a:solidFill>
                <a:schemeClr val="bg1"/>
              </a:solidFill>
            </a:rPr>
            <a:t>Адвокаттық қызмет кепілдіктерін сақтау қажеттілігіне</a:t>
          </a:r>
          <a:r>
            <a:rPr lang="ru-RU" sz="1450" b="1" kern="1200" dirty="0">
              <a:solidFill>
                <a:schemeClr val="bg1"/>
              </a:solidFill>
            </a:rPr>
            <a:t> </a:t>
          </a:r>
          <a:r>
            <a:rPr lang="kk-KZ" sz="1450" b="1" kern="1200" noProof="0" dirty="0">
              <a:solidFill>
                <a:schemeClr val="bg1"/>
              </a:solidFill>
            </a:rPr>
            <a:t>қатысты</a:t>
          </a:r>
          <a:r>
            <a:rPr lang="ru-RU" sz="1450" b="1" kern="1200" dirty="0">
              <a:solidFill>
                <a:schemeClr val="bg1"/>
              </a:solidFill>
            </a:rPr>
            <a:t> </a:t>
          </a:r>
          <a:r>
            <a:rPr lang="kk-KZ" sz="1450" b="1" kern="1200" noProof="0" dirty="0">
              <a:solidFill>
                <a:schemeClr val="bg1"/>
              </a:solidFill>
            </a:rPr>
            <a:t>күш құрылымдарына </a:t>
          </a:r>
          <a:r>
            <a:rPr lang="kk-KZ" sz="1450" b="1" kern="1200" noProof="0" dirty="0">
              <a:solidFill>
                <a:srgbClr val="FFC000"/>
              </a:solidFill>
            </a:rPr>
            <a:t>жүгінді</a:t>
          </a:r>
          <a:endParaRPr lang="kk-KZ" sz="1450" kern="1200" noProof="0" dirty="0"/>
        </a:p>
      </dsp:txBody>
      <dsp:txXfrm>
        <a:off x="3802443" y="1366562"/>
        <a:ext cx="2072514" cy="1381675"/>
      </dsp:txXfrm>
    </dsp:sp>
    <dsp:sp modelId="{A23984F1-A9EF-4FA5-8CCA-60F858A878FD}">
      <dsp:nvSpPr>
        <dsp:cNvPr id="0" name=""/>
        <dsp:cNvSpPr/>
      </dsp:nvSpPr>
      <dsp:spPr>
        <a:xfrm>
          <a:off x="6220375" y="1366562"/>
          <a:ext cx="3454189" cy="1381675"/>
        </a:xfrm>
        <a:prstGeom prst="chevron">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FFC000"/>
              </a:solidFill>
              <a:latin typeface="Trebuchet MS" panose="020B0603020202020204"/>
              <a:ea typeface="+mn-ea"/>
              <a:cs typeface="+mn-cs"/>
            </a:rPr>
            <a:t>БП </a:t>
          </a:r>
          <a:r>
            <a:rPr lang="kk-KZ" sz="1600" b="1" kern="1200" noProof="0" dirty="0">
              <a:solidFill>
                <a:srgbClr val="FFC000"/>
              </a:solidFill>
              <a:latin typeface="Trebuchet MS" panose="020B0603020202020204"/>
              <a:ea typeface="+mn-ea"/>
              <a:cs typeface="+mn-cs"/>
            </a:rPr>
            <a:t>шаралар</a:t>
          </a:r>
          <a:r>
            <a:rPr lang="ru-RU" sz="1600" b="1" kern="1200" dirty="0">
              <a:solidFill>
                <a:srgbClr val="FFC000"/>
              </a:solidFill>
              <a:latin typeface="Trebuchet MS" panose="020B0603020202020204"/>
              <a:ea typeface="+mn-ea"/>
              <a:cs typeface="+mn-cs"/>
            </a:rPr>
            <a:t> </a:t>
          </a:r>
          <a:r>
            <a:rPr lang="kk-KZ" sz="1600" b="1" kern="1200" noProof="0" dirty="0">
              <a:solidFill>
                <a:srgbClr val="FFC000"/>
              </a:solidFill>
              <a:latin typeface="Trebuchet MS" panose="020B0603020202020204"/>
              <a:ea typeface="+mn-ea"/>
              <a:cs typeface="+mn-cs"/>
            </a:rPr>
            <a:t>қабылдады</a:t>
          </a:r>
          <a:r>
            <a:rPr lang="ru-RU" sz="1600" b="1" kern="1200" dirty="0">
              <a:solidFill>
                <a:srgbClr val="FFC000"/>
              </a:solidFill>
              <a:latin typeface="Trebuchet MS" panose="020B0603020202020204"/>
              <a:ea typeface="+mn-ea"/>
              <a:cs typeface="+mn-cs"/>
            </a:rPr>
            <a:t>, </a:t>
          </a:r>
          <a:r>
            <a:rPr lang="ru-RU" sz="1600" b="1" i="0" kern="1200" dirty="0">
              <a:solidFill>
                <a:srgbClr val="FFC000"/>
              </a:solidFill>
            </a:rPr>
            <a:t>қорғалушыға</a:t>
          </a:r>
          <a:r>
            <a:rPr lang="ru-RU" sz="1600" b="0" i="0" kern="1200" dirty="0"/>
            <a:t> </a:t>
          </a:r>
          <a:r>
            <a:rPr lang="kk-KZ" sz="1600" b="1" kern="1200" noProof="0" dirty="0">
              <a:solidFill>
                <a:srgbClr val="FFC000"/>
              </a:solidFill>
              <a:latin typeface="Trebuchet MS" panose="020B0603020202020204"/>
              <a:ea typeface="+mn-ea"/>
              <a:cs typeface="+mn-cs"/>
            </a:rPr>
            <a:t>жолығуға</a:t>
          </a:r>
          <a:r>
            <a:rPr lang="ru-RU" sz="1600" b="1" kern="1200" dirty="0">
              <a:solidFill>
                <a:srgbClr val="FFC000"/>
              </a:solidFill>
              <a:latin typeface="Trebuchet MS" panose="020B0603020202020204"/>
              <a:ea typeface="+mn-ea"/>
              <a:cs typeface="+mn-cs"/>
            </a:rPr>
            <a:t> </a:t>
          </a:r>
          <a:r>
            <a:rPr lang="kk-KZ" sz="1600" b="1" kern="1200" noProof="0" dirty="0">
              <a:solidFill>
                <a:srgbClr val="FFC000"/>
              </a:solidFill>
              <a:latin typeface="Trebuchet MS" panose="020B0603020202020204"/>
              <a:ea typeface="+mn-ea"/>
              <a:cs typeface="+mn-cs"/>
            </a:rPr>
            <a:t>жол берілді</a:t>
          </a:r>
        </a:p>
      </dsp:txBody>
      <dsp:txXfrm>
        <a:off x="6911213" y="1366562"/>
        <a:ext cx="2072514" cy="138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820B-0902-4802-A790-12D54097F187}">
      <dsp:nvSpPr>
        <dsp:cNvPr id="0" name=""/>
        <dsp:cNvSpPr/>
      </dsp:nvSpPr>
      <dsp:spPr>
        <a:xfrm>
          <a:off x="0" y="315"/>
          <a:ext cx="4046537" cy="441920"/>
        </a:xfrm>
        <a:prstGeom prst="roundRect">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rgbClr val="FFC000"/>
              </a:solidFill>
            </a:rPr>
            <a:t>34</a:t>
          </a:r>
          <a:endParaRPr lang="ru-RU" sz="1600" b="1" kern="1200" dirty="0">
            <a:solidFill>
              <a:srgbClr val="FFC000"/>
            </a:solidFill>
          </a:endParaRPr>
        </a:p>
      </dsp:txBody>
      <dsp:txXfrm>
        <a:off x="21573" y="21888"/>
        <a:ext cx="4003391" cy="398774"/>
      </dsp:txXfrm>
    </dsp:sp>
    <dsp:sp modelId="{823A8D42-9B69-4C14-B82F-9EAF3C2F4D71}">
      <dsp:nvSpPr>
        <dsp:cNvPr id="0" name=""/>
        <dsp:cNvSpPr/>
      </dsp:nvSpPr>
      <dsp:spPr>
        <a:xfrm>
          <a:off x="0" y="442236"/>
          <a:ext cx="4046537" cy="246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78" tIns="20320" rIns="113792" bIns="20320" numCol="1" spcCol="1270" anchor="t" anchorCtr="0">
          <a:noAutofit/>
        </a:bodyPr>
        <a:lstStyle/>
        <a:p>
          <a:pPr marL="171450" lvl="1" indent="-171450" algn="ctr" defTabSz="711200">
            <a:lnSpc>
              <a:spcPct val="90000"/>
            </a:lnSpc>
            <a:spcBef>
              <a:spcPct val="0"/>
            </a:spcBef>
            <a:spcAft>
              <a:spcPct val="20000"/>
            </a:spcAft>
            <a:buFontTx/>
            <a:buNone/>
          </a:pPr>
          <a:r>
            <a:rPr lang="ru-RU" sz="1600" kern="1200" dirty="0"/>
            <a:t>РАА </a:t>
          </a:r>
          <a:r>
            <a:rPr lang="kk-KZ" sz="1600" kern="1200" noProof="0" dirty="0"/>
            <a:t>Төралқасы</a:t>
          </a:r>
        </a:p>
      </dsp:txBody>
      <dsp:txXfrm>
        <a:off x="0" y="442236"/>
        <a:ext cx="4046537" cy="246140"/>
      </dsp:txXfrm>
    </dsp:sp>
    <dsp:sp modelId="{7FB033E8-61F8-41C8-933D-95DB0468636D}">
      <dsp:nvSpPr>
        <dsp:cNvPr id="0" name=""/>
        <dsp:cNvSpPr/>
      </dsp:nvSpPr>
      <dsp:spPr>
        <a:xfrm>
          <a:off x="0" y="688377"/>
          <a:ext cx="4046537" cy="441920"/>
        </a:xfrm>
        <a:prstGeom prst="roundRect">
          <a:avLst/>
        </a:prstGeom>
        <a:solidFill>
          <a:schemeClr val="accent1">
            <a:shade val="80000"/>
            <a:hueOff val="75945"/>
            <a:satOff val="-8033"/>
            <a:lumOff val="799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rgbClr val="FFC000"/>
              </a:solidFill>
            </a:rPr>
            <a:t>23</a:t>
          </a:r>
        </a:p>
      </dsp:txBody>
      <dsp:txXfrm>
        <a:off x="21573" y="709950"/>
        <a:ext cx="4003391" cy="398774"/>
      </dsp:txXfrm>
    </dsp:sp>
    <dsp:sp modelId="{9319DEC7-966D-4650-AE30-124C122FB663}">
      <dsp:nvSpPr>
        <dsp:cNvPr id="0" name=""/>
        <dsp:cNvSpPr/>
      </dsp:nvSpPr>
      <dsp:spPr>
        <a:xfrm>
          <a:off x="0" y="1130298"/>
          <a:ext cx="4046537" cy="246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78" tIns="20320" rIns="113792" bIns="20320" numCol="1" spcCol="1270" anchor="t" anchorCtr="0">
          <a:noAutofit/>
        </a:bodyPr>
        <a:lstStyle/>
        <a:p>
          <a:pPr marL="171450" lvl="1" indent="-171450" algn="ctr" defTabSz="711200">
            <a:lnSpc>
              <a:spcPct val="90000"/>
            </a:lnSpc>
            <a:spcBef>
              <a:spcPct val="0"/>
            </a:spcBef>
            <a:spcAft>
              <a:spcPct val="20000"/>
            </a:spcAft>
            <a:buFontTx/>
            <a:buNone/>
          </a:pPr>
          <a:r>
            <a:rPr lang="kk-KZ" sz="1600" b="0" i="0" kern="1200" noProof="0" dirty="0"/>
            <a:t>Ғылыми-консультативтік к</a:t>
          </a:r>
          <a:r>
            <a:rPr lang="ru-RU" sz="1600" b="0" i="0" kern="1200" dirty="0" err="1"/>
            <a:t>еңес</a:t>
          </a:r>
          <a:r>
            <a:rPr lang="ru-RU" sz="1600" b="0" i="0" kern="1200" dirty="0"/>
            <a:t> </a:t>
          </a:r>
          <a:endParaRPr lang="ru-RU" sz="1600" kern="1200" dirty="0"/>
        </a:p>
      </dsp:txBody>
      <dsp:txXfrm>
        <a:off x="0" y="1130298"/>
        <a:ext cx="4046537" cy="246140"/>
      </dsp:txXfrm>
    </dsp:sp>
    <dsp:sp modelId="{06279F89-16ED-4395-998D-0B9FA5930E80}">
      <dsp:nvSpPr>
        <dsp:cNvPr id="0" name=""/>
        <dsp:cNvSpPr/>
      </dsp:nvSpPr>
      <dsp:spPr>
        <a:xfrm>
          <a:off x="0" y="1376439"/>
          <a:ext cx="4046537" cy="441920"/>
        </a:xfrm>
        <a:prstGeom prst="roundRect">
          <a:avLst/>
        </a:prstGeom>
        <a:solidFill>
          <a:schemeClr val="accent1">
            <a:shade val="80000"/>
            <a:hueOff val="151891"/>
            <a:satOff val="-16065"/>
            <a:lumOff val="1598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rgbClr val="FFC000"/>
              </a:solidFill>
            </a:rPr>
            <a:t>31</a:t>
          </a:r>
        </a:p>
      </dsp:txBody>
      <dsp:txXfrm>
        <a:off x="21573" y="1398012"/>
        <a:ext cx="4003391" cy="398774"/>
      </dsp:txXfrm>
    </dsp:sp>
    <dsp:sp modelId="{B4D04B2B-3615-401A-A8DC-D58D9B777995}">
      <dsp:nvSpPr>
        <dsp:cNvPr id="0" name=""/>
        <dsp:cNvSpPr/>
      </dsp:nvSpPr>
      <dsp:spPr>
        <a:xfrm>
          <a:off x="0" y="1818359"/>
          <a:ext cx="4046537" cy="463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78" tIns="20320" rIns="113792" bIns="20320" numCol="1" spcCol="1270" anchor="t" anchorCtr="0">
          <a:noAutofit/>
        </a:bodyPr>
        <a:lstStyle/>
        <a:p>
          <a:pPr marL="0" lvl="1" indent="-171450" algn="ctr" defTabSz="711200">
            <a:lnSpc>
              <a:spcPct val="90000"/>
            </a:lnSpc>
            <a:spcBef>
              <a:spcPct val="0"/>
            </a:spcBef>
            <a:spcAft>
              <a:spcPct val="20000"/>
            </a:spcAft>
            <a:buFontTx/>
            <a:buNone/>
          </a:pPr>
          <a:r>
            <a:rPr lang="kk-KZ" sz="1600" b="0" i="0" kern="1200" noProof="0" dirty="0"/>
            <a:t>Адвокаттардың кәсіби құқықтарын қорғау жөніндегі Комиссия</a:t>
          </a:r>
          <a:endParaRPr lang="kk-KZ" sz="1600" b="0" kern="1200" noProof="0" dirty="0"/>
        </a:p>
      </dsp:txBody>
      <dsp:txXfrm>
        <a:off x="0" y="1818359"/>
        <a:ext cx="4046537" cy="463324"/>
      </dsp:txXfrm>
    </dsp:sp>
    <dsp:sp modelId="{75EE737F-4658-46BC-84C0-59D0E3C9400E}">
      <dsp:nvSpPr>
        <dsp:cNvPr id="0" name=""/>
        <dsp:cNvSpPr/>
      </dsp:nvSpPr>
      <dsp:spPr>
        <a:xfrm>
          <a:off x="0" y="2281684"/>
          <a:ext cx="4046537" cy="441920"/>
        </a:xfrm>
        <a:prstGeom prst="roundRect">
          <a:avLst/>
        </a:prstGeom>
        <a:solidFill>
          <a:schemeClr val="accent1">
            <a:shade val="80000"/>
            <a:hueOff val="227836"/>
            <a:satOff val="-24098"/>
            <a:lumOff val="2397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rgbClr val="FFC000"/>
              </a:solidFill>
            </a:rPr>
            <a:t>11</a:t>
          </a:r>
        </a:p>
      </dsp:txBody>
      <dsp:txXfrm>
        <a:off x="21573" y="2303257"/>
        <a:ext cx="4003391" cy="398774"/>
      </dsp:txXfrm>
    </dsp:sp>
    <dsp:sp modelId="{226CB204-96E4-46C8-BB9D-525A04693DAF}">
      <dsp:nvSpPr>
        <dsp:cNvPr id="0" name=""/>
        <dsp:cNvSpPr/>
      </dsp:nvSpPr>
      <dsp:spPr>
        <a:xfrm>
          <a:off x="0" y="2723604"/>
          <a:ext cx="4046537" cy="246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78" tIns="20320" rIns="113792" bIns="20320" numCol="1" spcCol="1270" anchor="t" anchorCtr="0">
          <a:noAutofit/>
        </a:bodyPr>
        <a:lstStyle/>
        <a:p>
          <a:pPr marL="171450" lvl="1" indent="-171450" algn="ctr" defTabSz="711200">
            <a:lnSpc>
              <a:spcPct val="90000"/>
            </a:lnSpc>
            <a:spcBef>
              <a:spcPct val="0"/>
            </a:spcBef>
            <a:spcAft>
              <a:spcPct val="20000"/>
            </a:spcAft>
            <a:buFontTx/>
            <a:buNone/>
          </a:pPr>
          <a:r>
            <a:rPr lang="kk-KZ" sz="1600" b="0" i="0" kern="1200" noProof="0" dirty="0"/>
            <a:t>Адвокатураның тәртіптік комиссиясы</a:t>
          </a:r>
          <a:endParaRPr lang="kk-KZ" sz="1600" kern="1200" noProof="0" dirty="0"/>
        </a:p>
      </dsp:txBody>
      <dsp:txXfrm>
        <a:off x="0" y="2723604"/>
        <a:ext cx="4046537" cy="246140"/>
      </dsp:txXfrm>
    </dsp:sp>
    <dsp:sp modelId="{24367EA8-403E-489A-A99C-46390EAC1EB9}">
      <dsp:nvSpPr>
        <dsp:cNvPr id="0" name=""/>
        <dsp:cNvSpPr/>
      </dsp:nvSpPr>
      <dsp:spPr>
        <a:xfrm>
          <a:off x="0" y="2969745"/>
          <a:ext cx="4046537" cy="441920"/>
        </a:xfrm>
        <a:prstGeom prst="roundRect">
          <a:avLst/>
        </a:prstGeom>
        <a:solidFill>
          <a:schemeClr val="accent1">
            <a:shade val="80000"/>
            <a:hueOff val="303781"/>
            <a:satOff val="-32130"/>
            <a:lumOff val="3196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rgbClr val="FFC000"/>
              </a:solidFill>
              <a:latin typeface="Trebuchet MS" panose="020B0603020202020204"/>
              <a:ea typeface="+mn-ea"/>
              <a:cs typeface="+mn-cs"/>
            </a:rPr>
            <a:t>44</a:t>
          </a:r>
          <a:endParaRPr lang="ru-RU" sz="1800" b="1" kern="1200" dirty="0">
            <a:solidFill>
              <a:srgbClr val="FFC000"/>
            </a:solidFill>
            <a:latin typeface="Trebuchet MS" panose="020B0603020202020204"/>
            <a:ea typeface="+mn-ea"/>
            <a:cs typeface="+mn-cs"/>
          </a:endParaRPr>
        </a:p>
      </dsp:txBody>
      <dsp:txXfrm>
        <a:off x="21573" y="2991318"/>
        <a:ext cx="4003391" cy="398774"/>
      </dsp:txXfrm>
    </dsp:sp>
    <dsp:sp modelId="{276A0178-8208-4B04-A464-4671E6D6C002}">
      <dsp:nvSpPr>
        <dsp:cNvPr id="0" name=""/>
        <dsp:cNvSpPr/>
      </dsp:nvSpPr>
      <dsp:spPr>
        <a:xfrm>
          <a:off x="0" y="3411666"/>
          <a:ext cx="4046537" cy="40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78" tIns="17780" rIns="99568" bIns="17780" numCol="1" spcCol="1270" anchor="t" anchorCtr="0">
          <a:noAutofit/>
        </a:bodyPr>
        <a:lstStyle/>
        <a:p>
          <a:pPr marL="0" lvl="1" indent="-114300" algn="ctr" defTabSz="622300">
            <a:lnSpc>
              <a:spcPct val="90000"/>
            </a:lnSpc>
            <a:spcBef>
              <a:spcPct val="0"/>
            </a:spcBef>
            <a:spcAft>
              <a:spcPct val="20000"/>
            </a:spcAft>
            <a:buFontTx/>
            <a:buNone/>
          </a:pPr>
          <a:r>
            <a:rPr lang="kk-KZ" sz="1400" kern="1200" noProof="0" dirty="0"/>
            <a:t>қоғамдық кеңестердегі, комиссиялардағы, өзге де құрылымдардағы адвокаттар-өкілдер</a:t>
          </a:r>
        </a:p>
      </dsp:txBody>
      <dsp:txXfrm>
        <a:off x="0" y="3411666"/>
        <a:ext cx="4046537" cy="405408"/>
      </dsp:txXfrm>
    </dsp:sp>
    <dsp:sp modelId="{3B7CE881-E804-41EE-925A-FC6BA5140495}">
      <dsp:nvSpPr>
        <dsp:cNvPr id="0" name=""/>
        <dsp:cNvSpPr/>
      </dsp:nvSpPr>
      <dsp:spPr>
        <a:xfrm>
          <a:off x="0" y="3817075"/>
          <a:ext cx="4046537" cy="441920"/>
        </a:xfrm>
        <a:prstGeom prst="roundRect">
          <a:avLst/>
        </a:prstGeom>
        <a:solidFill>
          <a:schemeClr val="accent1">
            <a:shade val="80000"/>
            <a:hueOff val="379727"/>
            <a:satOff val="-40163"/>
            <a:lumOff val="399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00100">
            <a:lnSpc>
              <a:spcPct val="90000"/>
            </a:lnSpc>
            <a:spcBef>
              <a:spcPct val="0"/>
            </a:spcBef>
            <a:spcAft>
              <a:spcPct val="35000"/>
            </a:spcAft>
            <a:buFontTx/>
            <a:buNone/>
          </a:pPr>
          <a:r>
            <a:rPr lang="ru-RU" sz="2000" b="1" kern="1200" dirty="0">
              <a:solidFill>
                <a:srgbClr val="FFC000"/>
              </a:solidFill>
              <a:latin typeface="Trebuchet MS" panose="020B0603020202020204"/>
              <a:ea typeface="+mn-ea"/>
              <a:cs typeface="+mn-cs"/>
            </a:rPr>
            <a:t>10</a:t>
          </a:r>
        </a:p>
      </dsp:txBody>
      <dsp:txXfrm>
        <a:off x="21573" y="3838648"/>
        <a:ext cx="4003391" cy="398774"/>
      </dsp:txXfrm>
    </dsp:sp>
    <dsp:sp modelId="{2B8623F4-A5D6-468C-83D1-D294F2007604}">
      <dsp:nvSpPr>
        <dsp:cNvPr id="0" name=""/>
        <dsp:cNvSpPr/>
      </dsp:nvSpPr>
      <dsp:spPr>
        <a:xfrm>
          <a:off x="0" y="4258995"/>
          <a:ext cx="4046537" cy="236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78" tIns="20320" rIns="113792" bIns="20320" numCol="1" spcCol="1270" anchor="t" anchorCtr="0">
          <a:noAutofit/>
        </a:bodyPr>
        <a:lstStyle/>
        <a:p>
          <a:pPr marL="0" lvl="1" indent="-171450" algn="ctr" defTabSz="711200">
            <a:lnSpc>
              <a:spcPct val="90000"/>
            </a:lnSpc>
            <a:spcBef>
              <a:spcPct val="0"/>
            </a:spcBef>
            <a:spcAft>
              <a:spcPct val="20000"/>
            </a:spcAft>
            <a:buFontTx/>
            <a:buNone/>
          </a:pPr>
          <a:r>
            <a:rPr lang="ru-RU" sz="1600" kern="1200" dirty="0"/>
            <a:t>РАА аппараты </a:t>
          </a:r>
        </a:p>
      </dsp:txBody>
      <dsp:txXfrm>
        <a:off x="0" y="4258995"/>
        <a:ext cx="4046537" cy="2364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03C8A-62BC-45A6-9E7F-C39CA9466EAD}">
      <dsp:nvSpPr>
        <dsp:cNvPr id="0" name=""/>
        <dsp:cNvSpPr/>
      </dsp:nvSpPr>
      <dsp:spPr>
        <a:xfrm rot="10800000">
          <a:off x="2165082" y="2972"/>
          <a:ext cx="8698123" cy="69077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612" tIns="60960" rIns="113792" bIns="60960" numCol="1" spcCol="1270" anchor="ctr" anchorCtr="0">
          <a:noAutofit/>
        </a:bodyPr>
        <a:lstStyle/>
        <a:p>
          <a:pPr marL="0" lvl="0" indent="0" algn="ctr" defTabSz="711200">
            <a:lnSpc>
              <a:spcPct val="90000"/>
            </a:lnSpc>
            <a:spcBef>
              <a:spcPct val="0"/>
            </a:spcBef>
            <a:spcAft>
              <a:spcPct val="35000"/>
            </a:spcAft>
            <a:buNone/>
          </a:pPr>
          <a:r>
            <a:rPr lang="kk-KZ" sz="1600" b="1" i="0" kern="1200" noProof="0" dirty="0">
              <a:latin typeface="Calibri" panose="020F0502020204030204" pitchFamily="34" charset="0"/>
              <a:cs typeface="Calibri" panose="020F0502020204030204" pitchFamily="34" charset="0"/>
            </a:rPr>
            <a:t>«Мықты адвокатурасыз Жаңа Қазақстан құру мүмкін емес» </a:t>
          </a:r>
        </a:p>
        <a:p>
          <a:pPr marL="0" lvl="0" indent="0" algn="ctr" defTabSz="711200">
            <a:lnSpc>
              <a:spcPct val="90000"/>
            </a:lnSpc>
            <a:spcBef>
              <a:spcPct val="0"/>
            </a:spcBef>
            <a:spcAft>
              <a:spcPct val="35000"/>
            </a:spcAft>
            <a:buNone/>
          </a:pPr>
          <a:r>
            <a:rPr lang="kk-KZ" sz="1400" b="0" i="1" kern="1200" noProof="0" dirty="0">
              <a:latin typeface="Calibri" panose="020F0502020204030204" pitchFamily="34" charset="0"/>
              <a:cs typeface="Calibri" panose="020F0502020204030204" pitchFamily="34" charset="0"/>
            </a:rPr>
            <a:t> «Егемен Қазақстан» газеті</a:t>
          </a:r>
          <a:endParaRPr lang="kk-KZ" sz="1400" i="1" kern="1200" noProof="0" dirty="0">
            <a:latin typeface="Calibri" panose="020F0502020204030204" pitchFamily="34" charset="0"/>
            <a:cs typeface="Calibri" panose="020F0502020204030204" pitchFamily="34" charset="0"/>
          </a:endParaRPr>
        </a:p>
      </dsp:txBody>
      <dsp:txXfrm rot="10800000">
        <a:off x="2337775" y="2972"/>
        <a:ext cx="8525430" cy="690774"/>
      </dsp:txXfrm>
    </dsp:sp>
    <dsp:sp modelId="{4A1851F5-A03D-4F20-B0F2-E5539D320738}">
      <dsp:nvSpPr>
        <dsp:cNvPr id="0" name=""/>
        <dsp:cNvSpPr/>
      </dsp:nvSpPr>
      <dsp:spPr>
        <a:xfrm>
          <a:off x="1775194" y="2972"/>
          <a:ext cx="1653804" cy="69077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77" t="-5710" r="-477" b="-19638"/>
          </a:stretch>
        </a:blipFill>
        <a:ln w="19050" cap="rnd" cmpd="sng" algn="ctr">
          <a:noFill/>
          <a:prstDash val="solid"/>
        </a:ln>
        <a:effectLst/>
      </dsp:spPr>
      <dsp:style>
        <a:lnRef idx="2">
          <a:scrgbClr r="0" g="0" b="0"/>
        </a:lnRef>
        <a:fillRef idx="1">
          <a:scrgbClr r="0" g="0" b="0"/>
        </a:fillRef>
        <a:effectRef idx="0">
          <a:scrgbClr r="0" g="0" b="0"/>
        </a:effectRef>
        <a:fontRef idx="minor"/>
      </dsp:style>
    </dsp:sp>
    <dsp:sp modelId="{793C38BB-0054-40C3-9FF9-2ABA15AA17D4}">
      <dsp:nvSpPr>
        <dsp:cNvPr id="0" name=""/>
        <dsp:cNvSpPr/>
      </dsp:nvSpPr>
      <dsp:spPr>
        <a:xfrm rot="10800000">
          <a:off x="2178318" y="899948"/>
          <a:ext cx="8683008" cy="69077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612" tIns="53340" rIns="99568" bIns="53340" numCol="1" spcCol="1270" anchor="ctr" anchorCtr="0">
          <a:noAutofit/>
        </a:bodyPr>
        <a:lstStyle/>
        <a:p>
          <a:pPr marL="0" lvl="0" indent="0" algn="r" defTabSz="622300">
            <a:lnSpc>
              <a:spcPct val="90000"/>
            </a:lnSpc>
            <a:spcBef>
              <a:spcPct val="0"/>
            </a:spcBef>
            <a:spcAft>
              <a:spcPct val="35000"/>
            </a:spcAft>
            <a:buNone/>
          </a:pPr>
          <a:r>
            <a:rPr lang="ru-RU" sz="1400" b="1" kern="1200" dirty="0">
              <a:latin typeface="Calibri" panose="020F0502020204030204" pitchFamily="34" charset="0"/>
              <a:cs typeface="Calibri" panose="020F0502020204030204" pitchFamily="34" charset="0"/>
            </a:rPr>
            <a:t>«Необходимые преобразования в статусе адвокатов и гарантиях адвокатской деятельности» </a:t>
          </a:r>
        </a:p>
        <a:p>
          <a:pPr marL="0" lvl="0" indent="0" algn="ctr" defTabSz="622300">
            <a:lnSpc>
              <a:spcPct val="90000"/>
            </a:lnSpc>
            <a:spcBef>
              <a:spcPct val="0"/>
            </a:spcBef>
            <a:spcAft>
              <a:spcPct val="35000"/>
            </a:spcAft>
            <a:buNone/>
          </a:pPr>
          <a:r>
            <a:rPr lang="ru-RU" sz="1400" i="1" kern="1200" dirty="0">
              <a:latin typeface="Calibri" panose="020F0502020204030204" pitchFamily="34" charset="0"/>
              <a:cs typeface="Calibri" panose="020F0502020204030204" pitchFamily="34" charset="0"/>
            </a:rPr>
            <a:t>Журнал «ЗАНГЕР» </a:t>
          </a:r>
        </a:p>
      </dsp:txBody>
      <dsp:txXfrm rot="10800000">
        <a:off x="2351011" y="899948"/>
        <a:ext cx="8510315" cy="690774"/>
      </dsp:txXfrm>
    </dsp:sp>
    <dsp:sp modelId="{B48E9DE8-14F3-4A1C-A265-54E1C1BD273C}">
      <dsp:nvSpPr>
        <dsp:cNvPr id="0" name=""/>
        <dsp:cNvSpPr/>
      </dsp:nvSpPr>
      <dsp:spPr>
        <a:xfrm>
          <a:off x="1767596" y="899948"/>
          <a:ext cx="1661402" cy="690774"/>
        </a:xfrm>
        <a:prstGeom prst="ellipse">
          <a:avLst/>
        </a:prstGeom>
        <a:blipFill dpi="0" rotWithShape="1">
          <a:blip xmlns:r="http://schemas.openxmlformats.org/officeDocument/2006/relationships" r:embed="rId2"/>
          <a:srcRect/>
          <a:stretch>
            <a:fillRect l="-17109" t="14023" r="6647" b="14023"/>
          </a:stretch>
        </a:blipFill>
        <a:ln w="19050" cap="rnd" cmpd="sng" algn="ctr">
          <a:noFill/>
          <a:prstDash val="solid"/>
        </a:ln>
        <a:effectLst/>
      </dsp:spPr>
      <dsp:style>
        <a:lnRef idx="2">
          <a:scrgbClr r="0" g="0" b="0"/>
        </a:lnRef>
        <a:fillRef idx="1">
          <a:scrgbClr r="0" g="0" b="0"/>
        </a:fillRef>
        <a:effectRef idx="0">
          <a:scrgbClr r="0" g="0" b="0"/>
        </a:effectRef>
        <a:fontRef idx="minor"/>
      </dsp:style>
    </dsp:sp>
    <dsp:sp modelId="{EBD39B6D-3EEB-442F-ABF0-8D5EAD78B2ED}">
      <dsp:nvSpPr>
        <dsp:cNvPr id="0" name=""/>
        <dsp:cNvSpPr/>
      </dsp:nvSpPr>
      <dsp:spPr>
        <a:xfrm rot="10800000">
          <a:off x="2176496" y="1796924"/>
          <a:ext cx="8681356" cy="69077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612"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t>«Новый Казахстан – Новая адвокатура» </a:t>
          </a:r>
        </a:p>
        <a:p>
          <a:pPr marL="0" lvl="0" indent="0" algn="ctr" defTabSz="711200">
            <a:lnSpc>
              <a:spcPct val="90000"/>
            </a:lnSpc>
            <a:spcBef>
              <a:spcPct val="0"/>
            </a:spcBef>
            <a:spcAft>
              <a:spcPct val="35000"/>
            </a:spcAft>
            <a:buNone/>
          </a:pPr>
          <a:r>
            <a:rPr lang="ru-RU" sz="1400" b="0" i="1" kern="1200" dirty="0">
              <a:latin typeface="Calibri" panose="020F0502020204030204" pitchFamily="34" charset="0"/>
              <a:cs typeface="Calibri" panose="020F0502020204030204" pitchFamily="34" charset="0"/>
            </a:rPr>
            <a:t>Журнал «Евразийская адвокатура»</a:t>
          </a:r>
        </a:p>
      </dsp:txBody>
      <dsp:txXfrm rot="10800000">
        <a:off x="2349189" y="1796924"/>
        <a:ext cx="8508663" cy="690774"/>
      </dsp:txXfrm>
    </dsp:sp>
    <dsp:sp modelId="{C89FA2C8-B8B9-4601-9305-FCA511E224D8}">
      <dsp:nvSpPr>
        <dsp:cNvPr id="0" name=""/>
        <dsp:cNvSpPr/>
      </dsp:nvSpPr>
      <dsp:spPr>
        <a:xfrm>
          <a:off x="1779843" y="1796924"/>
          <a:ext cx="1649155" cy="690774"/>
        </a:xfrm>
        <a:prstGeom prst="ellipse">
          <a:avLst/>
        </a:prstGeom>
        <a:blipFill dpi="0" rotWithShape="1">
          <a:blip xmlns:r="http://schemas.openxmlformats.org/officeDocument/2006/relationships" r:embed="rId3"/>
          <a:srcRect/>
          <a:stretch>
            <a:fillRect l="8269" t="8488" r="8269" b="8488"/>
          </a:stretch>
        </a:blipFill>
        <a:ln w="19050" cap="rnd" cmpd="sng" algn="ctr">
          <a:noFill/>
          <a:prstDash val="solid"/>
        </a:ln>
        <a:effectLst/>
      </dsp:spPr>
      <dsp:style>
        <a:lnRef idx="2">
          <a:scrgbClr r="0" g="0" b="0"/>
        </a:lnRef>
        <a:fillRef idx="1">
          <a:scrgbClr r="0" g="0" b="0"/>
        </a:fillRef>
        <a:effectRef idx="0">
          <a:scrgbClr r="0" g="0" b="0"/>
        </a:effectRef>
        <a:fontRef idx="minor"/>
      </dsp:style>
    </dsp:sp>
    <dsp:sp modelId="{633C58C5-2D3D-4302-BC15-72ADAE36FA8A}">
      <dsp:nvSpPr>
        <dsp:cNvPr id="0" name=""/>
        <dsp:cNvSpPr/>
      </dsp:nvSpPr>
      <dsp:spPr>
        <a:xfrm rot="10800000">
          <a:off x="2141986" y="2693900"/>
          <a:ext cx="8713899" cy="69077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612"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t>«Адвокатура: новый формат» </a:t>
          </a:r>
        </a:p>
        <a:p>
          <a:pPr marL="0" lvl="0" indent="0" algn="ctr" defTabSz="711200">
            <a:lnSpc>
              <a:spcPct val="90000"/>
            </a:lnSpc>
            <a:spcBef>
              <a:spcPct val="0"/>
            </a:spcBef>
            <a:spcAft>
              <a:spcPct val="35000"/>
            </a:spcAft>
            <a:buNone/>
          </a:pPr>
          <a:r>
            <a:rPr lang="ru-RU" sz="1400" i="1" kern="1200" dirty="0">
              <a:latin typeface="Calibri" panose="020F0502020204030204" pitchFamily="34" charset="0"/>
              <a:cs typeface="Calibri" panose="020F0502020204030204" pitchFamily="34" charset="0"/>
            </a:rPr>
            <a:t>Газета «Казахстанская правда»</a:t>
          </a:r>
        </a:p>
      </dsp:txBody>
      <dsp:txXfrm rot="10800000">
        <a:off x="2314679" y="2693900"/>
        <a:ext cx="8541206" cy="690774"/>
      </dsp:txXfrm>
    </dsp:sp>
    <dsp:sp modelId="{FC45EDA4-B63E-4ADC-991B-BF310E11F460}">
      <dsp:nvSpPr>
        <dsp:cNvPr id="0" name=""/>
        <dsp:cNvSpPr/>
      </dsp:nvSpPr>
      <dsp:spPr>
        <a:xfrm>
          <a:off x="1744059" y="2693900"/>
          <a:ext cx="1608744" cy="69077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9597" t="14023" r="9597" b="14023"/>
          </a:stretch>
        </a:blipFill>
        <a:ln w="19050" cap="rnd" cmpd="sng" algn="ctr">
          <a:noFill/>
          <a:prstDash val="solid"/>
        </a:ln>
        <a:effectLst/>
      </dsp:spPr>
      <dsp:style>
        <a:lnRef idx="2">
          <a:scrgbClr r="0" g="0" b="0"/>
        </a:lnRef>
        <a:fillRef idx="1">
          <a:scrgbClr r="0" g="0" b="0"/>
        </a:fillRef>
        <a:effectRef idx="0">
          <a:scrgbClr r="0" g="0" b="0"/>
        </a:effectRef>
        <a:fontRef idx="minor"/>
      </dsp:style>
    </dsp:sp>
    <dsp:sp modelId="{EA6A68F5-0DCA-4A5F-9D56-A69B93FD2828}">
      <dsp:nvSpPr>
        <dsp:cNvPr id="0" name=""/>
        <dsp:cNvSpPr/>
      </dsp:nvSpPr>
      <dsp:spPr>
        <a:xfrm rot="10800000">
          <a:off x="2100862" y="3590876"/>
          <a:ext cx="8753711" cy="69077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612"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t>«Почему появляются карманные адвокаты» </a:t>
          </a:r>
        </a:p>
        <a:p>
          <a:pPr marL="0" lvl="0" indent="0" algn="ctr" defTabSz="711200">
            <a:lnSpc>
              <a:spcPct val="90000"/>
            </a:lnSpc>
            <a:spcBef>
              <a:spcPct val="0"/>
            </a:spcBef>
            <a:spcAft>
              <a:spcPct val="35000"/>
            </a:spcAft>
            <a:buNone/>
          </a:pPr>
          <a:r>
            <a:rPr lang="ru-RU" sz="1400" i="1" kern="1200" dirty="0">
              <a:latin typeface="Calibri" panose="020F0502020204030204" pitchFamily="34" charset="0"/>
              <a:cs typeface="Calibri" panose="020F0502020204030204" pitchFamily="34" charset="0"/>
            </a:rPr>
            <a:t>Журнал </a:t>
          </a:r>
          <a:r>
            <a:rPr lang="en-US" sz="1400" i="1" kern="1200" dirty="0">
              <a:latin typeface="Calibri" panose="020F0502020204030204" pitchFamily="34" charset="0"/>
              <a:cs typeface="Calibri" panose="020F0502020204030204" pitchFamily="34" charset="0"/>
            </a:rPr>
            <a:t>Forbes</a:t>
          </a:r>
          <a:r>
            <a:rPr lang="ru-RU" sz="1400" i="1" kern="1200" dirty="0">
              <a:latin typeface="Calibri" panose="020F0502020204030204" pitchFamily="34" charset="0"/>
              <a:cs typeface="Calibri" panose="020F0502020204030204" pitchFamily="34" charset="0"/>
            </a:rPr>
            <a:t> </a:t>
          </a:r>
          <a:r>
            <a:rPr lang="en-US" sz="1400" i="1" kern="1200" dirty="0">
              <a:latin typeface="Calibri" panose="020F0502020204030204" pitchFamily="34" charset="0"/>
              <a:cs typeface="Calibri" panose="020F0502020204030204" pitchFamily="34" charset="0"/>
            </a:rPr>
            <a:t>Kazakhstan</a:t>
          </a:r>
          <a:endParaRPr lang="ru-RU" sz="1400" i="1" kern="1200" dirty="0">
            <a:latin typeface="Calibri" panose="020F0502020204030204" pitchFamily="34" charset="0"/>
            <a:cs typeface="Calibri" panose="020F0502020204030204" pitchFamily="34" charset="0"/>
          </a:endParaRPr>
        </a:p>
      </dsp:txBody>
      <dsp:txXfrm rot="10800000">
        <a:off x="2273555" y="3590876"/>
        <a:ext cx="8581018" cy="690774"/>
      </dsp:txXfrm>
    </dsp:sp>
    <dsp:sp modelId="{1EB08D15-A0BD-4778-BE60-C9B772E8682E}">
      <dsp:nvSpPr>
        <dsp:cNvPr id="0" name=""/>
        <dsp:cNvSpPr/>
      </dsp:nvSpPr>
      <dsp:spPr>
        <a:xfrm>
          <a:off x="1752597" y="3590876"/>
          <a:ext cx="1563685" cy="690774"/>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3543" t="-116048" r="3543" b="-116048"/>
          </a:stretch>
        </a:blipFill>
        <a:ln w="19050" cap="rnd" cmpd="sng" algn="ctr">
          <a:noFill/>
          <a:prstDash val="solid"/>
        </a:ln>
        <a:effectLst/>
      </dsp:spPr>
      <dsp:style>
        <a:lnRef idx="2">
          <a:scrgbClr r="0" g="0" b="0"/>
        </a:lnRef>
        <a:fillRef idx="1">
          <a:scrgbClr r="0" g="0" b="0"/>
        </a:fillRef>
        <a:effectRef idx="0">
          <a:scrgbClr r="0" g="0" b="0"/>
        </a:effectRef>
        <a:fontRef idx="minor"/>
      </dsp:style>
    </dsp:sp>
    <dsp:sp modelId="{066E2063-4F75-45C1-B49C-9E10E9CC6DC1}">
      <dsp:nvSpPr>
        <dsp:cNvPr id="0" name=""/>
        <dsp:cNvSpPr/>
      </dsp:nvSpPr>
      <dsp:spPr>
        <a:xfrm rot="10800000">
          <a:off x="1600190" y="4487852"/>
          <a:ext cx="9220219" cy="69077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612" tIns="60960" rIns="113792"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latin typeface="Trebuchet MS" panose="020B0603020202020204"/>
              <a:ea typeface="+mn-ea"/>
              <a:cs typeface="+mn-cs"/>
            </a:rPr>
            <a:t>Интервью «Адвокатура в Казахстане»</a:t>
          </a:r>
        </a:p>
        <a:p>
          <a:pPr marL="0" lvl="0" indent="0" algn="ctr" defTabSz="711200">
            <a:lnSpc>
              <a:spcPct val="90000"/>
            </a:lnSpc>
            <a:spcBef>
              <a:spcPct val="0"/>
            </a:spcBef>
            <a:spcAft>
              <a:spcPct val="35000"/>
            </a:spcAft>
            <a:buNone/>
          </a:pPr>
          <a:r>
            <a:rPr lang="ru-RU" sz="1400" i="1" kern="1200" dirty="0">
              <a:latin typeface="Calibri" panose="020F0502020204030204" pitchFamily="34" charset="0"/>
              <a:cs typeface="Calibri" panose="020F0502020204030204" pitchFamily="34" charset="0"/>
            </a:rPr>
            <a:t>Телеканал «Хабар 24». Передача «</a:t>
          </a:r>
          <a:r>
            <a:rPr lang="ru-RU" sz="1400" i="1" kern="1200" dirty="0" err="1">
              <a:latin typeface="Calibri" panose="020F0502020204030204" pitchFamily="34" charset="0"/>
              <a:cs typeface="Calibri" panose="020F0502020204030204" pitchFamily="34" charset="0"/>
            </a:rPr>
            <a:t>Ошакбаев</a:t>
          </a:r>
          <a:r>
            <a:rPr lang="ru-RU" sz="1400" i="1" kern="1200" dirty="0">
              <a:latin typeface="Calibri" panose="020F0502020204030204" pitchFamily="34" charset="0"/>
              <a:cs typeface="Calibri" panose="020F0502020204030204" pitchFamily="34" charset="0"/>
            </a:rPr>
            <a:t> </a:t>
          </a:r>
          <a:r>
            <a:rPr lang="en-US" sz="1400" i="1" kern="1200" dirty="0">
              <a:latin typeface="Calibri" panose="020F0502020204030204" pitchFamily="34" charset="0"/>
              <a:cs typeface="Calibri" panose="020F0502020204030204" pitchFamily="34" charset="0"/>
            </a:rPr>
            <a:t>LIVE</a:t>
          </a:r>
          <a:r>
            <a:rPr lang="ru-RU" sz="1400" i="1" kern="1200" dirty="0">
              <a:latin typeface="Calibri" panose="020F0502020204030204" pitchFamily="34" charset="0"/>
              <a:cs typeface="Calibri" panose="020F0502020204030204" pitchFamily="34" charset="0"/>
            </a:rPr>
            <a:t>»</a:t>
          </a:r>
        </a:p>
      </dsp:txBody>
      <dsp:txXfrm rot="10800000">
        <a:off x="1772883" y="4487852"/>
        <a:ext cx="9047526" cy="690774"/>
      </dsp:txXfrm>
    </dsp:sp>
    <dsp:sp modelId="{B1F19EB5-8D71-40F7-A5AC-B6076BF7A493}">
      <dsp:nvSpPr>
        <dsp:cNvPr id="0" name=""/>
        <dsp:cNvSpPr/>
      </dsp:nvSpPr>
      <dsp:spPr>
        <a:xfrm>
          <a:off x="2128625" y="4487852"/>
          <a:ext cx="690774" cy="690774"/>
        </a:xfrm>
        <a:prstGeom prst="ellipse">
          <a:avLst/>
        </a:prstGeom>
        <a:blipFill>
          <a:blip xmlns:r="http://schemas.openxmlformats.org/officeDocument/2006/relationships" r:embed="rId6" cstate="print">
            <a:alphaModFix/>
            <a:extLst>
              <a:ext uri="{28A0092B-C50C-407E-A947-70E740481C1C}">
                <a14:useLocalDpi xmlns:a14="http://schemas.microsoft.com/office/drawing/2010/main" val="0"/>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CC09D-C11B-4E9A-80AA-4DB66C7166E0}">
      <dsp:nvSpPr>
        <dsp:cNvPr id="0" name=""/>
        <dsp:cNvSpPr/>
      </dsp:nvSpPr>
      <dsp:spPr>
        <a:xfrm>
          <a:off x="1587" y="315239"/>
          <a:ext cx="3385343" cy="203120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kk-KZ" sz="2300" b="0" kern="1200" spc="-10" dirty="0">
              <a:solidFill>
                <a:srgbClr val="FFFFFF"/>
              </a:solidFill>
              <a:latin typeface="+mj-lt"/>
              <a:cs typeface="+mj-cs"/>
            </a:rPr>
            <a:t>МКБЗК</a:t>
          </a:r>
          <a:r>
            <a:rPr lang="ru-RU" sz="2300" kern="1200" dirty="0">
              <a:solidFill>
                <a:srgbClr val="FFFFFF"/>
              </a:solidFill>
            </a:rPr>
            <a:t> </a:t>
          </a:r>
          <a:r>
            <a:rPr lang="kk-KZ" sz="2300" kern="1200" noProof="0" dirty="0">
              <a:solidFill>
                <a:srgbClr val="FFFFFF"/>
              </a:solidFill>
            </a:rPr>
            <a:t>төлемі</a:t>
          </a:r>
          <a:r>
            <a:rPr lang="ru-RU" sz="2300" kern="1200" dirty="0">
              <a:solidFill>
                <a:srgbClr val="FFFFFF"/>
              </a:solidFill>
            </a:rPr>
            <a:t>
</a:t>
          </a:r>
          <a:r>
            <a:rPr lang="kk-KZ" sz="2300" kern="1200" noProof="0" dirty="0">
              <a:solidFill>
                <a:srgbClr val="FFFFFF"/>
              </a:solidFill>
            </a:rPr>
            <a:t>есепті</a:t>
          </a:r>
          <a:r>
            <a:rPr lang="ru-RU" sz="2300" kern="1200" dirty="0">
              <a:solidFill>
                <a:srgbClr val="FFFFFF"/>
              </a:solidFill>
            </a:rPr>
            <a:t> </a:t>
          </a:r>
          <a:r>
            <a:rPr lang="kk-KZ" sz="2300" kern="1200" noProof="0" dirty="0">
              <a:solidFill>
                <a:srgbClr val="FFFFFF"/>
              </a:solidFill>
            </a:rPr>
            <a:t>айдан кейінгі айдың </a:t>
          </a:r>
          <a:r>
            <a:rPr lang="kk-KZ" sz="2300" kern="1200" noProof="0" dirty="0">
              <a:solidFill>
                <a:srgbClr val="FFC000"/>
              </a:solidFill>
            </a:rPr>
            <a:t>15-күнінен кешіктірілмей </a:t>
          </a:r>
          <a:r>
            <a:rPr lang="kk-KZ" sz="2300" kern="1200" noProof="0" dirty="0"/>
            <a:t>жүргізілдім</a:t>
          </a:r>
        </a:p>
      </dsp:txBody>
      <dsp:txXfrm>
        <a:off x="61079" y="374731"/>
        <a:ext cx="3266359" cy="1912222"/>
      </dsp:txXfrm>
    </dsp:sp>
    <dsp:sp modelId="{9872CE18-97DC-444F-A19C-B2C16E260EEF}">
      <dsp:nvSpPr>
        <dsp:cNvPr id="0" name=""/>
        <dsp:cNvSpPr/>
      </dsp:nvSpPr>
      <dsp:spPr>
        <a:xfrm>
          <a:off x="3725465" y="911059"/>
          <a:ext cx="717692" cy="839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ru-RU" sz="1900" kern="1200"/>
        </a:p>
      </dsp:txBody>
      <dsp:txXfrm>
        <a:off x="3725465" y="1078972"/>
        <a:ext cx="502384" cy="503739"/>
      </dsp:txXfrm>
    </dsp:sp>
    <dsp:sp modelId="{2577F20A-CD20-4545-BF42-07DA886F12E4}">
      <dsp:nvSpPr>
        <dsp:cNvPr id="0" name=""/>
        <dsp:cNvSpPr/>
      </dsp:nvSpPr>
      <dsp:spPr>
        <a:xfrm>
          <a:off x="4741068" y="315239"/>
          <a:ext cx="3385343" cy="203120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kk-KZ" sz="2300" kern="1200" noProof="0" dirty="0"/>
            <a:t>Қазір</a:t>
          </a:r>
          <a:r>
            <a:rPr lang="ru-RU" sz="2300" kern="1200" dirty="0"/>
            <a:t> </a:t>
          </a:r>
          <a:r>
            <a:rPr lang="kk-KZ" sz="2300" b="0" kern="1200" spc="-10" dirty="0">
              <a:solidFill>
                <a:srgbClr val="FFFFFF"/>
              </a:solidFill>
              <a:latin typeface="+mj-lt"/>
              <a:cs typeface="+mj-cs"/>
            </a:rPr>
            <a:t>МКБЗК</a:t>
          </a:r>
          <a:r>
            <a:rPr lang="ru-RU" sz="2300" kern="1200" dirty="0"/>
            <a:t> </a:t>
          </a:r>
          <a:r>
            <a:rPr lang="kk-KZ" sz="2300" kern="1200" noProof="0" dirty="0"/>
            <a:t>төлемі</a:t>
          </a:r>
          <a:r>
            <a:rPr lang="ru-RU" sz="2300" kern="1200" dirty="0"/>
            <a:t>
</a:t>
          </a:r>
          <a:r>
            <a:rPr lang="kk-KZ" sz="2300" kern="1200" noProof="0" dirty="0"/>
            <a:t>есепті айдан кейінгі айдың </a:t>
          </a:r>
          <a:r>
            <a:rPr lang="kk-KZ" sz="2300" kern="1200" noProof="0" dirty="0">
              <a:solidFill>
                <a:srgbClr val="FFC000"/>
              </a:solidFill>
            </a:rPr>
            <a:t>4-күнінен кешіктірілмей </a:t>
          </a:r>
          <a:r>
            <a:rPr lang="kk-KZ" sz="2300" kern="1200" noProof="0" dirty="0"/>
            <a:t>жүргізіледі</a:t>
          </a:r>
        </a:p>
      </dsp:txBody>
      <dsp:txXfrm>
        <a:off x="4800560" y="374731"/>
        <a:ext cx="3266359" cy="19122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6DE40-9569-4041-9A11-6DC91CEF36DF}">
      <dsp:nvSpPr>
        <dsp:cNvPr id="0" name=""/>
        <dsp:cNvSpPr/>
      </dsp:nvSpPr>
      <dsp:spPr>
        <a:xfrm>
          <a:off x="4718" y="1710523"/>
          <a:ext cx="9654064" cy="134345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ru-RU" sz="2400" b="1" i="0" kern="1200" spc="-10" dirty="0">
            <a:solidFill>
              <a:schemeClr val="accent1"/>
            </a:solidFill>
            <a:latin typeface="+mj-lt"/>
            <a:ea typeface="+mj-ea"/>
            <a:cs typeface="+mj-cs"/>
          </a:endParaRPr>
        </a:p>
        <a:p>
          <a:pPr marL="0" lvl="0" indent="0" algn="ctr" defTabSz="1066800">
            <a:lnSpc>
              <a:spcPct val="90000"/>
            </a:lnSpc>
            <a:spcBef>
              <a:spcPct val="0"/>
            </a:spcBef>
            <a:spcAft>
              <a:spcPct val="35000"/>
            </a:spcAft>
            <a:buNone/>
          </a:pPr>
          <a:endParaRPr lang="ru-RU" sz="2400" b="1" i="0" kern="1200" spc="-10" dirty="0">
            <a:solidFill>
              <a:schemeClr val="accent1"/>
            </a:solidFill>
            <a:latin typeface="+mj-lt"/>
            <a:ea typeface="+mj-ea"/>
            <a:cs typeface="+mj-cs"/>
          </a:endParaRPr>
        </a:p>
        <a:p>
          <a:pPr marL="0" lvl="0" indent="0" algn="ctr" defTabSz="1066800">
            <a:lnSpc>
              <a:spcPct val="90000"/>
            </a:lnSpc>
            <a:spcBef>
              <a:spcPct val="0"/>
            </a:spcBef>
            <a:spcAft>
              <a:spcPct val="35000"/>
            </a:spcAft>
            <a:buNone/>
          </a:pPr>
          <a:endParaRPr lang="ru-RU" sz="2400" b="1" i="0" kern="1200" spc="-10" dirty="0">
            <a:solidFill>
              <a:schemeClr val="accent1"/>
            </a:solidFill>
            <a:latin typeface="+mj-lt"/>
            <a:ea typeface="+mj-ea"/>
            <a:cs typeface="+mj-cs"/>
          </a:endParaRPr>
        </a:p>
        <a:p>
          <a:pPr marL="0" lvl="0" indent="0" algn="ctr" defTabSz="1066800">
            <a:lnSpc>
              <a:spcPct val="90000"/>
            </a:lnSpc>
            <a:spcBef>
              <a:spcPct val="0"/>
            </a:spcBef>
            <a:spcAft>
              <a:spcPct val="35000"/>
            </a:spcAft>
            <a:buNone/>
          </a:pPr>
          <a:endParaRPr lang="ru-RU" sz="2400" b="1" i="0" kern="1200" spc="-10" dirty="0">
            <a:solidFill>
              <a:schemeClr val="accent1"/>
            </a:solidFill>
            <a:latin typeface="+mj-lt"/>
            <a:ea typeface="+mj-ea"/>
            <a:cs typeface="+mj-cs"/>
          </a:endParaRPr>
        </a:p>
        <a:p>
          <a:pPr marL="0" lvl="0" indent="0" algn="ctr" defTabSz="1066800">
            <a:lnSpc>
              <a:spcPct val="90000"/>
            </a:lnSpc>
            <a:spcBef>
              <a:spcPct val="0"/>
            </a:spcBef>
            <a:spcAft>
              <a:spcPct val="35000"/>
            </a:spcAft>
            <a:buNone/>
          </a:pPr>
          <a:endParaRPr lang="ru-RU" sz="2400" b="1" i="0" kern="1200" spc="-10" dirty="0">
            <a:solidFill>
              <a:schemeClr val="accent1"/>
            </a:solidFill>
            <a:latin typeface="+mj-lt"/>
            <a:ea typeface="+mj-ea"/>
            <a:cs typeface="+mj-cs"/>
          </a:endParaRPr>
        </a:p>
        <a:p>
          <a:pPr marL="0" lvl="0" indent="0" algn="ctr" defTabSz="1066800">
            <a:lnSpc>
              <a:spcPct val="90000"/>
            </a:lnSpc>
            <a:spcBef>
              <a:spcPct val="0"/>
            </a:spcBef>
            <a:spcAft>
              <a:spcPct val="35000"/>
            </a:spcAft>
            <a:buNone/>
          </a:pPr>
          <a:endParaRPr lang="ru-RU" sz="2400" b="1" i="0" kern="1200" spc="-10" dirty="0">
            <a:solidFill>
              <a:schemeClr val="accent1"/>
            </a:solidFill>
            <a:latin typeface="+mj-lt"/>
            <a:ea typeface="+mj-ea"/>
            <a:cs typeface="+mj-cs"/>
          </a:endParaRPr>
        </a:p>
        <a:p>
          <a:pPr marL="0" lvl="0" indent="0" algn="ctr" defTabSz="1066800">
            <a:lnSpc>
              <a:spcPct val="90000"/>
            </a:lnSpc>
            <a:spcBef>
              <a:spcPct val="0"/>
            </a:spcBef>
            <a:spcAft>
              <a:spcPct val="35000"/>
            </a:spcAft>
            <a:buNone/>
          </a:pPr>
          <a:endParaRPr lang="ru-RU" sz="2400" b="1" i="0" kern="1200" spc="-10" dirty="0">
            <a:solidFill>
              <a:schemeClr val="accent1"/>
            </a:solidFill>
            <a:latin typeface="+mj-lt"/>
            <a:ea typeface="+mj-ea"/>
            <a:cs typeface="+mj-cs"/>
          </a:endParaRPr>
        </a:p>
        <a:p>
          <a:pPr marL="0" lvl="0" indent="0" algn="ctr" defTabSz="1066800">
            <a:lnSpc>
              <a:spcPct val="90000"/>
            </a:lnSpc>
            <a:spcBef>
              <a:spcPct val="0"/>
            </a:spcBef>
            <a:spcAft>
              <a:spcPct val="35000"/>
            </a:spcAft>
            <a:buNone/>
          </a:pPr>
          <a:endParaRPr lang="ru-RU" sz="2400" b="1" i="0" kern="1200" spc="-10" dirty="0">
            <a:solidFill>
              <a:schemeClr val="accent1"/>
            </a:solidFill>
            <a:latin typeface="+mj-lt"/>
            <a:ea typeface="+mj-ea"/>
            <a:cs typeface="+mj-cs"/>
          </a:endParaRPr>
        </a:p>
      </dsp:txBody>
      <dsp:txXfrm>
        <a:off x="4718" y="1710523"/>
        <a:ext cx="9654064" cy="403036"/>
      </dsp:txXfrm>
    </dsp:sp>
    <dsp:sp modelId="{6189640C-959B-4F79-987C-266C166B7662}">
      <dsp:nvSpPr>
        <dsp:cNvPr id="0" name=""/>
        <dsp:cNvSpPr/>
      </dsp:nvSpPr>
      <dsp:spPr>
        <a:xfrm>
          <a:off x="503099" y="3798709"/>
          <a:ext cx="8888381" cy="1688655"/>
        </a:xfrm>
        <a:prstGeom prst="roundRect">
          <a:avLst>
            <a:gd name="adj" fmla="val 10000"/>
          </a:avLst>
        </a:prstGeom>
        <a:solidFill>
          <a:schemeClr val="accent1"/>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ts val="0"/>
            </a:spcAft>
            <a:buNone/>
          </a:pPr>
          <a:r>
            <a:rPr lang="kk-KZ" sz="2800" b="1" i="0" kern="1200" spc="-10" noProof="0" dirty="0">
              <a:solidFill>
                <a:srgbClr val="FFC000"/>
              </a:solidFill>
              <a:latin typeface="+mj-lt"/>
              <a:ea typeface="+mj-ea"/>
              <a:cs typeface="+mj-cs"/>
            </a:rPr>
            <a:t>Кассациялық инстанция
адвокаттардың </a:t>
          </a:r>
          <a:r>
            <a:rPr lang="kk-KZ" sz="2800" b="1" kern="1200" spc="-10" noProof="0" dirty="0">
              <a:solidFill>
                <a:srgbClr val="FFC000"/>
              </a:solidFill>
              <a:latin typeface="+mj-lt"/>
              <a:cs typeface="+mj-cs"/>
            </a:rPr>
            <a:t>МКБЗК</a:t>
          </a:r>
          <a:r>
            <a:rPr lang="kk-KZ" sz="2800" b="1" i="0" kern="1200" spc="-10" noProof="0" dirty="0">
              <a:solidFill>
                <a:srgbClr val="FFC000"/>
              </a:solidFill>
              <a:latin typeface="+mj-lt"/>
              <a:ea typeface="+mj-ea"/>
              <a:cs typeface="+mj-cs"/>
            </a:rPr>
            <a:t> бойынша минуттық уақытты есептеумен келіспеу туралы талабын қанағаттандырды</a:t>
          </a:r>
          <a:endParaRPr lang="kk-KZ" sz="2800" b="1" i="0" kern="1200" noProof="0" dirty="0">
            <a:solidFill>
              <a:srgbClr val="FFC000"/>
            </a:solidFill>
            <a:latin typeface="Trebuchet MS" panose="020B0603020202020204"/>
            <a:ea typeface="+mn-ea"/>
            <a:cs typeface="+mn-cs"/>
          </a:endParaRPr>
        </a:p>
      </dsp:txBody>
      <dsp:txXfrm>
        <a:off x="552558" y="3848168"/>
        <a:ext cx="8789463" cy="15897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0.29328</cdr:x>
      <cdr:y>0.54284</cdr:y>
    </cdr:from>
    <cdr:to>
      <cdr:x>0.43294</cdr:x>
      <cdr:y>0.62267</cdr:y>
    </cdr:to>
    <cdr:sp macro="" textlink="">
      <cdr:nvSpPr>
        <cdr:cNvPr id="2" name="TextBox 1">
          <a:extLst xmlns:a="http://schemas.openxmlformats.org/drawingml/2006/main">
            <a:ext uri="{FF2B5EF4-FFF2-40B4-BE49-F238E27FC236}">
              <a16:creationId xmlns:a16="http://schemas.microsoft.com/office/drawing/2014/main" id="{E1B99A13-9D92-B1FD-47C4-F83BB9184C9A}"/>
            </a:ext>
          </a:extLst>
        </cdr:cNvPr>
        <cdr:cNvSpPr txBox="1"/>
      </cdr:nvSpPr>
      <cdr:spPr>
        <a:xfrm xmlns:a="http://schemas.openxmlformats.org/drawingml/2006/main">
          <a:off x="1600200" y="2590800"/>
          <a:ext cx="762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0.31015</cdr:x>
      <cdr:y>0.56553</cdr:y>
    </cdr:from>
    <cdr:to>
      <cdr:x>0.46377</cdr:x>
      <cdr:y>0.67947</cdr:y>
    </cdr:to>
    <cdr:sp macro="" textlink="">
      <cdr:nvSpPr>
        <cdr:cNvPr id="3" name="TextBox 2">
          <a:extLst xmlns:a="http://schemas.openxmlformats.org/drawingml/2006/main">
            <a:ext uri="{FF2B5EF4-FFF2-40B4-BE49-F238E27FC236}">
              <a16:creationId xmlns:a16="http://schemas.microsoft.com/office/drawing/2014/main" id="{94617D7E-3CEE-FECD-A2F3-2CD954470CF4}"/>
            </a:ext>
          </a:extLst>
        </cdr:cNvPr>
        <cdr:cNvSpPr txBox="1"/>
      </cdr:nvSpPr>
      <cdr:spPr>
        <a:xfrm xmlns:a="http://schemas.openxmlformats.org/drawingml/2006/main">
          <a:off x="1854745" y="2699065"/>
          <a:ext cx="918688" cy="5438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b="1" dirty="0">
              <a:solidFill>
                <a:schemeClr val="bg1"/>
              </a:solidFill>
            </a:rPr>
            <a:t>2 294</a:t>
          </a:r>
          <a:endParaRPr lang="ru-RU" sz="16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1047EF5-0EC4-4C06-9F4A-216B2DDDFC49}" type="datetimeFigureOut">
              <a:rPr lang="ru-RU" smtClean="0"/>
              <a:t>21.11.2022</a:t>
            </a:fld>
            <a:endParaRPr lang="ru-RU"/>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68452C8-03D2-45DA-A9C4-6EB1E2AAAEF3}" type="slidenum">
              <a:rPr lang="ru-RU" smtClean="0"/>
              <a:t>‹#›</a:t>
            </a:fld>
            <a:endParaRPr lang="ru-RU"/>
          </a:p>
        </p:txBody>
      </p:sp>
    </p:spTree>
    <p:extLst>
      <p:ext uri="{BB962C8B-B14F-4D97-AF65-F5344CB8AC3E}">
        <p14:creationId xmlns:p14="http://schemas.microsoft.com/office/powerpoint/2010/main" val="122405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1</a:t>
            </a:fld>
            <a:endParaRPr lang="ru-RU" dirty="0"/>
          </a:p>
        </p:txBody>
      </p:sp>
    </p:spTree>
    <p:extLst>
      <p:ext uri="{BB962C8B-B14F-4D97-AF65-F5344CB8AC3E}">
        <p14:creationId xmlns:p14="http://schemas.microsoft.com/office/powerpoint/2010/main" val="23045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10</a:t>
            </a:fld>
            <a:endParaRPr lang="ru-RU"/>
          </a:p>
        </p:txBody>
      </p:sp>
    </p:spTree>
    <p:extLst>
      <p:ext uri="{BB962C8B-B14F-4D97-AF65-F5344CB8AC3E}">
        <p14:creationId xmlns:p14="http://schemas.microsoft.com/office/powerpoint/2010/main" val="7834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11</a:t>
            </a:fld>
            <a:endParaRPr lang="ru-RU"/>
          </a:p>
        </p:txBody>
      </p:sp>
    </p:spTree>
    <p:extLst>
      <p:ext uri="{BB962C8B-B14F-4D97-AF65-F5344CB8AC3E}">
        <p14:creationId xmlns:p14="http://schemas.microsoft.com/office/powerpoint/2010/main" val="3126740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12</a:t>
            </a:fld>
            <a:endParaRPr lang="ru-RU"/>
          </a:p>
        </p:txBody>
      </p:sp>
    </p:spTree>
    <p:extLst>
      <p:ext uri="{BB962C8B-B14F-4D97-AF65-F5344CB8AC3E}">
        <p14:creationId xmlns:p14="http://schemas.microsoft.com/office/powerpoint/2010/main" val="2980038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13</a:t>
            </a:fld>
            <a:endParaRPr lang="ru-RU"/>
          </a:p>
        </p:txBody>
      </p:sp>
    </p:spTree>
    <p:extLst>
      <p:ext uri="{BB962C8B-B14F-4D97-AF65-F5344CB8AC3E}">
        <p14:creationId xmlns:p14="http://schemas.microsoft.com/office/powerpoint/2010/main" val="2924852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14</a:t>
            </a:fld>
            <a:endParaRPr lang="ru-RU"/>
          </a:p>
        </p:txBody>
      </p:sp>
    </p:spTree>
    <p:extLst>
      <p:ext uri="{BB962C8B-B14F-4D97-AF65-F5344CB8AC3E}">
        <p14:creationId xmlns:p14="http://schemas.microsoft.com/office/powerpoint/2010/main" val="3896685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15</a:t>
            </a:fld>
            <a:endParaRPr lang="ru-RU"/>
          </a:p>
        </p:txBody>
      </p:sp>
    </p:spTree>
    <p:extLst>
      <p:ext uri="{BB962C8B-B14F-4D97-AF65-F5344CB8AC3E}">
        <p14:creationId xmlns:p14="http://schemas.microsoft.com/office/powerpoint/2010/main" val="2398639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8452C8-03D2-45DA-A9C4-6EB1E2AAAEF3}"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680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17</a:t>
            </a:fld>
            <a:endParaRPr lang="ru-RU"/>
          </a:p>
        </p:txBody>
      </p:sp>
    </p:spTree>
    <p:extLst>
      <p:ext uri="{BB962C8B-B14F-4D97-AF65-F5344CB8AC3E}">
        <p14:creationId xmlns:p14="http://schemas.microsoft.com/office/powerpoint/2010/main" val="3724757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18</a:t>
            </a:fld>
            <a:endParaRPr lang="ru-RU"/>
          </a:p>
        </p:txBody>
      </p:sp>
    </p:spTree>
    <p:extLst>
      <p:ext uri="{BB962C8B-B14F-4D97-AF65-F5344CB8AC3E}">
        <p14:creationId xmlns:p14="http://schemas.microsoft.com/office/powerpoint/2010/main" val="339691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19</a:t>
            </a:fld>
            <a:endParaRPr lang="ru-RU"/>
          </a:p>
        </p:txBody>
      </p:sp>
    </p:spTree>
    <p:extLst>
      <p:ext uri="{BB962C8B-B14F-4D97-AF65-F5344CB8AC3E}">
        <p14:creationId xmlns:p14="http://schemas.microsoft.com/office/powerpoint/2010/main" val="108873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2</a:t>
            </a:fld>
            <a:endParaRPr lang="ru-RU" dirty="0"/>
          </a:p>
        </p:txBody>
      </p:sp>
    </p:spTree>
    <p:extLst>
      <p:ext uri="{BB962C8B-B14F-4D97-AF65-F5344CB8AC3E}">
        <p14:creationId xmlns:p14="http://schemas.microsoft.com/office/powerpoint/2010/main" val="4074340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20</a:t>
            </a:fld>
            <a:endParaRPr lang="ru-RU"/>
          </a:p>
        </p:txBody>
      </p:sp>
    </p:spTree>
    <p:extLst>
      <p:ext uri="{BB962C8B-B14F-4D97-AF65-F5344CB8AC3E}">
        <p14:creationId xmlns:p14="http://schemas.microsoft.com/office/powerpoint/2010/main" val="3759624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21</a:t>
            </a:fld>
            <a:endParaRPr lang="ru-RU"/>
          </a:p>
        </p:txBody>
      </p:sp>
    </p:spTree>
    <p:extLst>
      <p:ext uri="{BB962C8B-B14F-4D97-AF65-F5344CB8AC3E}">
        <p14:creationId xmlns:p14="http://schemas.microsoft.com/office/powerpoint/2010/main" val="1683755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22</a:t>
            </a:fld>
            <a:endParaRPr lang="ru-RU"/>
          </a:p>
        </p:txBody>
      </p:sp>
    </p:spTree>
    <p:extLst>
      <p:ext uri="{BB962C8B-B14F-4D97-AF65-F5344CB8AC3E}">
        <p14:creationId xmlns:p14="http://schemas.microsoft.com/office/powerpoint/2010/main" val="1485018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23</a:t>
            </a:fld>
            <a:endParaRPr lang="ru-RU"/>
          </a:p>
        </p:txBody>
      </p:sp>
    </p:spTree>
    <p:extLst>
      <p:ext uri="{BB962C8B-B14F-4D97-AF65-F5344CB8AC3E}">
        <p14:creationId xmlns:p14="http://schemas.microsoft.com/office/powerpoint/2010/main" val="4196276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24</a:t>
            </a:fld>
            <a:endParaRPr lang="ru-RU"/>
          </a:p>
        </p:txBody>
      </p:sp>
    </p:spTree>
    <p:extLst>
      <p:ext uri="{BB962C8B-B14F-4D97-AF65-F5344CB8AC3E}">
        <p14:creationId xmlns:p14="http://schemas.microsoft.com/office/powerpoint/2010/main" val="1821878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25</a:t>
            </a:fld>
            <a:endParaRPr lang="ru-RU"/>
          </a:p>
        </p:txBody>
      </p:sp>
    </p:spTree>
    <p:extLst>
      <p:ext uri="{BB962C8B-B14F-4D97-AF65-F5344CB8AC3E}">
        <p14:creationId xmlns:p14="http://schemas.microsoft.com/office/powerpoint/2010/main" val="3948470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26</a:t>
            </a:fld>
            <a:endParaRPr lang="ru-RU"/>
          </a:p>
        </p:txBody>
      </p:sp>
    </p:spTree>
    <p:extLst>
      <p:ext uri="{BB962C8B-B14F-4D97-AF65-F5344CB8AC3E}">
        <p14:creationId xmlns:p14="http://schemas.microsoft.com/office/powerpoint/2010/main" val="2062109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2000" b="1" i="0" kern="1200" spc="-10" dirty="0">
              <a:solidFill>
                <a:schemeClr val="tx2"/>
              </a:solidFill>
              <a:latin typeface="Calibri" panose="020F0502020204030204" pitchFamily="34" charset="0"/>
              <a:ea typeface="+mj-ea"/>
              <a:cs typeface="Calibri" panose="020F0502020204030204" pitchFamily="34" charset="0"/>
            </a:endParaRPr>
          </a:p>
        </p:txBody>
      </p:sp>
      <p:sp>
        <p:nvSpPr>
          <p:cNvPr id="4" name="Номер слайда 3"/>
          <p:cNvSpPr>
            <a:spLocks noGrp="1"/>
          </p:cNvSpPr>
          <p:nvPr>
            <p:ph type="sldNum" sz="quarter" idx="5"/>
          </p:nvPr>
        </p:nvSpPr>
        <p:spPr/>
        <p:txBody>
          <a:bodyPr/>
          <a:lstStyle/>
          <a:p>
            <a:fld id="{068452C8-03D2-45DA-A9C4-6EB1E2AAAEF3}" type="slidenum">
              <a:rPr lang="ru-RU" smtClean="0"/>
              <a:t>27</a:t>
            </a:fld>
            <a:endParaRPr lang="ru-RU"/>
          </a:p>
        </p:txBody>
      </p:sp>
    </p:spTree>
    <p:extLst>
      <p:ext uri="{BB962C8B-B14F-4D97-AF65-F5344CB8AC3E}">
        <p14:creationId xmlns:p14="http://schemas.microsoft.com/office/powerpoint/2010/main" val="3456507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28</a:t>
            </a:fld>
            <a:endParaRPr lang="ru-RU"/>
          </a:p>
        </p:txBody>
      </p:sp>
    </p:spTree>
    <p:extLst>
      <p:ext uri="{BB962C8B-B14F-4D97-AF65-F5344CB8AC3E}">
        <p14:creationId xmlns:p14="http://schemas.microsoft.com/office/powerpoint/2010/main" val="1966937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29</a:t>
            </a:fld>
            <a:endParaRPr lang="ru-RU"/>
          </a:p>
        </p:txBody>
      </p:sp>
    </p:spTree>
    <p:extLst>
      <p:ext uri="{BB962C8B-B14F-4D97-AF65-F5344CB8AC3E}">
        <p14:creationId xmlns:p14="http://schemas.microsoft.com/office/powerpoint/2010/main" val="2460597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2800" b="1" kern="1200" dirty="0">
              <a:solidFill>
                <a:srgbClr val="22485C"/>
              </a:solidFill>
              <a:latin typeface="Calibri"/>
              <a:ea typeface="+mn-ea"/>
              <a:cs typeface="+mn-cs"/>
            </a:endParaRPr>
          </a:p>
        </p:txBody>
      </p:sp>
      <p:sp>
        <p:nvSpPr>
          <p:cNvPr id="4" name="Номер слайда 3"/>
          <p:cNvSpPr>
            <a:spLocks noGrp="1"/>
          </p:cNvSpPr>
          <p:nvPr>
            <p:ph type="sldNum" sz="quarter" idx="5"/>
          </p:nvPr>
        </p:nvSpPr>
        <p:spPr/>
        <p:txBody>
          <a:bodyPr/>
          <a:lstStyle/>
          <a:p>
            <a:fld id="{068452C8-03D2-45DA-A9C4-6EB1E2AAAEF3}" type="slidenum">
              <a:rPr lang="ru-RU" smtClean="0"/>
              <a:t>3</a:t>
            </a:fld>
            <a:endParaRPr lang="ru-RU" dirty="0"/>
          </a:p>
        </p:txBody>
      </p:sp>
    </p:spTree>
    <p:extLst>
      <p:ext uri="{BB962C8B-B14F-4D97-AF65-F5344CB8AC3E}">
        <p14:creationId xmlns:p14="http://schemas.microsoft.com/office/powerpoint/2010/main" val="4035517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30</a:t>
            </a:fld>
            <a:endParaRPr lang="ru-RU"/>
          </a:p>
        </p:txBody>
      </p:sp>
    </p:spTree>
    <p:extLst>
      <p:ext uri="{BB962C8B-B14F-4D97-AF65-F5344CB8AC3E}">
        <p14:creationId xmlns:p14="http://schemas.microsoft.com/office/powerpoint/2010/main" val="2961747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31</a:t>
            </a:fld>
            <a:endParaRPr lang="ru-RU"/>
          </a:p>
        </p:txBody>
      </p:sp>
    </p:spTree>
    <p:extLst>
      <p:ext uri="{BB962C8B-B14F-4D97-AF65-F5344CB8AC3E}">
        <p14:creationId xmlns:p14="http://schemas.microsoft.com/office/powerpoint/2010/main" val="49720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32</a:t>
            </a:fld>
            <a:endParaRPr lang="ru-RU"/>
          </a:p>
        </p:txBody>
      </p:sp>
    </p:spTree>
    <p:extLst>
      <p:ext uri="{BB962C8B-B14F-4D97-AF65-F5344CB8AC3E}">
        <p14:creationId xmlns:p14="http://schemas.microsoft.com/office/powerpoint/2010/main" val="3231338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33</a:t>
            </a:fld>
            <a:endParaRPr lang="ru-RU"/>
          </a:p>
        </p:txBody>
      </p:sp>
    </p:spTree>
    <p:extLst>
      <p:ext uri="{BB962C8B-B14F-4D97-AF65-F5344CB8AC3E}">
        <p14:creationId xmlns:p14="http://schemas.microsoft.com/office/powerpoint/2010/main" val="1283412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34</a:t>
            </a:fld>
            <a:endParaRPr lang="ru-RU"/>
          </a:p>
        </p:txBody>
      </p:sp>
    </p:spTree>
    <p:extLst>
      <p:ext uri="{BB962C8B-B14F-4D97-AF65-F5344CB8AC3E}">
        <p14:creationId xmlns:p14="http://schemas.microsoft.com/office/powerpoint/2010/main" val="3433620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35</a:t>
            </a:fld>
            <a:endParaRPr lang="ru-RU"/>
          </a:p>
        </p:txBody>
      </p:sp>
    </p:spTree>
    <p:extLst>
      <p:ext uri="{BB962C8B-B14F-4D97-AF65-F5344CB8AC3E}">
        <p14:creationId xmlns:p14="http://schemas.microsoft.com/office/powerpoint/2010/main" val="3324538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36</a:t>
            </a:fld>
            <a:endParaRPr lang="ru-RU"/>
          </a:p>
        </p:txBody>
      </p:sp>
    </p:spTree>
    <p:extLst>
      <p:ext uri="{BB962C8B-B14F-4D97-AF65-F5344CB8AC3E}">
        <p14:creationId xmlns:p14="http://schemas.microsoft.com/office/powerpoint/2010/main" val="810768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37</a:t>
            </a:fld>
            <a:endParaRPr lang="ru-RU"/>
          </a:p>
        </p:txBody>
      </p:sp>
    </p:spTree>
    <p:extLst>
      <p:ext uri="{BB962C8B-B14F-4D97-AF65-F5344CB8AC3E}">
        <p14:creationId xmlns:p14="http://schemas.microsoft.com/office/powerpoint/2010/main" val="2852671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38</a:t>
            </a:fld>
            <a:endParaRPr lang="ru-RU"/>
          </a:p>
        </p:txBody>
      </p:sp>
    </p:spTree>
    <p:extLst>
      <p:ext uri="{BB962C8B-B14F-4D97-AF65-F5344CB8AC3E}">
        <p14:creationId xmlns:p14="http://schemas.microsoft.com/office/powerpoint/2010/main" val="1223154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4</a:t>
            </a:fld>
            <a:endParaRPr lang="ru-RU" dirty="0"/>
          </a:p>
        </p:txBody>
      </p:sp>
    </p:spTree>
    <p:extLst>
      <p:ext uri="{BB962C8B-B14F-4D97-AF65-F5344CB8AC3E}">
        <p14:creationId xmlns:p14="http://schemas.microsoft.com/office/powerpoint/2010/main" val="230024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5</a:t>
            </a:fld>
            <a:endParaRPr lang="ru-RU"/>
          </a:p>
        </p:txBody>
      </p:sp>
    </p:spTree>
    <p:extLst>
      <p:ext uri="{BB962C8B-B14F-4D97-AF65-F5344CB8AC3E}">
        <p14:creationId xmlns:p14="http://schemas.microsoft.com/office/powerpoint/2010/main" val="4115228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6</a:t>
            </a:fld>
            <a:endParaRPr lang="ru-RU"/>
          </a:p>
        </p:txBody>
      </p:sp>
    </p:spTree>
    <p:extLst>
      <p:ext uri="{BB962C8B-B14F-4D97-AF65-F5344CB8AC3E}">
        <p14:creationId xmlns:p14="http://schemas.microsoft.com/office/powerpoint/2010/main" val="1872329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7</a:t>
            </a:fld>
            <a:endParaRPr lang="ru-RU"/>
          </a:p>
        </p:txBody>
      </p:sp>
    </p:spTree>
    <p:extLst>
      <p:ext uri="{BB962C8B-B14F-4D97-AF65-F5344CB8AC3E}">
        <p14:creationId xmlns:p14="http://schemas.microsoft.com/office/powerpoint/2010/main" val="197870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8452C8-03D2-45DA-A9C4-6EB1E2AAAEF3}" type="slidenum">
              <a:rPr lang="ru-RU" smtClean="0"/>
              <a:t>8</a:t>
            </a:fld>
            <a:endParaRPr lang="ru-RU"/>
          </a:p>
        </p:txBody>
      </p:sp>
    </p:spTree>
    <p:extLst>
      <p:ext uri="{BB962C8B-B14F-4D97-AF65-F5344CB8AC3E}">
        <p14:creationId xmlns:p14="http://schemas.microsoft.com/office/powerpoint/2010/main" val="56737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068452C8-03D2-45DA-A9C4-6EB1E2AAAEF3}" type="slidenum">
              <a:rPr lang="ru-RU" smtClean="0"/>
              <a:t>9</a:t>
            </a:fld>
            <a:endParaRPr lang="ru-RU"/>
          </a:p>
        </p:txBody>
      </p:sp>
    </p:spTree>
    <p:extLst>
      <p:ext uri="{BB962C8B-B14F-4D97-AF65-F5344CB8AC3E}">
        <p14:creationId xmlns:p14="http://schemas.microsoft.com/office/powerpoint/2010/main" val="3112438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FA781FC6-0058-4455-9188-7B96217360FA}"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99893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5515B1F-02DC-498D-9F38-F32F154E8B78}"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35020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DCD23FC-D58D-4881-9247-84E9606A46F5}"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9704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2C62742-5904-4B2A-8F2C-BB2245B7AEC7}"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34708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6412551-CFCB-4F47-A064-E86DB374DE76}"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655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B084BAA-A6AA-45C7-AB94-5082E1B0A981}"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89586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257A076-4690-405D-8561-AAE81E645371}"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10956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6388F1C-0FE6-4459-B9AD-DB9CFA5FB512}"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20381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DC5D620-B2E5-4215-9F76-845C77B7EE08}" type="datetime1">
              <a:rPr lang="en-US" smtClean="0"/>
              <a:t>11/21/2022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10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50" b="0" i="0">
                <a:solidFill>
                  <a:srgbClr val="FFC000"/>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BF0F0A9-948C-4EE5-A254-133DE32EFAD2}" type="datetime1">
              <a:rPr lang="en-US" smtClean="0"/>
              <a:t>11/21/2022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070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437D7C0-6685-4967-8F2F-75A12593B031}" type="datetime1">
              <a:rPr lang="en-US" smtClean="0"/>
              <a:t>11/21/2022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808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758D18D-5767-4343-9D6D-1C7A22C8A054}"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17282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362269-12D8-973D-EAE2-FD58BDA5E66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564D285-B124-2765-4D91-41489C140D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D718499-2B80-959A-4724-65A133C70EEA}"/>
              </a:ext>
            </a:extLst>
          </p:cNvPr>
          <p:cNvSpPr>
            <a:spLocks noGrp="1"/>
          </p:cNvSpPr>
          <p:nvPr>
            <p:ph type="dt" sz="half" idx="10"/>
          </p:nvPr>
        </p:nvSpPr>
        <p:spPr/>
        <p:txBody>
          <a:bodyPr/>
          <a:lstStyle/>
          <a:p>
            <a:fld id="{879E80AA-E4D4-4C21-A78F-F0BE16D34226}" type="datetime1">
              <a:rPr lang="en-US" smtClean="0"/>
              <a:t>11/21/2022</a:t>
            </a:fld>
            <a:endParaRPr lang="en-US"/>
          </a:p>
        </p:txBody>
      </p:sp>
      <p:sp>
        <p:nvSpPr>
          <p:cNvPr id="5" name="Нижний колонтитул 4">
            <a:extLst>
              <a:ext uri="{FF2B5EF4-FFF2-40B4-BE49-F238E27FC236}">
                <a16:creationId xmlns:a16="http://schemas.microsoft.com/office/drawing/2014/main" id="{A81543FE-2B17-BF58-1279-BAA1DBDF412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2D2DBC2-03DC-042A-320A-A3E1D7CFD0B0}"/>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65976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77D892-19DB-BAC4-7D05-CD819C6B705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2B80A9F-13FD-9B6E-EC25-30AD0D8D174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23F5E23-DA51-C1CC-7260-A25482E7B43F}"/>
              </a:ext>
            </a:extLst>
          </p:cNvPr>
          <p:cNvSpPr>
            <a:spLocks noGrp="1"/>
          </p:cNvSpPr>
          <p:nvPr>
            <p:ph type="dt" sz="half" idx="10"/>
          </p:nvPr>
        </p:nvSpPr>
        <p:spPr/>
        <p:txBody>
          <a:bodyPr/>
          <a:lstStyle/>
          <a:p>
            <a:fld id="{2616B3AD-9B7E-4768-9DA9-5E1239503A42}" type="datetime1">
              <a:rPr lang="en-US" smtClean="0"/>
              <a:t>11/21/2022</a:t>
            </a:fld>
            <a:endParaRPr lang="en-US"/>
          </a:p>
        </p:txBody>
      </p:sp>
      <p:sp>
        <p:nvSpPr>
          <p:cNvPr id="5" name="Нижний колонтитул 4">
            <a:extLst>
              <a:ext uri="{FF2B5EF4-FFF2-40B4-BE49-F238E27FC236}">
                <a16:creationId xmlns:a16="http://schemas.microsoft.com/office/drawing/2014/main" id="{3FCACDE7-BF98-44F8-8C58-7DC0A7A3E79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6C15B5E-AADB-BF6B-536E-8349CDCB75B2}"/>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662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1042D7-D47B-C387-AEC3-F0C0BDCEE3C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AFCF95D-8941-7B09-EAC9-D04334B2A7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5168B51-32C0-558D-FE0C-BD91EDB45800}"/>
              </a:ext>
            </a:extLst>
          </p:cNvPr>
          <p:cNvSpPr>
            <a:spLocks noGrp="1"/>
          </p:cNvSpPr>
          <p:nvPr>
            <p:ph type="dt" sz="half" idx="10"/>
          </p:nvPr>
        </p:nvSpPr>
        <p:spPr/>
        <p:txBody>
          <a:bodyPr/>
          <a:lstStyle/>
          <a:p>
            <a:fld id="{8F0F6B41-980E-46DF-A596-11E121DCF1FC}" type="datetime1">
              <a:rPr lang="en-US" smtClean="0"/>
              <a:t>11/21/2022</a:t>
            </a:fld>
            <a:endParaRPr lang="en-US"/>
          </a:p>
        </p:txBody>
      </p:sp>
      <p:sp>
        <p:nvSpPr>
          <p:cNvPr id="5" name="Нижний колонтитул 4">
            <a:extLst>
              <a:ext uri="{FF2B5EF4-FFF2-40B4-BE49-F238E27FC236}">
                <a16:creationId xmlns:a16="http://schemas.microsoft.com/office/drawing/2014/main" id="{11B36C8C-E981-0482-9268-AF08464EB13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E984C82-C4DA-1196-3641-B6FFA3604915}"/>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97907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AA9765-8B6A-1219-EE00-C46E3FF6874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43DA007-A78D-316E-BA13-EB1284F88D5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A334855-348E-751B-B293-937F48691BE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C179ADA-0D54-E121-557C-C333DB71043C}"/>
              </a:ext>
            </a:extLst>
          </p:cNvPr>
          <p:cNvSpPr>
            <a:spLocks noGrp="1"/>
          </p:cNvSpPr>
          <p:nvPr>
            <p:ph type="dt" sz="half" idx="10"/>
          </p:nvPr>
        </p:nvSpPr>
        <p:spPr/>
        <p:txBody>
          <a:bodyPr/>
          <a:lstStyle/>
          <a:p>
            <a:fld id="{33EF678B-B362-4FB0-B33D-85580E523BB4}" type="datetime1">
              <a:rPr lang="en-US" smtClean="0"/>
              <a:t>11/21/2022</a:t>
            </a:fld>
            <a:endParaRPr lang="en-US"/>
          </a:p>
        </p:txBody>
      </p:sp>
      <p:sp>
        <p:nvSpPr>
          <p:cNvPr id="6" name="Нижний колонтитул 5">
            <a:extLst>
              <a:ext uri="{FF2B5EF4-FFF2-40B4-BE49-F238E27FC236}">
                <a16:creationId xmlns:a16="http://schemas.microsoft.com/office/drawing/2014/main" id="{3C859E0E-69CA-3F20-CB15-BBC02FE343C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F595E5C-0DC7-0C28-412E-A57F6ADA40D7}"/>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01499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CB7D18-6019-FC3D-B23B-54FF8FAB457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B7EBD32-7F65-7145-0C63-B85A9C2A80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E80BEB4-D3C5-B3E9-52F1-17A9EE15935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C8EAE54-4BBC-1B57-5284-5CE4565F9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E274A66-5910-FB30-3071-AD0106479D8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4F413F7-BD1F-80BA-8CCB-F63350E28786}"/>
              </a:ext>
            </a:extLst>
          </p:cNvPr>
          <p:cNvSpPr>
            <a:spLocks noGrp="1"/>
          </p:cNvSpPr>
          <p:nvPr>
            <p:ph type="dt" sz="half" idx="10"/>
          </p:nvPr>
        </p:nvSpPr>
        <p:spPr/>
        <p:txBody>
          <a:bodyPr/>
          <a:lstStyle/>
          <a:p>
            <a:fld id="{AF99C117-4226-4D5E-9E48-F3E56AFA79CF}" type="datetime1">
              <a:rPr lang="en-US" smtClean="0"/>
              <a:t>11/21/2022</a:t>
            </a:fld>
            <a:endParaRPr lang="en-US"/>
          </a:p>
        </p:txBody>
      </p:sp>
      <p:sp>
        <p:nvSpPr>
          <p:cNvPr id="8" name="Нижний колонтитул 7">
            <a:extLst>
              <a:ext uri="{FF2B5EF4-FFF2-40B4-BE49-F238E27FC236}">
                <a16:creationId xmlns:a16="http://schemas.microsoft.com/office/drawing/2014/main" id="{DC42083D-7B88-795E-6CE3-23AEC8A0469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11BC66B-C8C0-15FB-4855-4F2152F424A6}"/>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0931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92A804-CFD5-9E72-371E-E116EDCE6A0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50DEA71-3F61-DDCF-8777-0B9FF25D242A}"/>
              </a:ext>
            </a:extLst>
          </p:cNvPr>
          <p:cNvSpPr>
            <a:spLocks noGrp="1"/>
          </p:cNvSpPr>
          <p:nvPr>
            <p:ph type="dt" sz="half" idx="10"/>
          </p:nvPr>
        </p:nvSpPr>
        <p:spPr/>
        <p:txBody>
          <a:bodyPr/>
          <a:lstStyle/>
          <a:p>
            <a:fld id="{53646C8C-493A-4227-8852-89C32565E39D}" type="datetime1">
              <a:rPr lang="en-US" smtClean="0"/>
              <a:t>11/21/2022</a:t>
            </a:fld>
            <a:endParaRPr lang="en-US"/>
          </a:p>
        </p:txBody>
      </p:sp>
      <p:sp>
        <p:nvSpPr>
          <p:cNvPr id="4" name="Нижний колонтитул 3">
            <a:extLst>
              <a:ext uri="{FF2B5EF4-FFF2-40B4-BE49-F238E27FC236}">
                <a16:creationId xmlns:a16="http://schemas.microsoft.com/office/drawing/2014/main" id="{B3317B1E-8D33-9284-16DD-BA9A5105C73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A44158F-DFC4-CA18-B3E2-2015D542375D}"/>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80118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B18D9EC-4E9D-FD84-ADF8-2BB717BF07A1}"/>
              </a:ext>
            </a:extLst>
          </p:cNvPr>
          <p:cNvSpPr>
            <a:spLocks noGrp="1"/>
          </p:cNvSpPr>
          <p:nvPr>
            <p:ph type="dt" sz="half" idx="10"/>
          </p:nvPr>
        </p:nvSpPr>
        <p:spPr/>
        <p:txBody>
          <a:bodyPr/>
          <a:lstStyle/>
          <a:p>
            <a:fld id="{0633A65E-8108-443A-9567-30EF5581C4D2}" type="datetime1">
              <a:rPr lang="en-US" smtClean="0"/>
              <a:t>11/21/2022</a:t>
            </a:fld>
            <a:endParaRPr lang="en-US"/>
          </a:p>
        </p:txBody>
      </p:sp>
      <p:sp>
        <p:nvSpPr>
          <p:cNvPr id="3" name="Нижний колонтитул 2">
            <a:extLst>
              <a:ext uri="{FF2B5EF4-FFF2-40B4-BE49-F238E27FC236}">
                <a16:creationId xmlns:a16="http://schemas.microsoft.com/office/drawing/2014/main" id="{DE3023F1-2E05-FDA2-D506-8E94950658C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849D278-6E9A-C2B8-C11F-2B347D3AF046}"/>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8125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3CCD79-7491-1F90-4CBE-CECA8D72B73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DFBDFA6-AC91-B096-87AD-C4358A14B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653A602-FC8B-C3B9-8C97-6CD02A11C7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407BED3-E7C8-3980-0CC1-762007E357A9}"/>
              </a:ext>
            </a:extLst>
          </p:cNvPr>
          <p:cNvSpPr>
            <a:spLocks noGrp="1"/>
          </p:cNvSpPr>
          <p:nvPr>
            <p:ph type="dt" sz="half" idx="10"/>
          </p:nvPr>
        </p:nvSpPr>
        <p:spPr/>
        <p:txBody>
          <a:bodyPr/>
          <a:lstStyle/>
          <a:p>
            <a:fld id="{EE242EAD-E9BA-40DE-A04F-7641D5EEE500}" type="datetime1">
              <a:rPr lang="en-US" smtClean="0"/>
              <a:t>11/21/2022</a:t>
            </a:fld>
            <a:endParaRPr lang="en-US"/>
          </a:p>
        </p:txBody>
      </p:sp>
      <p:sp>
        <p:nvSpPr>
          <p:cNvPr id="6" name="Нижний колонтитул 5">
            <a:extLst>
              <a:ext uri="{FF2B5EF4-FFF2-40B4-BE49-F238E27FC236}">
                <a16:creationId xmlns:a16="http://schemas.microsoft.com/office/drawing/2014/main" id="{A2841498-EE32-4A21-855A-4E62B882654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3F7AA5E-67E4-6188-4C8B-C74739E0BD61}"/>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86012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7DE2C3-F843-80A2-368E-CF95E8440F7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8E830BF-C118-7683-2DD6-B8F38C34F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7D5A4A9-4A17-5162-729D-C68D032ACD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C8319AE-106F-EA9F-5657-11923360239F}"/>
              </a:ext>
            </a:extLst>
          </p:cNvPr>
          <p:cNvSpPr>
            <a:spLocks noGrp="1"/>
          </p:cNvSpPr>
          <p:nvPr>
            <p:ph type="dt" sz="half" idx="10"/>
          </p:nvPr>
        </p:nvSpPr>
        <p:spPr/>
        <p:txBody>
          <a:bodyPr/>
          <a:lstStyle/>
          <a:p>
            <a:fld id="{482C915B-7B08-412A-A2BA-DBD3042DEAE3}" type="datetime1">
              <a:rPr lang="en-US" smtClean="0"/>
              <a:t>11/21/2022</a:t>
            </a:fld>
            <a:endParaRPr lang="en-US"/>
          </a:p>
        </p:txBody>
      </p:sp>
      <p:sp>
        <p:nvSpPr>
          <p:cNvPr id="6" name="Нижний колонтитул 5">
            <a:extLst>
              <a:ext uri="{FF2B5EF4-FFF2-40B4-BE49-F238E27FC236}">
                <a16:creationId xmlns:a16="http://schemas.microsoft.com/office/drawing/2014/main" id="{946A200C-E887-4B08-723E-57672D0458D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FAE2FF7-AB3B-7E4E-7A45-C02265977110}"/>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35763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49DC1B-9E42-C2F1-F9D6-F6A8782EAF8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D0DCA99-BC11-B21D-4F1E-D08B1D3D163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4A614CC-A23A-5D38-679C-26E16AF42890}"/>
              </a:ext>
            </a:extLst>
          </p:cNvPr>
          <p:cNvSpPr>
            <a:spLocks noGrp="1"/>
          </p:cNvSpPr>
          <p:nvPr>
            <p:ph type="dt" sz="half" idx="10"/>
          </p:nvPr>
        </p:nvSpPr>
        <p:spPr/>
        <p:txBody>
          <a:bodyPr/>
          <a:lstStyle/>
          <a:p>
            <a:fld id="{A7B0F6EE-67DD-413B-A0EA-E509C999EA0E}" type="datetime1">
              <a:rPr lang="en-US" smtClean="0"/>
              <a:t>11/21/2022</a:t>
            </a:fld>
            <a:endParaRPr lang="en-US"/>
          </a:p>
        </p:txBody>
      </p:sp>
      <p:sp>
        <p:nvSpPr>
          <p:cNvPr id="5" name="Нижний колонтитул 4">
            <a:extLst>
              <a:ext uri="{FF2B5EF4-FFF2-40B4-BE49-F238E27FC236}">
                <a16:creationId xmlns:a16="http://schemas.microsoft.com/office/drawing/2014/main" id="{133A5E97-BCFF-6C20-967C-34D517F8A5C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22823E4-2A0A-A196-1A43-5434EB194FCC}"/>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408097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3F40A90-A281-4D53-AC8E-E56FF4D856A5}" type="datetime1">
              <a:rPr lang="en-US" smtClean="0"/>
              <a:t>11/21/2022</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160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B2984C9-17BE-EAE8-C5E6-24056242268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9BA8EA6-6872-A691-6C8D-28E104482F1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C5BF56D-C7A4-515B-D081-83B77568D5E4}"/>
              </a:ext>
            </a:extLst>
          </p:cNvPr>
          <p:cNvSpPr>
            <a:spLocks noGrp="1"/>
          </p:cNvSpPr>
          <p:nvPr>
            <p:ph type="dt" sz="half" idx="10"/>
          </p:nvPr>
        </p:nvSpPr>
        <p:spPr/>
        <p:txBody>
          <a:bodyPr/>
          <a:lstStyle/>
          <a:p>
            <a:fld id="{2A951DEB-4AA7-45A4-8DB5-2A39BBCAC9C2}" type="datetime1">
              <a:rPr lang="en-US" smtClean="0"/>
              <a:t>11/21/2022</a:t>
            </a:fld>
            <a:endParaRPr lang="en-US"/>
          </a:p>
        </p:txBody>
      </p:sp>
      <p:sp>
        <p:nvSpPr>
          <p:cNvPr id="5" name="Нижний колонтитул 4">
            <a:extLst>
              <a:ext uri="{FF2B5EF4-FFF2-40B4-BE49-F238E27FC236}">
                <a16:creationId xmlns:a16="http://schemas.microsoft.com/office/drawing/2014/main" id="{AB2B1F05-683F-A6A1-EF55-7019C630F57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E3D367-EB3D-A742-E771-2158D3BFF936}"/>
              </a:ext>
            </a:extLst>
          </p:cNvPr>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74229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50" b="0" i="0">
                <a:solidFill>
                  <a:srgbClr val="FFC000"/>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A953236-E655-4A2B-A08C-7F9E87F991B0}" type="datetime1">
              <a:rPr lang="en-US" smtClean="0"/>
              <a:t>11/21/2022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580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3D1150A-0D20-47A0-9DEA-31E3C8C02E17}" type="datetime1">
              <a:rPr lang="en-US" smtClean="0"/>
              <a:t>11/21/2022</a:t>
            </a:fld>
            <a:endParaRPr lang="en-US"/>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4507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23E11AD-2EE1-4988-8D9F-EA964BF6F118}" type="datetime1">
              <a:rPr lang="en-US" smtClean="0"/>
              <a:t>11/21/2022</a:t>
            </a:fld>
            <a:endParaRPr lang="en-US"/>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65543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1FEE03C-258B-47CA-AE15-1590AB5577DA}" type="datetime1">
              <a:rPr lang="en-US" smtClean="0"/>
              <a:t>11/21/2022</a:t>
            </a:fld>
            <a:endParaRPr lang="en-US"/>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32960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0799A-AE98-4BE5-9D52-3DCBE9365D3C}" type="datetime1">
              <a:rPr lang="en-US" smtClean="0"/>
              <a:t>11/21/2022</a:t>
            </a:fld>
            <a:endParaRPr lang="en-US"/>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5388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333556A-E248-46A1-9F5E-1E47C88DD496}" type="datetime1">
              <a:rPr lang="en-US" smtClean="0"/>
              <a:t>11/21/2022</a:t>
            </a:fld>
            <a:endParaRPr lang="en-US"/>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7242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0408F06-F6FD-49B8-80B3-DF10732B9282}" type="datetime1">
              <a:rPr lang="en-US" smtClean="0"/>
              <a:t>11/21/2022</a:t>
            </a:fld>
            <a:endParaRPr lang="en-US"/>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94131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1B9D1D-3704-4E41-B51E-DA6AF41CF81C}" type="datetime1">
              <a:rPr lang="en-US" smtClean="0"/>
              <a:t>11/21/2022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ru-RU" smtClean="0"/>
              <a:t>‹#›</a:t>
            </a:fld>
            <a:endParaRPr lang="ru-RU"/>
          </a:p>
        </p:txBody>
      </p:sp>
    </p:spTree>
    <p:extLst>
      <p:ext uri="{BB962C8B-B14F-4D97-AF65-F5344CB8AC3E}">
        <p14:creationId xmlns:p14="http://schemas.microsoft.com/office/powerpoint/2010/main" val="106690879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849CF9-3871-B2B7-8862-DAC16FE695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F7CC436-130F-FA5E-7CC0-5B639E388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19513E1-5120-28D8-25B3-8DA370A8F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1BDD5-E75C-4307-8AEB-01A328645B1C}" type="datetime1">
              <a:rPr lang="en-US" smtClean="0"/>
              <a:t>11/21/2022</a:t>
            </a:fld>
            <a:endParaRPr lang="en-US"/>
          </a:p>
        </p:txBody>
      </p:sp>
      <p:sp>
        <p:nvSpPr>
          <p:cNvPr id="5" name="Нижний колонтитул 4">
            <a:extLst>
              <a:ext uri="{FF2B5EF4-FFF2-40B4-BE49-F238E27FC236}">
                <a16:creationId xmlns:a16="http://schemas.microsoft.com/office/drawing/2014/main" id="{195B30CD-6B2F-C373-240A-312434E47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0F67FD2-007B-0680-979F-64DF0B1AA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ru-RU" smtClean="0"/>
              <a:t>‹#›</a:t>
            </a:fld>
            <a:endParaRPr lang="ru-RU"/>
          </a:p>
        </p:txBody>
      </p:sp>
    </p:spTree>
    <p:extLst>
      <p:ext uri="{BB962C8B-B14F-4D97-AF65-F5344CB8AC3E}">
        <p14:creationId xmlns:p14="http://schemas.microsoft.com/office/powerpoint/2010/main" val="383808713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emf"/><Relationship Id="rId5" Type="http://schemas.openxmlformats.org/officeDocument/2006/relationships/oleObject" Target="../embeddings/oleObject1.bin"/><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32.xml"/><Relationship Id="rId16" Type="http://schemas.openxmlformats.org/officeDocument/2006/relationships/diagramColors" Target="../diagrams/colors12.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oleObject" Target="../embeddings/oleObject1.bin"/><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5.xml"/><Relationship Id="rId16" Type="http://schemas.openxmlformats.org/officeDocument/2006/relationships/diagramColors" Target="../diagrams/colors5.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descr="Высокая конференц-зал">
            <a:extLst>
              <a:ext uri="{FF2B5EF4-FFF2-40B4-BE49-F238E27FC236}">
                <a16:creationId xmlns:a16="http://schemas.microsoft.com/office/drawing/2014/main" id="{495F2F7D-699A-A1D6-144E-3EE81EBF7AB3}"/>
              </a:ext>
            </a:extLst>
          </p:cNvPr>
          <p:cNvPicPr>
            <a:picLocks noChangeAspect="1"/>
          </p:cNvPicPr>
          <p:nvPr/>
        </p:nvPicPr>
        <p:blipFill rotWithShape="1">
          <a:blip r:embed="rId3" cstate="print">
            <a:alphaModFix amt="7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15094"/>
          <a:stretch/>
        </p:blipFill>
        <p:spPr>
          <a:xfrm>
            <a:off x="20" y="10"/>
            <a:ext cx="12191980" cy="6857990"/>
          </a:xfrm>
          <a:prstGeom prst="rect">
            <a:avLst/>
          </a:prstGeom>
        </p:spPr>
      </p:pic>
      <p:sp>
        <p:nvSpPr>
          <p:cNvPr id="5" name="Прямоугольник 4">
            <a:extLst>
              <a:ext uri="{FF2B5EF4-FFF2-40B4-BE49-F238E27FC236}">
                <a16:creationId xmlns:a16="http://schemas.microsoft.com/office/drawing/2014/main" id="{49DFA733-1AA2-E6EB-E962-198F09D06F4E}"/>
              </a:ext>
            </a:extLst>
          </p:cNvPr>
          <p:cNvSpPr/>
          <p:nvPr/>
        </p:nvSpPr>
        <p:spPr>
          <a:xfrm>
            <a:off x="1866900" y="1981200"/>
            <a:ext cx="8496300" cy="32004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a:extLst>
              <a:ext uri="{FF2B5EF4-FFF2-40B4-BE49-F238E27FC236}">
                <a16:creationId xmlns:a16="http://schemas.microsoft.com/office/drawing/2014/main" id="{6416E1B7-4941-CC52-B362-358EF8B2CFBE}"/>
              </a:ext>
            </a:extLst>
          </p:cNvPr>
          <p:cNvSpPr txBox="1"/>
          <p:nvPr/>
        </p:nvSpPr>
        <p:spPr>
          <a:xfrm>
            <a:off x="2135505" y="2446415"/>
            <a:ext cx="7959090" cy="923330"/>
          </a:xfrm>
          <a:prstGeom prst="rect">
            <a:avLst/>
          </a:prstGeom>
        </p:spPr>
        <p:txBody>
          <a:bodyPr vert="horz" lIns="91440" tIns="45720" rIns="91440" bIns="45720" rtlCol="0" anchor="b">
            <a:normAutofit/>
          </a:bodyPr>
          <a:lstStyle/>
          <a:p>
            <a:pPr algn="ctr">
              <a:spcBef>
                <a:spcPct val="0"/>
              </a:spcBef>
            </a:pPr>
            <a:r>
              <a:rPr lang="kk-KZ" sz="2400" b="1" spc="-10" dirty="0">
                <a:solidFill>
                  <a:srgbClr val="002060"/>
                </a:solidFill>
                <a:latin typeface="+mj-lt"/>
              </a:rPr>
              <a:t>Республикалық адвокаттар алқасы төралқасының жұмысы туралы есеп</a:t>
            </a:r>
            <a:endParaRPr lang="kk-KZ" sz="2400" dirty="0">
              <a:solidFill>
                <a:srgbClr val="002060"/>
              </a:solidFill>
              <a:latin typeface="+mj-lt"/>
              <a:ea typeface="+mj-ea"/>
              <a:cs typeface="+mj-cs"/>
            </a:endParaRPr>
          </a:p>
        </p:txBody>
      </p:sp>
      <p:sp>
        <p:nvSpPr>
          <p:cNvPr id="3" name="TextBox 2">
            <a:extLst>
              <a:ext uri="{FF2B5EF4-FFF2-40B4-BE49-F238E27FC236}">
                <a16:creationId xmlns:a16="http://schemas.microsoft.com/office/drawing/2014/main" id="{5A6B661F-1613-BE7A-6ACD-F5B31451FC79}"/>
              </a:ext>
            </a:extLst>
          </p:cNvPr>
          <p:cNvSpPr txBox="1"/>
          <p:nvPr/>
        </p:nvSpPr>
        <p:spPr>
          <a:xfrm>
            <a:off x="3276600" y="3898675"/>
            <a:ext cx="5638800" cy="1200329"/>
          </a:xfrm>
          <a:prstGeom prst="rect">
            <a:avLst/>
          </a:prstGeom>
          <a:noFill/>
        </p:spPr>
        <p:txBody>
          <a:bodyPr wrap="square" rtlCol="0">
            <a:spAutoFit/>
          </a:bodyPr>
          <a:lstStyle/>
          <a:p>
            <a:pPr algn="ctr"/>
            <a:r>
              <a:rPr lang="kk-KZ" sz="1800" b="1" spc="-10" dirty="0">
                <a:solidFill>
                  <a:schemeClr val="accent2"/>
                </a:solidFill>
                <a:latin typeface="Corbel"/>
              </a:rPr>
              <a:t>Адвокаттар алқаларының республикалық конференциясы</a:t>
            </a:r>
            <a:br>
              <a:rPr lang="kk-KZ" sz="1800" b="1" spc="-10" dirty="0">
                <a:solidFill>
                  <a:schemeClr val="accent2"/>
                </a:solidFill>
                <a:latin typeface="Corbel"/>
              </a:rPr>
            </a:br>
            <a:br>
              <a:rPr lang="kk-KZ" sz="1800" b="1" spc="-10" dirty="0">
                <a:solidFill>
                  <a:srgbClr val="002060"/>
                </a:solidFill>
                <a:latin typeface="Corbel"/>
              </a:rPr>
            </a:br>
            <a:r>
              <a:rPr lang="kk-KZ" b="1" i="1" spc="-10" dirty="0">
                <a:solidFill>
                  <a:srgbClr val="002060"/>
                </a:solidFill>
                <a:latin typeface="Corbel"/>
              </a:rPr>
              <a:t>2022 жылғы 22 қараша</a:t>
            </a:r>
            <a:endParaRPr lang="kk-KZ" dirty="0">
              <a:solidFill>
                <a:srgbClr val="002060"/>
              </a:solidFill>
            </a:endParaRPr>
          </a:p>
        </p:txBody>
      </p:sp>
      <p:sp>
        <p:nvSpPr>
          <p:cNvPr id="8" name="Номер слайда 7">
            <a:extLst>
              <a:ext uri="{FF2B5EF4-FFF2-40B4-BE49-F238E27FC236}">
                <a16:creationId xmlns:a16="http://schemas.microsoft.com/office/drawing/2014/main" id="{1E6720EC-26E4-95B8-8702-A62EA76B391D}"/>
              </a:ext>
            </a:extLst>
          </p:cNvPr>
          <p:cNvSpPr>
            <a:spLocks noGrp="1"/>
          </p:cNvSpPr>
          <p:nvPr>
            <p:ph type="sldNum" sz="quarter" idx="7"/>
          </p:nvPr>
        </p:nvSpPr>
        <p:spPr/>
        <p:txBody>
          <a:bodyPr/>
          <a:lstStyle/>
          <a:p>
            <a:fld id="{B6F15528-21DE-4FAA-801E-634DDDAF4B2B}" type="slidenum">
              <a:rPr lang="ru-RU" smtClean="0"/>
              <a:t>1</a:t>
            </a:fld>
            <a:endParaRPr lang="ru-RU" dirty="0"/>
          </a:p>
        </p:txBody>
      </p:sp>
      <p:graphicFrame>
        <p:nvGraphicFramePr>
          <p:cNvPr id="6" name="Объект 5">
            <a:extLst>
              <a:ext uri="{FF2B5EF4-FFF2-40B4-BE49-F238E27FC236}">
                <a16:creationId xmlns:a16="http://schemas.microsoft.com/office/drawing/2014/main" id="{506185D6-F732-22B9-E07B-35E56F5A5C2C}"/>
              </a:ext>
            </a:extLst>
          </p:cNvPr>
          <p:cNvGraphicFramePr>
            <a:graphicFrameLocks noChangeAspect="1"/>
          </p:cNvGraphicFramePr>
          <p:nvPr>
            <p:extLst>
              <p:ext uri="{D42A27DB-BD31-4B8C-83A1-F6EECF244321}">
                <p14:modId xmlns:p14="http://schemas.microsoft.com/office/powerpoint/2010/main" val="1624210640"/>
              </p:ext>
            </p:extLst>
          </p:nvPr>
        </p:nvGraphicFramePr>
        <p:xfrm>
          <a:off x="10105228" y="133418"/>
          <a:ext cx="1752600" cy="1714375"/>
        </p:xfrm>
        <a:graphic>
          <a:graphicData uri="http://schemas.openxmlformats.org/presentationml/2006/ole">
            <mc:AlternateContent xmlns:mc="http://schemas.openxmlformats.org/markup-compatibility/2006">
              <mc:Choice xmlns:v="urn:schemas-microsoft-com:vml" Requires="v">
                <p:oleObj name="CorelDRAW" r:id="rId5" imgW="3857137" imgH="3772827" progId="CorelDraw.Graphic.24">
                  <p:embed/>
                </p:oleObj>
              </mc:Choice>
              <mc:Fallback>
                <p:oleObj name="CorelDRAW" r:id="rId5" imgW="3857137" imgH="3772827" progId="CorelDraw.Graphic.24">
                  <p:embed/>
                  <p:pic>
                    <p:nvPicPr>
                      <p:cNvPr id="13" name="Объект 12">
                        <a:extLst>
                          <a:ext uri="{FF2B5EF4-FFF2-40B4-BE49-F238E27FC236}">
                            <a16:creationId xmlns:a16="http://schemas.microsoft.com/office/drawing/2014/main" id="{6E0EAB70-8453-DC38-0BDA-95ADD3FAA0AC}"/>
                          </a:ext>
                        </a:extLst>
                      </p:cNvPr>
                      <p:cNvPicPr/>
                      <p:nvPr/>
                    </p:nvPicPr>
                    <p:blipFill>
                      <a:blip r:embed="rId6"/>
                      <a:stretch>
                        <a:fillRect/>
                      </a:stretch>
                    </p:blipFill>
                    <p:spPr>
                      <a:xfrm>
                        <a:off x="10105228" y="133418"/>
                        <a:ext cx="1752600" cy="1714375"/>
                      </a:xfrm>
                      <a:prstGeom prst="rect">
                        <a:avLst/>
                      </a:prstGeom>
                    </p:spPr>
                  </p:pic>
                </p:oleObj>
              </mc:Fallback>
            </mc:AlternateContent>
          </a:graphicData>
        </a:graphic>
      </p:graphicFrame>
    </p:spTree>
    <p:extLst>
      <p:ext uri="{BB962C8B-B14F-4D97-AF65-F5344CB8AC3E}">
        <p14:creationId xmlns:p14="http://schemas.microsoft.com/office/powerpoint/2010/main" val="131915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8D1824-9AEB-D2A1-663F-FDD929365BE1}"/>
              </a:ext>
            </a:extLst>
          </p:cNvPr>
          <p:cNvSpPr>
            <a:spLocks noGrp="1"/>
          </p:cNvSpPr>
          <p:nvPr>
            <p:ph type="title"/>
          </p:nvPr>
        </p:nvSpPr>
        <p:spPr>
          <a:xfrm>
            <a:off x="609600" y="259975"/>
            <a:ext cx="9228666" cy="1320800"/>
          </a:xfrm>
        </p:spPr>
        <p:txBody>
          <a:bodyPr>
            <a:normAutofit fontScale="90000"/>
          </a:bodyPr>
          <a:lstStyle/>
          <a:p>
            <a:pPr>
              <a:lnSpc>
                <a:spcPct val="90000"/>
              </a:lnSpc>
            </a:pPr>
            <a:r>
              <a:rPr lang="ru-RU" sz="2000" b="1" dirty="0">
                <a:solidFill>
                  <a:srgbClr val="FFC000"/>
                </a:solidFill>
                <a:latin typeface="Calibri" panose="020F0502020204030204" pitchFamily="34" charset="0"/>
                <a:cs typeface="Calibri" panose="020F0502020204030204" pitchFamily="34" charset="0"/>
              </a:rPr>
              <a:t>КҮШТІ АДВОКАТУРА. РАА ҰЖЫМЫ</a:t>
            </a:r>
            <a:br>
              <a:rPr lang="ru-RU" sz="2000" b="1" dirty="0">
                <a:latin typeface="Calibri" panose="020F0502020204030204" pitchFamily="34" charset="0"/>
                <a:cs typeface="Calibri" panose="020F0502020204030204" pitchFamily="34" charset="0"/>
              </a:rPr>
            </a:br>
            <a:r>
              <a:rPr lang="kk-KZ" sz="2400" b="1" spc="-10" dirty="0">
                <a:solidFill>
                  <a:schemeClr val="accent1"/>
                </a:solidFill>
                <a:latin typeface="+mj-lt"/>
                <a:cs typeface="+mj-cs"/>
              </a:rPr>
              <a:t>ҚР Парламенті Сенатының «Сот жүйесі мен судьяларының мәртебесі туралы» ҚР Конституциялық заңына өзгерістер мен толықтырулар енгізу жөніндегі, сондай-ақ процестік заңнаманы, адвокаттық қызметті және заң көмегін көрсетуді жетілдіру, дауларды соттан тыс және сотқа дейінгі шешу мәселелері жөніндегі жұмыс тобы</a:t>
            </a:r>
          </a:p>
        </p:txBody>
      </p:sp>
      <p:sp>
        <p:nvSpPr>
          <p:cNvPr id="3" name="Объект 2">
            <a:extLst>
              <a:ext uri="{FF2B5EF4-FFF2-40B4-BE49-F238E27FC236}">
                <a16:creationId xmlns:a16="http://schemas.microsoft.com/office/drawing/2014/main" id="{277EA452-E5E4-6B61-52F2-5AFB5BB4BD44}"/>
              </a:ext>
            </a:extLst>
          </p:cNvPr>
          <p:cNvSpPr>
            <a:spLocks noGrp="1"/>
          </p:cNvSpPr>
          <p:nvPr>
            <p:ph sz="half" idx="2"/>
          </p:nvPr>
        </p:nvSpPr>
        <p:spPr>
          <a:xfrm>
            <a:off x="609600" y="2438400"/>
            <a:ext cx="9717804" cy="3893374"/>
          </a:xfrm>
        </p:spPr>
        <p:txBody>
          <a:bodyPr/>
          <a:lstStyle/>
          <a:p>
            <a:pPr marL="0" indent="0">
              <a:buNone/>
            </a:pPr>
            <a:r>
              <a:rPr lang="ru-RU" dirty="0"/>
              <a:t>РАА </a:t>
            </a:r>
            <a:r>
              <a:rPr lang="kk-KZ" dirty="0"/>
              <a:t>төрағасы А</a:t>
            </a:r>
            <a:r>
              <a:rPr lang="ru-RU" dirty="0"/>
              <a:t>.Ж. Бикебаев</a:t>
            </a:r>
            <a:r>
              <a:rPr lang="kk-KZ" dirty="0"/>
              <a:t> және ҒКК төрағасы С.В.Сизинцев бастаған адвокаттар заң жобаларын әзірлеуге қатысады.</a:t>
            </a:r>
          </a:p>
          <a:p>
            <a:pPr marL="0" indent="0">
              <a:buNone/>
            </a:pPr>
            <a:r>
              <a:rPr lang="kk-KZ" dirty="0"/>
              <a:t>АПК-ге кейбір түзетулер (сот өкілдерінің мәртебесін өзгерту бойынша):</a:t>
            </a:r>
          </a:p>
          <a:p>
            <a:pPr marL="0" indent="0">
              <a:spcBef>
                <a:spcPts val="0"/>
              </a:spcBef>
              <a:buNone/>
            </a:pPr>
            <a:endParaRPr lang="kk-KZ" dirty="0"/>
          </a:p>
          <a:p>
            <a:pPr>
              <a:spcBef>
                <a:spcPts val="0"/>
              </a:spcBef>
              <a:buFont typeface="Wingdings" panose="05000000000000000000" pitchFamily="2" charset="2"/>
              <a:buChar char="Ø"/>
            </a:pPr>
            <a:r>
              <a:rPr lang="kk-KZ" dirty="0"/>
              <a:t>өкілдер үшін жаңа міндеттер бекітіледі </a:t>
            </a:r>
          </a:p>
          <a:p>
            <a:pPr marL="0" indent="0">
              <a:spcBef>
                <a:spcPts val="0"/>
              </a:spcBef>
              <a:buNone/>
            </a:pPr>
            <a:r>
              <a:rPr lang="kk-KZ" sz="1400" i="1" dirty="0"/>
              <a:t>(сотқа және басқа қатысушыларға құрмет көрсету, негізсіз немесе жаңылыстыратын әрекеттерден аулақ болу, соттың беделі мен басқа адамдардың беделіне нұқсан келтірмеу, азаматтардың сот жүйесіне деген сеніміне нұқсан келтірмеу және т. б.)</a:t>
            </a:r>
          </a:p>
          <a:p>
            <a:pPr marL="0" indent="0">
              <a:spcBef>
                <a:spcPts val="0"/>
              </a:spcBef>
              <a:buNone/>
            </a:pPr>
            <a:endParaRPr lang="kk-KZ" sz="1400" i="1" dirty="0"/>
          </a:p>
          <a:p>
            <a:pPr>
              <a:spcBef>
                <a:spcPts val="0"/>
              </a:spcBef>
              <a:buFont typeface="Wingdings" panose="05000000000000000000" pitchFamily="2" charset="2"/>
              <a:buChar char="Ø"/>
            </a:pPr>
            <a:r>
              <a:rPr lang="kk-KZ" dirty="0"/>
              <a:t>өкілдер үшін жауапкершілік белгіленеді </a:t>
            </a:r>
          </a:p>
          <a:p>
            <a:pPr marL="0" indent="0">
              <a:spcBef>
                <a:spcPts val="0"/>
              </a:spcBef>
              <a:buNone/>
            </a:pPr>
            <a:r>
              <a:rPr lang="kk-KZ" sz="1400" i="1" dirty="0"/>
              <a:t>(біліктілігі жоқ көмек, негізсіз талап қою, мерзімінде дәлелдермен кері қайтарып алуды ұсынбау, талап қоюдағы фактілердің сәйкес келмеуі үшін)</a:t>
            </a:r>
          </a:p>
          <a:p>
            <a:pPr>
              <a:buFont typeface="Wingdings" panose="05000000000000000000" pitchFamily="2" charset="2"/>
              <a:buChar char="Ø"/>
            </a:pPr>
            <a:r>
              <a:rPr lang="kk-KZ" dirty="0"/>
              <a:t>апелляциялық сатыдағы соттың сот шешімінің күшін жою және істі жаңа қарауға жіберу жөніндегі өкілеттігі алынып тасталады</a:t>
            </a:r>
          </a:p>
        </p:txBody>
      </p:sp>
      <p:sp>
        <p:nvSpPr>
          <p:cNvPr id="4" name="Номер слайда 7">
            <a:extLst>
              <a:ext uri="{FF2B5EF4-FFF2-40B4-BE49-F238E27FC236}">
                <a16:creationId xmlns:a16="http://schemas.microsoft.com/office/drawing/2014/main" id="{AB9250DE-1108-D284-FE6F-917875EBD448}"/>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10</a:t>
            </a:fld>
            <a:endParaRPr lang="ru-RU" sz="1400" b="1"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397D713-F594-A870-CCC4-C3831292DADA}"/>
              </a:ext>
            </a:extLst>
          </p:cNvPr>
          <p:cNvSpPr txBox="1"/>
          <p:nvPr/>
        </p:nvSpPr>
        <p:spPr>
          <a:xfrm>
            <a:off x="685800" y="6262905"/>
            <a:ext cx="8534400" cy="369332"/>
          </a:xfrm>
          <a:prstGeom prst="rect">
            <a:avLst/>
          </a:prstGeom>
          <a:noFill/>
        </p:spPr>
        <p:txBody>
          <a:bodyPr wrap="square">
            <a:spAutoFit/>
          </a:bodyPr>
          <a:lstStyle/>
          <a:p>
            <a:r>
              <a:rPr lang="ru-RU" b="1" dirty="0">
                <a:solidFill>
                  <a:schemeClr val="accent2"/>
                </a:solidFill>
              </a:rPr>
              <a:t>РАА </a:t>
            </a:r>
            <a:r>
              <a:rPr lang="kk-KZ" b="1" dirty="0">
                <a:solidFill>
                  <a:schemeClr val="accent2"/>
                </a:solidFill>
              </a:rPr>
              <a:t>аталған нормалардың қабылдануына</a:t>
            </a:r>
            <a:r>
              <a:rPr lang="ru-RU" b="1" dirty="0">
                <a:solidFill>
                  <a:schemeClr val="accent2"/>
                </a:solidFill>
              </a:rPr>
              <a:t> </a:t>
            </a:r>
            <a:r>
              <a:rPr lang="kk-KZ" b="1" dirty="0">
                <a:solidFill>
                  <a:schemeClr val="accent2"/>
                </a:solidFill>
              </a:rPr>
              <a:t>жол бермеу үшін жұмыс істейді</a:t>
            </a:r>
          </a:p>
        </p:txBody>
      </p:sp>
    </p:spTree>
    <p:extLst>
      <p:ext uri="{BB962C8B-B14F-4D97-AF65-F5344CB8AC3E}">
        <p14:creationId xmlns:p14="http://schemas.microsoft.com/office/powerpoint/2010/main" val="65599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94EA6A5-9CB0-2923-5701-E1111F423BCA}"/>
              </a:ext>
            </a:extLst>
          </p:cNvPr>
          <p:cNvSpPr/>
          <p:nvPr/>
        </p:nvSpPr>
        <p:spPr>
          <a:xfrm>
            <a:off x="182060" y="1059215"/>
            <a:ext cx="4931106" cy="5383287"/>
          </a:xfrm>
          <a:prstGeom prst="rect">
            <a:avLst/>
          </a:prstGeom>
          <a:scene3d>
            <a:camera prst="orthographicFront">
              <a:rot lat="0" lon="1080000" rev="0"/>
            </a:camera>
            <a:lightRig rig="threePt" dir="t"/>
          </a:scene3d>
        </p:spPr>
        <p:txBody>
          <a:bodyPr vert="horz" lIns="91440" tIns="45720" rIns="91440" bIns="45720" rtlCol="0">
            <a:normAutofit fontScale="92500" lnSpcReduction="10000"/>
          </a:bodyPr>
          <a:lstStyle/>
          <a:p>
            <a:pPr marL="342900" indent="-342900">
              <a:lnSpc>
                <a:spcPct val="120000"/>
              </a:lnSpc>
              <a:spcBef>
                <a:spcPts val="1000"/>
              </a:spcBef>
              <a:buClr>
                <a:schemeClr val="accent1"/>
              </a:buClr>
              <a:buSzPct val="80000"/>
              <a:buFont typeface="Wingdings" panose="05000000000000000000" pitchFamily="2" charset="2"/>
              <a:buChar char="ü"/>
            </a:pPr>
            <a:r>
              <a:rPr lang="kk-KZ" sz="2200" dirty="0">
                <a:solidFill>
                  <a:schemeClr val="accent1">
                    <a:lumMod val="75000"/>
                  </a:schemeClr>
                </a:solidFill>
                <a:latin typeface="Calibri" panose="020F0502020204030204" pitchFamily="34" charset="0"/>
                <a:cs typeface="Calibri" panose="020F0502020204030204" pitchFamily="34" charset="0"/>
              </a:rPr>
              <a:t>ҚР штатына ҒКК және АКҚҚК төрағалары енгізілді</a:t>
            </a:r>
          </a:p>
          <a:p>
            <a:pPr marL="342900" indent="-342900">
              <a:lnSpc>
                <a:spcPct val="120000"/>
              </a:lnSpc>
              <a:spcBef>
                <a:spcPts val="1000"/>
              </a:spcBef>
              <a:buClr>
                <a:schemeClr val="accent1"/>
              </a:buClr>
              <a:buSzPct val="80000"/>
              <a:buFont typeface="Wingdings" panose="05000000000000000000" pitchFamily="2" charset="2"/>
              <a:buChar char="ü"/>
            </a:pPr>
            <a:r>
              <a:rPr lang="kk-KZ" sz="2200" dirty="0">
                <a:solidFill>
                  <a:schemeClr val="accent1">
                    <a:lumMod val="75000"/>
                  </a:schemeClr>
                </a:solidFill>
                <a:latin typeface="Calibri" panose="020F0502020204030204" pitchFamily="34" charset="0"/>
                <a:cs typeface="Calibri" panose="020F0502020204030204" pitchFamily="34" charset="0"/>
              </a:rPr>
              <a:t>ҒКК, АКҚҚК және АТК мүшелерін марапаттау арқылы ынталандыру жүйесін енгізді</a:t>
            </a:r>
          </a:p>
          <a:p>
            <a:pPr marL="342900" indent="-342900">
              <a:lnSpc>
                <a:spcPct val="120000"/>
              </a:lnSpc>
              <a:spcBef>
                <a:spcPts val="1000"/>
              </a:spcBef>
              <a:buClr>
                <a:schemeClr val="accent1"/>
              </a:buClr>
              <a:buSzPct val="80000"/>
              <a:buFont typeface="Wingdings" panose="05000000000000000000" pitchFamily="2" charset="2"/>
              <a:buChar char="ü"/>
            </a:pPr>
            <a:r>
              <a:rPr lang="kk-KZ" sz="2200" dirty="0">
                <a:solidFill>
                  <a:schemeClr val="accent1">
                    <a:lumMod val="75000"/>
                  </a:schemeClr>
                </a:solidFill>
                <a:latin typeface="Calibri" panose="020F0502020204030204" pitchFamily="34" charset="0"/>
                <a:cs typeface="Calibri" panose="020F0502020204030204" pitchFamily="34" charset="0"/>
              </a:rPr>
              <a:t>Төрағаның жалақысын қысқарту есебінен РАА қызметкерлерінің жалақысын ұлғайттық</a:t>
            </a:r>
          </a:p>
          <a:p>
            <a:pPr marL="342900" indent="-342900">
              <a:lnSpc>
                <a:spcPct val="120000"/>
              </a:lnSpc>
              <a:spcBef>
                <a:spcPts val="1000"/>
              </a:spcBef>
              <a:buClr>
                <a:schemeClr val="accent1"/>
              </a:buClr>
              <a:buSzPct val="80000"/>
              <a:buFont typeface="Wingdings" panose="05000000000000000000" pitchFamily="2" charset="2"/>
              <a:buChar char="ü"/>
            </a:pPr>
            <a:r>
              <a:rPr lang="kk-KZ" sz="2200" dirty="0">
                <a:solidFill>
                  <a:schemeClr val="accent1">
                    <a:lumMod val="75000"/>
                  </a:schemeClr>
                </a:solidFill>
                <a:latin typeface="Calibri" panose="020F0502020204030204" pitchFamily="34" charset="0"/>
                <a:cs typeface="Calibri" panose="020F0502020204030204" pitchFamily="34" charset="0"/>
              </a:rPr>
              <a:t>РАА марапатарының құндылығын арттырдық</a:t>
            </a:r>
          </a:p>
          <a:p>
            <a:pPr marL="342900" indent="-342900">
              <a:lnSpc>
                <a:spcPct val="120000"/>
              </a:lnSpc>
              <a:spcBef>
                <a:spcPts val="1000"/>
              </a:spcBef>
              <a:buClr>
                <a:schemeClr val="accent1"/>
              </a:buClr>
              <a:buSzPct val="80000"/>
              <a:buFont typeface="Wingdings" panose="05000000000000000000" pitchFamily="2" charset="2"/>
              <a:buChar char="ü"/>
            </a:pPr>
            <a:r>
              <a:rPr lang="kk-KZ" sz="1700" i="1" dirty="0">
                <a:solidFill>
                  <a:schemeClr val="accent1">
                    <a:lumMod val="75000"/>
                  </a:schemeClr>
                </a:solidFill>
                <a:latin typeface="Calibri" panose="020F0502020204030204" pitchFamily="34" charset="0"/>
                <a:cs typeface="Calibri" panose="020F0502020204030204" pitchFamily="34" charset="0"/>
              </a:rPr>
              <a:t>марапатқа ұсыну алдыңғысын есепке алғанда 2 жылдан ерте болмау керек</a:t>
            </a:r>
          </a:p>
          <a:p>
            <a:pPr marL="342900" indent="-342900">
              <a:lnSpc>
                <a:spcPct val="120000"/>
              </a:lnSpc>
              <a:spcBef>
                <a:spcPts val="1000"/>
              </a:spcBef>
              <a:buClr>
                <a:schemeClr val="accent1"/>
              </a:buClr>
              <a:buSzPct val="80000"/>
              <a:buFont typeface="Wingdings" panose="05000000000000000000" pitchFamily="2" charset="2"/>
              <a:buChar char="ü"/>
            </a:pPr>
            <a:r>
              <a:rPr lang="kk-KZ" sz="1700" i="1" dirty="0">
                <a:solidFill>
                  <a:schemeClr val="accent1">
                    <a:lumMod val="75000"/>
                  </a:schemeClr>
                </a:solidFill>
                <a:latin typeface="Calibri" panose="020F0502020204030204" pitchFamily="34" charset="0"/>
                <a:cs typeface="Calibri" panose="020F0502020204030204" pitchFamily="34" charset="0"/>
              </a:rPr>
              <a:t>РАА органдарының мүшелерін марапаттау мүмкіндігі</a:t>
            </a:r>
          </a:p>
          <a:p>
            <a:pPr marL="342900" indent="-342900">
              <a:lnSpc>
                <a:spcPct val="120000"/>
              </a:lnSpc>
              <a:spcBef>
                <a:spcPts val="1000"/>
              </a:spcBef>
              <a:buClr>
                <a:schemeClr val="accent1"/>
              </a:buClr>
              <a:buSzPct val="80000"/>
              <a:buFont typeface="Wingdings" panose="05000000000000000000" pitchFamily="2" charset="2"/>
              <a:buChar char="ü"/>
            </a:pPr>
            <a:endParaRPr lang="ru-RU" sz="2600"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120000"/>
              </a:lnSpc>
              <a:spcBef>
                <a:spcPts val="1000"/>
              </a:spcBef>
              <a:buClr>
                <a:schemeClr val="accent1"/>
              </a:buClr>
              <a:buSzPct val="80000"/>
              <a:buFont typeface="Wingdings" panose="05000000000000000000" pitchFamily="2" charset="2"/>
              <a:buChar char="ü"/>
            </a:pPr>
            <a:endParaRPr lang="en-US" sz="2600" dirty="0">
              <a:solidFill>
                <a:schemeClr val="accent1">
                  <a:lumMod val="75000"/>
                </a:schemeClr>
              </a:solidFill>
              <a:latin typeface="Calibri" panose="020F0502020204030204"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8" name="Рисунок 7" descr="Оранжевый карандаш среди из множества черных карандашей">
            <a:extLst>
              <a:ext uri="{FF2B5EF4-FFF2-40B4-BE49-F238E27FC236}">
                <a16:creationId xmlns:a16="http://schemas.microsoft.com/office/drawing/2014/main" id="{5D572AE4-A675-03DF-1D3A-882C1755481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0356" r="2033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xtBox 3">
            <a:extLst>
              <a:ext uri="{FF2B5EF4-FFF2-40B4-BE49-F238E27FC236}">
                <a16:creationId xmlns:a16="http://schemas.microsoft.com/office/drawing/2014/main" id="{9AC0418E-593F-E87F-ECDF-DB305E80CE19}"/>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11" name="TextBox 10">
            <a:extLst>
              <a:ext uri="{FF2B5EF4-FFF2-40B4-BE49-F238E27FC236}">
                <a16:creationId xmlns:a16="http://schemas.microsoft.com/office/drawing/2014/main" id="{91B3A381-0D86-6E37-CC27-2F647E44A6F5}"/>
              </a:ext>
            </a:extLst>
          </p:cNvPr>
          <p:cNvSpPr txBox="1"/>
          <p:nvPr/>
        </p:nvSpPr>
        <p:spPr>
          <a:xfrm>
            <a:off x="7739242" y="264175"/>
            <a:ext cx="6399513" cy="369332"/>
          </a:xfrm>
          <a:prstGeom prst="rect">
            <a:avLst/>
          </a:prstGeom>
          <a:noFill/>
        </p:spPr>
        <p:txBody>
          <a:bodyPr wrap="square" rtlCol="0">
            <a:spAutoFit/>
          </a:bodyPr>
          <a:lstStyle/>
          <a:p>
            <a:r>
              <a:rPr lang="ru-RU" sz="1800" b="1" dirty="0">
                <a:solidFill>
                  <a:srgbClr val="FFC000"/>
                </a:solidFill>
                <a:latin typeface="Calibri" panose="020F0502020204030204" pitchFamily="34" charset="0"/>
                <a:cs typeface="Calibri" panose="020F0502020204030204" pitchFamily="34" charset="0"/>
              </a:rPr>
              <a:t>КҮШТІ АДВОКАТУРА. РАА ҰЖЫМЫ</a:t>
            </a:r>
            <a:endParaRPr lang="ru-RU" b="1" dirty="0">
              <a:solidFill>
                <a:srgbClr val="FFC000"/>
              </a:solidFill>
              <a:latin typeface="Calibri" panose="020F0502020204030204" pitchFamily="34" charset="0"/>
              <a:cs typeface="Calibri" panose="020F0502020204030204" pitchFamily="34" charset="0"/>
            </a:endParaRPr>
          </a:p>
        </p:txBody>
      </p:sp>
      <p:sp>
        <p:nvSpPr>
          <p:cNvPr id="12" name="Номер слайда 7">
            <a:extLst>
              <a:ext uri="{FF2B5EF4-FFF2-40B4-BE49-F238E27FC236}">
                <a16:creationId xmlns:a16="http://schemas.microsoft.com/office/drawing/2014/main" id="{941CAD3F-04D9-4B73-014F-20B5663B5B1D}"/>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11</a:t>
            </a:fld>
            <a:endParaRPr lang="ru-RU" sz="1400" b="1" dirty="0">
              <a:solidFill>
                <a:schemeClr val="bg1"/>
              </a:solidFill>
              <a:latin typeface="Calibri" panose="020F0502020204030204" pitchFamily="34" charset="0"/>
              <a:cs typeface="Calibri" panose="020F0502020204030204" pitchFamily="34" charset="0"/>
            </a:endParaRPr>
          </a:p>
        </p:txBody>
      </p:sp>
      <p:sp>
        <p:nvSpPr>
          <p:cNvPr id="2" name="Заголовок 1">
            <a:extLst>
              <a:ext uri="{FF2B5EF4-FFF2-40B4-BE49-F238E27FC236}">
                <a16:creationId xmlns:a16="http://schemas.microsoft.com/office/drawing/2014/main" id="{3E09FC3C-F136-1712-9860-0D1F312D3235}"/>
              </a:ext>
            </a:extLst>
          </p:cNvPr>
          <p:cNvSpPr>
            <a:spLocks noGrp="1"/>
          </p:cNvSpPr>
          <p:nvPr>
            <p:ph type="title"/>
          </p:nvPr>
        </p:nvSpPr>
        <p:spPr>
          <a:xfrm>
            <a:off x="88594" y="391989"/>
            <a:ext cx="4885277" cy="660812"/>
          </a:xfrm>
        </p:spPr>
        <p:txBody>
          <a:bodyPr>
            <a:noAutofit/>
          </a:bodyPr>
          <a:lstStyle/>
          <a:p>
            <a:r>
              <a:rPr lang="kk-KZ" sz="2400" b="1" spc="-10" dirty="0"/>
              <a:t>Ұжым мүшелерін ынталандыру</a:t>
            </a:r>
          </a:p>
        </p:txBody>
      </p:sp>
    </p:spTree>
    <p:extLst>
      <p:ext uri="{BB962C8B-B14F-4D97-AF65-F5344CB8AC3E}">
        <p14:creationId xmlns:p14="http://schemas.microsoft.com/office/powerpoint/2010/main" val="135660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Объект 6" descr="Женщина, подписывающая контракт">
            <a:extLst>
              <a:ext uri="{FF2B5EF4-FFF2-40B4-BE49-F238E27FC236}">
                <a16:creationId xmlns:a16="http://schemas.microsoft.com/office/drawing/2014/main" id="{F84515DE-BCE1-D44D-B78B-F4FD4BBEE129}"/>
              </a:ext>
            </a:extLst>
          </p:cNvPr>
          <p:cNvPicPr>
            <a:picLocks noGrp="1" noChangeAspect="1"/>
          </p:cNvPicPr>
          <p:nvPr>
            <p:ph sz="half" idx="3"/>
          </p:nvPr>
        </p:nvPicPr>
        <p:blipFill rotWithShape="1">
          <a:blip r:embed="rId3">
            <a:extLst>
              <a:ext uri="{28A0092B-C50C-407E-A947-70E740481C1C}">
                <a14:useLocalDpi xmlns:a14="http://schemas.microsoft.com/office/drawing/2010/main" val="0"/>
              </a:ext>
            </a:extLst>
          </a:blip>
          <a:srcRect l="9837" r="13055"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Заголовок 1">
            <a:extLst>
              <a:ext uri="{FF2B5EF4-FFF2-40B4-BE49-F238E27FC236}">
                <a16:creationId xmlns:a16="http://schemas.microsoft.com/office/drawing/2014/main" id="{7114C002-994D-804A-9D56-C91D8E5594DE}"/>
              </a:ext>
            </a:extLst>
          </p:cNvPr>
          <p:cNvSpPr>
            <a:spLocks noGrp="1"/>
          </p:cNvSpPr>
          <p:nvPr>
            <p:ph type="title"/>
          </p:nvPr>
        </p:nvSpPr>
        <p:spPr>
          <a:xfrm>
            <a:off x="447170" y="812799"/>
            <a:ext cx="3851123" cy="1320800"/>
          </a:xfrm>
        </p:spPr>
        <p:txBody>
          <a:bodyPr>
            <a:normAutofit/>
          </a:bodyPr>
          <a:lstStyle/>
          <a:p>
            <a:r>
              <a:rPr lang="kk-KZ" sz="2200" b="1" spc="-10" dirty="0">
                <a:solidFill>
                  <a:schemeClr val="accent1"/>
                </a:solidFill>
                <a:latin typeface="+mj-lt"/>
                <a:cs typeface="+mj-cs"/>
              </a:rPr>
              <a:t>Жаңа ішкі нормативтік құжаттар әзірленді және бекітілді:</a:t>
            </a:r>
          </a:p>
        </p:txBody>
      </p:sp>
      <p:sp>
        <p:nvSpPr>
          <p:cNvPr id="3" name="Объект 2">
            <a:extLst>
              <a:ext uri="{FF2B5EF4-FFF2-40B4-BE49-F238E27FC236}">
                <a16:creationId xmlns:a16="http://schemas.microsoft.com/office/drawing/2014/main" id="{35120E41-1635-AB94-AE93-FB6CC58F1796}"/>
              </a:ext>
            </a:extLst>
          </p:cNvPr>
          <p:cNvSpPr>
            <a:spLocks noGrp="1"/>
          </p:cNvSpPr>
          <p:nvPr>
            <p:ph sz="half" idx="2"/>
          </p:nvPr>
        </p:nvSpPr>
        <p:spPr>
          <a:xfrm>
            <a:off x="451840" y="1999879"/>
            <a:ext cx="4357712" cy="4470975"/>
          </a:xfrm>
        </p:spPr>
        <p:txBody>
          <a:bodyPr>
            <a:normAutofit fontScale="92500" lnSpcReduction="20000"/>
          </a:bodyPr>
          <a:lstStyle/>
          <a:p>
            <a:pPr marL="457200" lvl="0" indent="-457200" defTabSz="800100">
              <a:spcBef>
                <a:spcPct val="0"/>
              </a:spcBef>
              <a:spcAft>
                <a:spcPct val="35000"/>
              </a:spcAft>
              <a:buSzPct val="90000"/>
              <a:buFont typeface="+mj-lt"/>
              <a:buAutoNum type="arabicPeriod"/>
            </a:pPr>
            <a:r>
              <a:rPr lang="kk-KZ" sz="2400" dirty="0">
                <a:solidFill>
                  <a:schemeClr val="accent1">
                    <a:lumMod val="75000"/>
                  </a:schemeClr>
                </a:solidFill>
                <a:latin typeface="Calibri" panose="020F0502020204030204" pitchFamily="34" charset="0"/>
                <a:cs typeface="Calibri" panose="020F0502020204030204" pitchFamily="34" charset="0"/>
              </a:rPr>
              <a:t>РАА Төралқасының Регламенті</a:t>
            </a:r>
          </a:p>
          <a:p>
            <a:pPr marL="457200" lvl="0" indent="-457200" defTabSz="800100">
              <a:spcBef>
                <a:spcPct val="0"/>
              </a:spcBef>
              <a:spcAft>
                <a:spcPct val="35000"/>
              </a:spcAft>
              <a:buSzPct val="90000"/>
              <a:buFont typeface="+mj-lt"/>
              <a:buAutoNum type="arabicPeriod"/>
            </a:pPr>
            <a:r>
              <a:rPr lang="kk-KZ" sz="2400" dirty="0">
                <a:solidFill>
                  <a:schemeClr val="accent1">
                    <a:lumMod val="75000"/>
                  </a:schemeClr>
                </a:solidFill>
                <a:latin typeface="Calibri" panose="020F0502020204030204" pitchFamily="34" charset="0"/>
                <a:cs typeface="Calibri" panose="020F0502020204030204" pitchFamily="34" charset="0"/>
              </a:rPr>
              <a:t>РАА Ғылыми-консультативтік кеңесі туралы ереже</a:t>
            </a:r>
          </a:p>
          <a:p>
            <a:pPr marL="457200" lvl="0" indent="-457200" defTabSz="800100">
              <a:spcBef>
                <a:spcPct val="0"/>
              </a:spcBef>
              <a:spcAft>
                <a:spcPct val="35000"/>
              </a:spcAft>
              <a:buSzPct val="90000"/>
              <a:buFont typeface="+mj-lt"/>
              <a:buAutoNum type="arabicPeriod"/>
            </a:pPr>
            <a:r>
              <a:rPr lang="kk-KZ" sz="2400" dirty="0">
                <a:solidFill>
                  <a:schemeClr val="accent1">
                    <a:lumMod val="75000"/>
                  </a:schemeClr>
                </a:solidFill>
                <a:latin typeface="Calibri" panose="020F0502020204030204" pitchFamily="34" charset="0"/>
                <a:cs typeface="Calibri" panose="020F0502020204030204" pitchFamily="34" charset="0"/>
              </a:rPr>
              <a:t>Адвокаттардың кәсіби құқықтарын қорғау жөніндегі комиссия туралы ереже</a:t>
            </a:r>
          </a:p>
          <a:p>
            <a:pPr marL="457200" lvl="0" indent="-457200" defTabSz="800100">
              <a:spcBef>
                <a:spcPct val="0"/>
              </a:spcBef>
              <a:spcAft>
                <a:spcPct val="35000"/>
              </a:spcAft>
              <a:buSzPct val="90000"/>
              <a:buFont typeface="+mj-lt"/>
              <a:buAutoNum type="arabicPeriod"/>
            </a:pPr>
            <a:r>
              <a:rPr lang="kk-KZ" sz="2400" dirty="0">
                <a:solidFill>
                  <a:schemeClr val="accent1">
                    <a:lumMod val="75000"/>
                  </a:schemeClr>
                </a:solidFill>
                <a:latin typeface="Calibri" panose="020F0502020204030204" pitchFamily="34" charset="0"/>
                <a:cs typeface="Calibri" panose="020F0502020204030204" pitchFamily="34" charset="0"/>
              </a:rPr>
              <a:t>Жұмыс топтары, сондай-ақ қоғамдық кеңестердің, жұмыс органдарының, комиссиялардың және мемлекеттік органдар жанындағы өзге де құрылымдардың құрамына кіретін адвокаттар қызметінің қағидалары</a:t>
            </a: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C1CCED0F-64BD-45FA-D964-ECE0BF1D56A2}"/>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9" name="Номер слайда 7">
            <a:extLst>
              <a:ext uri="{FF2B5EF4-FFF2-40B4-BE49-F238E27FC236}">
                <a16:creationId xmlns:a16="http://schemas.microsoft.com/office/drawing/2014/main" id="{198E4C02-EA5C-A7A6-6DA0-97F992CCF238}"/>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12</a:t>
            </a:fld>
            <a:endParaRPr lang="ru-RU" sz="1400" b="1" dirty="0">
              <a:solidFill>
                <a:schemeClr val="bg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3EECE05-E309-2107-E3B1-F286AFD27B31}"/>
              </a:ext>
            </a:extLst>
          </p:cNvPr>
          <p:cNvSpPr txBox="1"/>
          <p:nvPr/>
        </p:nvSpPr>
        <p:spPr>
          <a:xfrm>
            <a:off x="328985" y="189552"/>
            <a:ext cx="5029200" cy="584775"/>
          </a:xfrm>
          <a:prstGeom prst="rect">
            <a:avLst/>
          </a:prstGeom>
          <a:noFill/>
        </p:spPr>
        <p:txBody>
          <a:bodyPr wrap="square" rtlCol="0">
            <a:spAutoFit/>
          </a:bodyPr>
          <a:lstStyle/>
          <a:p>
            <a:r>
              <a:rPr lang="ru-RU" sz="1600" b="1" dirty="0">
                <a:solidFill>
                  <a:srgbClr val="FFC000"/>
                </a:solidFill>
                <a:latin typeface="Calibri" panose="020F0502020204030204" pitchFamily="34" charset="0"/>
                <a:cs typeface="Calibri" panose="020F0502020204030204" pitchFamily="34" charset="0"/>
              </a:rPr>
              <a:t>КҮШТІ АДВОКАТУРА. ҚЫЗМЕТТІҢ ҚҰҚЫҚТЫҚ НЕГІЗДЕРІН ЖЕТІЛДІРУ</a:t>
            </a:r>
          </a:p>
        </p:txBody>
      </p:sp>
    </p:spTree>
    <p:extLst>
      <p:ext uri="{BB962C8B-B14F-4D97-AF65-F5344CB8AC3E}">
        <p14:creationId xmlns:p14="http://schemas.microsoft.com/office/powerpoint/2010/main" val="4949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E32D95-0768-C947-9CB8-2ECB74747747}"/>
              </a:ext>
            </a:extLst>
          </p:cNvPr>
          <p:cNvSpPr>
            <a:spLocks noGrp="1"/>
          </p:cNvSpPr>
          <p:nvPr>
            <p:ph type="title"/>
          </p:nvPr>
        </p:nvSpPr>
        <p:spPr>
          <a:xfrm>
            <a:off x="2005755" y="286560"/>
            <a:ext cx="7510780" cy="1320800"/>
          </a:xfrm>
        </p:spPr>
        <p:txBody>
          <a:bodyPr>
            <a:normAutofit/>
          </a:bodyPr>
          <a:lstStyle/>
          <a:p>
            <a:pPr>
              <a:spcAft>
                <a:spcPts val="2400"/>
              </a:spcAft>
            </a:pPr>
            <a:r>
              <a:rPr lang="ru-RU" sz="1600" b="1" dirty="0">
                <a:solidFill>
                  <a:srgbClr val="FFC000"/>
                </a:solidFill>
                <a:latin typeface="Calibri" panose="020F0502020204030204" pitchFamily="34" charset="0"/>
                <a:cs typeface="Calibri" panose="020F0502020204030204" pitchFamily="34" charset="0"/>
              </a:rPr>
              <a:t>КҮШТІ АДВОКАТУРА. ҚЫЗМЕТТІҢ ҚҰҚЫҚТЫҚ НЕГІЗДЕРІН ЖЕТІЛДІРУ</a:t>
            </a:r>
            <a:br>
              <a:rPr lang="ru-RU" sz="1600" b="1" dirty="0">
                <a:solidFill>
                  <a:srgbClr val="FFC000"/>
                </a:solidFill>
                <a:latin typeface="Calibri" panose="020F0502020204030204" pitchFamily="34" charset="0"/>
                <a:cs typeface="Calibri" panose="020F0502020204030204" pitchFamily="34" charset="0"/>
              </a:rPr>
            </a:br>
            <a:br>
              <a:rPr lang="ru-RU" sz="1600" b="1" dirty="0">
                <a:solidFill>
                  <a:srgbClr val="FFC000"/>
                </a:solidFill>
                <a:latin typeface="Calibri" panose="020F0502020204030204" pitchFamily="34" charset="0"/>
                <a:cs typeface="Calibri" panose="020F0502020204030204" pitchFamily="34" charset="0"/>
              </a:rPr>
            </a:br>
            <a:r>
              <a:rPr lang="kk-KZ" sz="2200" b="1" spc="-10" dirty="0">
                <a:solidFill>
                  <a:schemeClr val="accent1"/>
                </a:solidFill>
                <a:latin typeface="+mj-lt"/>
                <a:cs typeface="+mj-cs"/>
              </a:rPr>
              <a:t>Қолданыстағы құжаттарға өзгерістер енгізілді </a:t>
            </a:r>
            <a:endParaRPr lang="ru-KZ" sz="2200" b="1" spc="-10" dirty="0">
              <a:solidFill>
                <a:schemeClr val="accent1"/>
              </a:solidFill>
              <a:latin typeface="+mj-lt"/>
              <a:cs typeface="+mj-cs"/>
            </a:endParaRPr>
          </a:p>
        </p:txBody>
      </p:sp>
      <p:pic>
        <p:nvPicPr>
          <p:cNvPr id="11" name="Объект 10" descr="Мужчина, подписывающий документ">
            <a:extLst>
              <a:ext uri="{FF2B5EF4-FFF2-40B4-BE49-F238E27FC236}">
                <a16:creationId xmlns:a16="http://schemas.microsoft.com/office/drawing/2014/main" id="{D653C0B6-0949-A64D-B69D-E34BE58C1EB4}"/>
              </a:ext>
            </a:extLst>
          </p:cNvPr>
          <p:cNvPicPr>
            <a:picLocks noGrp="1" noChangeAspect="1"/>
          </p:cNvPicPr>
          <p:nvPr>
            <p:ph sz="half" idx="3"/>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7426" t="142" r="43130" b="1"/>
          <a:stretch/>
        </p:blipFill>
        <p:spPr>
          <a:xfrm>
            <a:off x="20" y="10"/>
            <a:ext cx="2700000"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21" name="Isosceles Triangle 20">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EA3D79DF-28A0-645E-DA09-89483F83FA47}"/>
              </a:ext>
            </a:extLst>
          </p:cNvPr>
          <p:cNvSpPr txBox="1"/>
          <p:nvPr/>
        </p:nvSpPr>
        <p:spPr>
          <a:xfrm>
            <a:off x="8839200" y="6531923"/>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8" name="Номер слайда 7">
            <a:extLst>
              <a:ext uri="{FF2B5EF4-FFF2-40B4-BE49-F238E27FC236}">
                <a16:creationId xmlns:a16="http://schemas.microsoft.com/office/drawing/2014/main" id="{81605BFE-AFD3-FCA2-E871-463761A0F911}"/>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spcAft>
                  <a:spcPts val="600"/>
                </a:spcAft>
              </a:pPr>
              <a:t>13</a:t>
            </a:fld>
            <a:endParaRPr lang="ru-RU" sz="1400" b="1">
              <a:solidFill>
                <a:schemeClr val="bg1"/>
              </a:solidFill>
              <a:latin typeface="Calibri" panose="020F0502020204030204" pitchFamily="34" charset="0"/>
              <a:cs typeface="Calibri" panose="020F0502020204030204" pitchFamily="34" charset="0"/>
            </a:endParaRPr>
          </a:p>
        </p:txBody>
      </p:sp>
      <p:sp>
        <p:nvSpPr>
          <p:cNvPr id="12" name="Объект 2">
            <a:extLst>
              <a:ext uri="{FF2B5EF4-FFF2-40B4-BE49-F238E27FC236}">
                <a16:creationId xmlns:a16="http://schemas.microsoft.com/office/drawing/2014/main" id="{F6241C54-5297-1FAD-95C3-AFC81D39116E}"/>
              </a:ext>
            </a:extLst>
          </p:cNvPr>
          <p:cNvSpPr txBox="1">
            <a:spLocks/>
          </p:cNvSpPr>
          <p:nvPr/>
        </p:nvSpPr>
        <p:spPr>
          <a:xfrm>
            <a:off x="2712425" y="2253525"/>
            <a:ext cx="6751638" cy="1269033"/>
          </a:xfrm>
          <a:prstGeom prst="rect">
            <a:avLst/>
          </a:prstGeom>
        </p:spPr>
        <p:txBody>
          <a:bodyPr vert="horz" wrap="square" lIns="0" tIns="0" rIns="0" bIns="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28600" indent="-228600" defTabSz="800100">
              <a:lnSpc>
                <a:spcPct val="90000"/>
              </a:lnSpc>
              <a:spcBef>
                <a:spcPct val="0"/>
              </a:spcBef>
              <a:spcAft>
                <a:spcPct val="35000"/>
              </a:spcAft>
              <a:buSzPct val="90000"/>
              <a:buFont typeface="+mj-lt"/>
              <a:buAutoNum type="arabicPeriod" startAt="2"/>
            </a:pPr>
            <a:r>
              <a:rPr lang="kk-KZ" sz="1400" b="1" dirty="0">
                <a:latin typeface="Calibri" panose="020F0502020204030204" pitchFamily="34" charset="0"/>
                <a:cs typeface="Calibri" panose="020F0502020204030204" pitchFamily="34" charset="0"/>
              </a:rPr>
              <a:t>Адвокаттардың тағылымдамадан өтушілерінің тағылымдамадан өту тәртібі</a:t>
            </a:r>
          </a:p>
          <a:p>
            <a:pPr lvl="1" defTabSz="800100">
              <a:lnSpc>
                <a:spcPct val="90000"/>
              </a:lnSpc>
              <a:spcBef>
                <a:spcPct val="0"/>
              </a:spcBef>
              <a:spcAft>
                <a:spcPct val="35000"/>
              </a:spcAft>
              <a:buSzPct val="90000"/>
              <a:buFont typeface="Wingdings" panose="05000000000000000000" pitchFamily="2" charset="2"/>
              <a:buChar char="ü"/>
            </a:pPr>
            <a:r>
              <a:rPr lang="kk-KZ" sz="1200" dirty="0">
                <a:latin typeface="Calibri" panose="020F0502020204030204" pitchFamily="34" charset="0"/>
                <a:cs typeface="Calibri" panose="020F0502020204030204" pitchFamily="34" charset="0"/>
              </a:rPr>
              <a:t>прокуратура органдарының, құқық қорғау органдарының, соттардың жұмыс істеп жүрген қызметкерлері, жұмыс істеп жүрген судьялар тағылымдамадан өтуге жіберілмейді</a:t>
            </a:r>
          </a:p>
          <a:p>
            <a:pPr lvl="1" defTabSz="800100">
              <a:lnSpc>
                <a:spcPct val="90000"/>
              </a:lnSpc>
              <a:spcBef>
                <a:spcPct val="0"/>
              </a:spcBef>
              <a:spcAft>
                <a:spcPct val="35000"/>
              </a:spcAft>
              <a:buSzPct val="90000"/>
              <a:buFont typeface="Wingdings" panose="05000000000000000000" pitchFamily="2" charset="2"/>
              <a:buChar char="ü"/>
            </a:pPr>
            <a:r>
              <a:rPr lang="kk-KZ" sz="1200" dirty="0">
                <a:latin typeface="Calibri" panose="020F0502020204030204" pitchFamily="34" charset="0"/>
                <a:cs typeface="Calibri" panose="020F0502020204030204" pitchFamily="34" charset="0"/>
              </a:rPr>
              <a:t>тағылымдама тағылымдамадан өтуші тіркелген облыста жүзеге асырылуы тиіс</a:t>
            </a:r>
          </a:p>
          <a:p>
            <a:pPr lvl="1" defTabSz="800100">
              <a:lnSpc>
                <a:spcPct val="90000"/>
              </a:lnSpc>
              <a:spcBef>
                <a:spcPct val="0"/>
              </a:spcBef>
              <a:spcAft>
                <a:spcPct val="35000"/>
              </a:spcAft>
              <a:buSzPct val="90000"/>
              <a:buFont typeface="Wingdings" panose="05000000000000000000" pitchFamily="2" charset="2"/>
              <a:buChar char="ü"/>
            </a:pPr>
            <a:r>
              <a:rPr lang="kk-KZ" sz="1200" dirty="0">
                <a:latin typeface="Calibri" panose="020F0502020204030204" pitchFamily="34" charset="0"/>
                <a:cs typeface="Calibri" panose="020F0502020204030204" pitchFamily="34" charset="0"/>
              </a:rPr>
              <a:t>заң мамандығы бойынша кемінде екі жыл өтілі бар адамдар үшін тағылымдама мерзімін 6 айға дейін қысқартылу мүмкін</a:t>
            </a:r>
          </a:p>
          <a:p>
            <a:pPr lvl="1" defTabSz="800100">
              <a:lnSpc>
                <a:spcPct val="90000"/>
              </a:lnSpc>
              <a:spcBef>
                <a:spcPct val="0"/>
              </a:spcBef>
              <a:spcAft>
                <a:spcPct val="35000"/>
              </a:spcAft>
              <a:buSzPct val="90000"/>
              <a:buFont typeface="Wingdings" panose="05000000000000000000" pitchFamily="2" charset="2"/>
              <a:buChar char="ü"/>
            </a:pPr>
            <a:r>
              <a:rPr lang="kk-KZ" sz="1200" dirty="0">
                <a:latin typeface="Calibri" panose="020F0502020204030204" pitchFamily="34" charset="0"/>
                <a:cs typeface="Calibri" panose="020F0502020204030204" pitchFamily="34" charset="0"/>
              </a:rPr>
              <a:t>міндетті түрде адвокат мамандығына теориялық дайындықтан өту</a:t>
            </a:r>
          </a:p>
        </p:txBody>
      </p:sp>
      <p:sp>
        <p:nvSpPr>
          <p:cNvPr id="13" name="Объект 2">
            <a:extLst>
              <a:ext uri="{FF2B5EF4-FFF2-40B4-BE49-F238E27FC236}">
                <a16:creationId xmlns:a16="http://schemas.microsoft.com/office/drawing/2014/main" id="{C5AA570F-9BD2-D317-0E2B-72F1D3CFA89E}"/>
              </a:ext>
            </a:extLst>
          </p:cNvPr>
          <p:cNvSpPr txBox="1">
            <a:spLocks/>
          </p:cNvSpPr>
          <p:nvPr/>
        </p:nvSpPr>
        <p:spPr>
          <a:xfrm>
            <a:off x="2700020" y="3614675"/>
            <a:ext cx="6751638" cy="715355"/>
          </a:xfrm>
          <a:prstGeom prst="rect">
            <a:avLst/>
          </a:prstGeom>
        </p:spPr>
        <p:txBody>
          <a:bodyPr vert="horz" wrap="square" lIns="0" tIns="0" rIns="0" bIns="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28600" indent="-228600" defTabSz="800100">
              <a:lnSpc>
                <a:spcPct val="90000"/>
              </a:lnSpc>
              <a:spcBef>
                <a:spcPct val="0"/>
              </a:spcBef>
              <a:spcAft>
                <a:spcPct val="35000"/>
              </a:spcAft>
              <a:buSzPct val="90000"/>
              <a:buFont typeface="+mj-lt"/>
              <a:buAutoNum type="arabicPeriod" startAt="3"/>
            </a:pPr>
            <a:r>
              <a:rPr lang="kk-KZ" sz="1400" b="1">
                <a:latin typeface="Calibri" panose="020F0502020204030204" pitchFamily="34" charset="0"/>
                <a:cs typeface="Calibri" panose="020F0502020204030204" pitchFamily="34" charset="0"/>
              </a:rPr>
              <a:t>Адвокаттық сұрау салуды ресімдеу және жолдау тәртібі</a:t>
            </a:r>
          </a:p>
          <a:p>
            <a:pPr lvl="1" defTabSz="800100">
              <a:lnSpc>
                <a:spcPct val="90000"/>
              </a:lnSpc>
              <a:spcBef>
                <a:spcPct val="0"/>
              </a:spcBef>
              <a:spcAft>
                <a:spcPct val="35000"/>
              </a:spcAft>
              <a:buSzPct val="90000"/>
              <a:buFont typeface="Wingdings" panose="05000000000000000000" pitchFamily="2" charset="2"/>
              <a:buChar char="ü"/>
            </a:pPr>
            <a:r>
              <a:rPr lang="kk-KZ" sz="1200">
                <a:latin typeface="Calibri" panose="020F0502020204030204" pitchFamily="34" charset="0"/>
                <a:cs typeface="Calibri" panose="020F0502020204030204" pitchFamily="34" charset="0"/>
              </a:rPr>
              <a:t>қорғау (өкілдік ету) туралы жазбаша хабарламаның міндетті қосымшасы туралы норманы және адвокат куәлігінің көшірмесін бекіту</a:t>
            </a:r>
          </a:p>
        </p:txBody>
      </p:sp>
      <p:sp>
        <p:nvSpPr>
          <p:cNvPr id="14" name="Объект 2">
            <a:extLst>
              <a:ext uri="{FF2B5EF4-FFF2-40B4-BE49-F238E27FC236}">
                <a16:creationId xmlns:a16="http://schemas.microsoft.com/office/drawing/2014/main" id="{CF4E714B-657C-6727-F611-1B00B020504D}"/>
              </a:ext>
            </a:extLst>
          </p:cNvPr>
          <p:cNvSpPr txBox="1">
            <a:spLocks/>
          </p:cNvSpPr>
          <p:nvPr/>
        </p:nvSpPr>
        <p:spPr>
          <a:xfrm>
            <a:off x="2712425" y="4394466"/>
            <a:ext cx="6751638" cy="884004"/>
          </a:xfrm>
          <a:prstGeom prst="rect">
            <a:avLst/>
          </a:prstGeom>
        </p:spPr>
        <p:txBody>
          <a:bodyPr vert="horz" wrap="square" lIns="0" tIns="0" rIns="0" bIns="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28600" indent="-228600" defTabSz="800100">
              <a:lnSpc>
                <a:spcPct val="90000"/>
              </a:lnSpc>
              <a:spcBef>
                <a:spcPct val="0"/>
              </a:spcBef>
              <a:spcAft>
                <a:spcPct val="35000"/>
              </a:spcAft>
              <a:buSzPct val="90000"/>
              <a:buFont typeface="+mj-lt"/>
              <a:buAutoNum type="arabicPeriod" startAt="4"/>
            </a:pPr>
            <a:r>
              <a:rPr lang="kk-KZ" sz="1400" b="1">
                <a:latin typeface="Calibri" panose="020F0502020204030204" pitchFamily="34" charset="0"/>
                <a:cs typeface="Calibri" panose="020F0502020204030204" pitchFamily="34" charset="0"/>
              </a:rPr>
              <a:t>Қорғау (өкілдік ету) туралы жазбаша хабарламаны ресімдеу тәртібі және оған енгізілетін өзге де мәліметтердің тізбесі</a:t>
            </a:r>
          </a:p>
          <a:p>
            <a:pPr lvl="1" defTabSz="800100">
              <a:lnSpc>
                <a:spcPct val="90000"/>
              </a:lnSpc>
              <a:spcBef>
                <a:spcPct val="0"/>
              </a:spcBef>
              <a:spcAft>
                <a:spcPct val="35000"/>
              </a:spcAft>
              <a:buSzPct val="90000"/>
              <a:buFont typeface="Wingdings" panose="05000000000000000000" pitchFamily="2" charset="2"/>
              <a:buChar char="ü"/>
            </a:pPr>
            <a:r>
              <a:rPr lang="kk-KZ" sz="1200">
                <a:latin typeface="Calibri" panose="020F0502020204030204" pitchFamily="34" charset="0"/>
                <a:cs typeface="Calibri" panose="020F0502020204030204" pitchFamily="34" charset="0"/>
              </a:rPr>
              <a:t>МКБЗК бойынша жазбаша хабарламаны ресімдеу тәртібі нақтыланды</a:t>
            </a:r>
          </a:p>
        </p:txBody>
      </p:sp>
      <p:sp>
        <p:nvSpPr>
          <p:cNvPr id="15" name="Объект 2">
            <a:extLst>
              <a:ext uri="{FF2B5EF4-FFF2-40B4-BE49-F238E27FC236}">
                <a16:creationId xmlns:a16="http://schemas.microsoft.com/office/drawing/2014/main" id="{0342A9FA-B462-55E2-3199-12C3BF37B67F}"/>
              </a:ext>
            </a:extLst>
          </p:cNvPr>
          <p:cNvSpPr txBox="1">
            <a:spLocks/>
          </p:cNvSpPr>
          <p:nvPr/>
        </p:nvSpPr>
        <p:spPr>
          <a:xfrm>
            <a:off x="2700020" y="5225806"/>
            <a:ext cx="6751638" cy="474777"/>
          </a:xfrm>
          <a:prstGeom prst="rect">
            <a:avLst/>
          </a:prstGeom>
        </p:spPr>
        <p:txBody>
          <a:bodyPr vert="horz" wrap="square" lIns="0" tIns="0" rIns="0" bIns="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28600" indent="-228600" defTabSz="800100">
              <a:lnSpc>
                <a:spcPct val="90000"/>
              </a:lnSpc>
              <a:spcBef>
                <a:spcPct val="0"/>
              </a:spcBef>
              <a:spcAft>
                <a:spcPct val="35000"/>
              </a:spcAft>
              <a:buSzPct val="90000"/>
              <a:buFont typeface="+mj-lt"/>
              <a:buAutoNum type="arabicPeriod" startAt="5"/>
            </a:pPr>
            <a:r>
              <a:rPr lang="kk-KZ" sz="1400" b="1">
                <a:latin typeface="Calibri" panose="020F0502020204030204" pitchFamily="34" charset="0"/>
                <a:cs typeface="Calibri" panose="020F0502020204030204" pitchFamily="34" charset="0"/>
              </a:rPr>
              <a:t>Қазақстан адвокаттарының төсбелгісі туралы ереже </a:t>
            </a:r>
          </a:p>
          <a:p>
            <a:pPr lvl="1" defTabSz="800100">
              <a:lnSpc>
                <a:spcPct val="90000"/>
              </a:lnSpc>
              <a:spcBef>
                <a:spcPct val="0"/>
              </a:spcBef>
              <a:spcAft>
                <a:spcPct val="35000"/>
              </a:spcAft>
              <a:buSzPct val="90000"/>
              <a:buFont typeface="Wingdings" panose="05000000000000000000" pitchFamily="2" charset="2"/>
              <a:buChar char="ü"/>
            </a:pPr>
            <a:r>
              <a:rPr lang="kk-KZ" sz="1200">
                <a:latin typeface="Calibri" panose="020F0502020204030204" pitchFamily="34" charset="0"/>
                <a:cs typeface="Calibri" panose="020F0502020204030204" pitchFamily="34" charset="0"/>
              </a:rPr>
              <a:t>адвокаттардың төсбелгіні алып жүру міндеттілігі жойылды</a:t>
            </a:r>
          </a:p>
        </p:txBody>
      </p:sp>
      <p:sp>
        <p:nvSpPr>
          <p:cNvPr id="17" name="Объект 2">
            <a:extLst>
              <a:ext uri="{FF2B5EF4-FFF2-40B4-BE49-F238E27FC236}">
                <a16:creationId xmlns:a16="http://schemas.microsoft.com/office/drawing/2014/main" id="{964D8B5A-B087-211E-AC07-B8E881BEA013}"/>
              </a:ext>
            </a:extLst>
          </p:cNvPr>
          <p:cNvSpPr txBox="1">
            <a:spLocks/>
          </p:cNvSpPr>
          <p:nvPr/>
        </p:nvSpPr>
        <p:spPr>
          <a:xfrm>
            <a:off x="2700020" y="5759286"/>
            <a:ext cx="6732164" cy="782183"/>
          </a:xfrm>
          <a:prstGeom prst="rect">
            <a:avLst/>
          </a:prstGeom>
        </p:spPr>
        <p:txBody>
          <a:bodyPr vert="horz" wrap="square" lIns="0" tIns="0" rIns="0" bIns="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28600" indent="-228600" defTabSz="800100">
              <a:lnSpc>
                <a:spcPct val="90000"/>
              </a:lnSpc>
              <a:spcBef>
                <a:spcPct val="0"/>
              </a:spcBef>
              <a:spcAft>
                <a:spcPct val="35000"/>
              </a:spcAft>
              <a:buSzPct val="90000"/>
              <a:buFont typeface="+mj-lt"/>
              <a:buAutoNum type="arabicPeriod" startAt="6"/>
            </a:pPr>
            <a:r>
              <a:rPr lang="kk-KZ" sz="1600" b="1" dirty="0">
                <a:latin typeface="Calibri" panose="020F0502020204030204" pitchFamily="34" charset="0"/>
                <a:cs typeface="Calibri" panose="020F0502020204030204" pitchFamily="34" charset="0"/>
              </a:rPr>
              <a:t>Қазақстан Республикасындағы адвокатура және адвокаттық қызмет саласындағы марапаттар туралы ереже</a:t>
            </a:r>
          </a:p>
          <a:p>
            <a:pPr lvl="1" defTabSz="800100">
              <a:lnSpc>
                <a:spcPct val="110000"/>
              </a:lnSpc>
              <a:spcBef>
                <a:spcPct val="0"/>
              </a:spcBef>
              <a:spcAft>
                <a:spcPct val="35000"/>
              </a:spcAft>
              <a:buSzPct val="90000"/>
              <a:buFont typeface="Wingdings" panose="05000000000000000000" pitchFamily="2" charset="2"/>
              <a:buChar char="ü"/>
            </a:pPr>
            <a:r>
              <a:rPr lang="kk-KZ" sz="1500" dirty="0">
                <a:latin typeface="Calibri" panose="020F0502020204030204" pitchFamily="34" charset="0"/>
                <a:cs typeface="Calibri" panose="020F0502020204030204" pitchFamily="34" charset="0"/>
              </a:rPr>
              <a:t>марапатқа ұсыну алдыңғы марапаттан кейін екі жылдан ерте болмауы</a:t>
            </a:r>
          </a:p>
        </p:txBody>
      </p:sp>
      <p:sp>
        <p:nvSpPr>
          <p:cNvPr id="18" name="Объект 2">
            <a:extLst>
              <a:ext uri="{FF2B5EF4-FFF2-40B4-BE49-F238E27FC236}">
                <a16:creationId xmlns:a16="http://schemas.microsoft.com/office/drawing/2014/main" id="{847F04C0-0A8A-FB2D-8C6C-A228B1D30BC2}"/>
              </a:ext>
            </a:extLst>
          </p:cNvPr>
          <p:cNvSpPr txBox="1">
            <a:spLocks/>
          </p:cNvSpPr>
          <p:nvPr/>
        </p:nvSpPr>
        <p:spPr>
          <a:xfrm>
            <a:off x="2712425" y="1255258"/>
            <a:ext cx="6751638" cy="933831"/>
          </a:xfrm>
          <a:prstGeom prst="rect">
            <a:avLst/>
          </a:prstGeom>
        </p:spPr>
        <p:txBody>
          <a:bodyPr vert="horz" wrap="square" lIns="0" tIns="0" rIns="0" bIns="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80000" indent="-180000" defTabSz="800100">
              <a:lnSpc>
                <a:spcPct val="90000"/>
              </a:lnSpc>
              <a:spcBef>
                <a:spcPct val="0"/>
              </a:spcBef>
              <a:spcAft>
                <a:spcPct val="35000"/>
              </a:spcAft>
              <a:buSzPct val="90000"/>
              <a:buFont typeface="+mj-lt"/>
              <a:buAutoNum type="arabicPeriod"/>
            </a:pPr>
            <a:r>
              <a:rPr lang="kk-KZ" sz="1400" b="1" dirty="0">
                <a:latin typeface="Calibri" panose="020F0502020204030204" pitchFamily="34" charset="0"/>
                <a:cs typeface="Calibri" panose="020F0502020204030204" pitchFamily="34" charset="0"/>
              </a:rPr>
              <a:t>Адвокатураның тәртіптік комиссиясы туралы ереже</a:t>
            </a:r>
          </a:p>
          <a:p>
            <a:pPr lvl="1" defTabSz="800100">
              <a:lnSpc>
                <a:spcPct val="90000"/>
              </a:lnSpc>
              <a:spcBef>
                <a:spcPct val="0"/>
              </a:spcBef>
              <a:spcAft>
                <a:spcPct val="35000"/>
              </a:spcAft>
              <a:buSzPct val="90000"/>
              <a:buFont typeface="Wingdings" panose="05000000000000000000" pitchFamily="2" charset="2"/>
              <a:buChar char="ü"/>
            </a:pPr>
            <a:r>
              <a:rPr lang="kk-KZ" sz="1200" dirty="0">
                <a:latin typeface="Calibri" panose="020F0502020204030204" pitchFamily="34" charset="0"/>
                <a:cs typeface="Calibri" panose="020F0502020204030204" pitchFamily="34" charset="0"/>
              </a:rPr>
              <a:t>комиссияның қосалқы құрамы енгізіледі</a:t>
            </a:r>
          </a:p>
          <a:p>
            <a:pPr lvl="1" defTabSz="800100">
              <a:lnSpc>
                <a:spcPct val="90000"/>
              </a:lnSpc>
              <a:spcBef>
                <a:spcPct val="0"/>
              </a:spcBef>
              <a:spcAft>
                <a:spcPct val="35000"/>
              </a:spcAft>
              <a:buSzPct val="90000"/>
              <a:buFont typeface="Wingdings" panose="05000000000000000000" pitchFamily="2" charset="2"/>
              <a:buChar char="ü"/>
            </a:pPr>
            <a:r>
              <a:rPr lang="kk-KZ" sz="1200" dirty="0">
                <a:latin typeface="Calibri" panose="020F0502020204030204" pitchFamily="34" charset="0"/>
                <a:cs typeface="Calibri" panose="020F0502020204030204" pitchFamily="34" charset="0"/>
              </a:rPr>
              <a:t>Ережеде комиссияның аумақтық алқалар оны орындау үшін адвокаттарды шығару туралы шешімінің міндеттілігі нормативті түрде бекітілгени </a:t>
            </a:r>
          </a:p>
        </p:txBody>
      </p:sp>
    </p:spTree>
    <p:extLst>
      <p:ext uri="{BB962C8B-B14F-4D97-AF65-F5344CB8AC3E}">
        <p14:creationId xmlns:p14="http://schemas.microsoft.com/office/powerpoint/2010/main" val="131581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2" name="Straight Connector 4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4" name="Объект 33" descr="Белые бумажные кораблики следуют за желтым">
            <a:extLst>
              <a:ext uri="{FF2B5EF4-FFF2-40B4-BE49-F238E27FC236}">
                <a16:creationId xmlns:a16="http://schemas.microsoft.com/office/drawing/2014/main" id="{48A83647-49DA-3E2E-BF1C-DB7ACCE65A6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7535" r="9954"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3" name="Isosceles Triangle 5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FFF7657C-4980-67E8-280A-E0426388CB57}"/>
              </a:ext>
            </a:extLst>
          </p:cNvPr>
          <p:cNvSpPr txBox="1"/>
          <p:nvPr/>
        </p:nvSpPr>
        <p:spPr>
          <a:xfrm>
            <a:off x="4142431" y="57738"/>
            <a:ext cx="5628485" cy="2385268"/>
          </a:xfrm>
          <a:prstGeom prst="rect">
            <a:avLst/>
          </a:prstGeom>
          <a:noFill/>
        </p:spPr>
        <p:txBody>
          <a:bodyPr wrap="square" rtlCol="0">
            <a:spAutoFit/>
          </a:bodyPr>
          <a:lstStyle/>
          <a:p>
            <a:pPr>
              <a:spcAft>
                <a:spcPts val="600"/>
              </a:spcAft>
            </a:pPr>
            <a:r>
              <a:rPr lang="kk-KZ" sz="1600" b="1" spc="-10" dirty="0">
                <a:solidFill>
                  <a:schemeClr val="accent1"/>
                </a:solidFill>
                <a:latin typeface="+mj-lt"/>
                <a:ea typeface="+mj-ea"/>
                <a:cs typeface="+mj-cs"/>
              </a:rPr>
              <a:t>2021 жылдың желтоқсанынан бастап адвокатураны дамыту тұжырымдамасы адвокаттармен бірлесіп әзірленді:</a:t>
            </a:r>
          </a:p>
          <a:p>
            <a:pPr marL="285750" indent="-285750">
              <a:buFont typeface="Wingdings" panose="05000000000000000000" pitchFamily="2" charset="2"/>
              <a:buChar char="Ø"/>
            </a:pPr>
            <a:r>
              <a:rPr lang="kk-KZ" sz="1600" spc="-10" dirty="0">
                <a:solidFill>
                  <a:schemeClr val="accent1"/>
                </a:solidFill>
                <a:latin typeface="+mj-lt"/>
                <a:ea typeface="+mj-ea"/>
                <a:cs typeface="+mj-cs"/>
              </a:rPr>
              <a:t>жоба барлық алқаларға жіберілді және РАА сайтында екі тілде жарияланды</a:t>
            </a:r>
          </a:p>
          <a:p>
            <a:pPr marL="285750" indent="-285750">
              <a:buFont typeface="Wingdings" panose="05000000000000000000" pitchFamily="2" charset="2"/>
              <a:buChar char="Ø"/>
            </a:pPr>
            <a:r>
              <a:rPr lang="kk-KZ" sz="1600" spc="-10" dirty="0">
                <a:solidFill>
                  <a:schemeClr val="accent1"/>
                </a:solidFill>
                <a:latin typeface="+mj-lt"/>
                <a:ea typeface="+mj-ea"/>
                <a:cs typeface="+mj-cs"/>
              </a:rPr>
              <a:t>келіп түскен барлық ұсыныстар қаралды</a:t>
            </a:r>
          </a:p>
          <a:p>
            <a:pPr marL="285750" indent="-285750">
              <a:buFont typeface="Wingdings" panose="05000000000000000000" pitchFamily="2" charset="2"/>
              <a:buChar char="Ø"/>
            </a:pPr>
            <a:r>
              <a:rPr lang="kk-KZ" sz="1600" spc="-10" dirty="0">
                <a:solidFill>
                  <a:schemeClr val="accent1"/>
                </a:solidFill>
                <a:latin typeface="+mj-lt"/>
                <a:ea typeface="+mj-ea"/>
                <a:cs typeface="+mj-cs"/>
              </a:rPr>
              <a:t>жоба РАА Төралқасының отырыстарында бірнеше рет талқыланды</a:t>
            </a:r>
            <a:br>
              <a:rPr lang="ru-RU" sz="1600" b="1" spc="-10" dirty="0">
                <a:solidFill>
                  <a:schemeClr val="accent1"/>
                </a:solidFill>
                <a:latin typeface="+mj-lt"/>
                <a:ea typeface="+mj-ea"/>
                <a:cs typeface="+mj-cs"/>
              </a:rPr>
            </a:br>
            <a:endParaRPr lang="ru-RU" sz="1600" b="1" spc="-10" dirty="0">
              <a:solidFill>
                <a:schemeClr val="accent1"/>
              </a:solidFill>
              <a:latin typeface="+mj-lt"/>
              <a:ea typeface="+mj-ea"/>
              <a:cs typeface="+mj-cs"/>
            </a:endParaRPr>
          </a:p>
        </p:txBody>
      </p:sp>
      <p:grpSp>
        <p:nvGrpSpPr>
          <p:cNvPr id="9" name="Группа 8">
            <a:extLst>
              <a:ext uri="{FF2B5EF4-FFF2-40B4-BE49-F238E27FC236}">
                <a16:creationId xmlns:a16="http://schemas.microsoft.com/office/drawing/2014/main" id="{4C1DE350-22C9-9BD6-6D8E-23AFBA935A99}"/>
              </a:ext>
            </a:extLst>
          </p:cNvPr>
          <p:cNvGrpSpPr/>
          <p:nvPr/>
        </p:nvGrpSpPr>
        <p:grpSpPr>
          <a:xfrm>
            <a:off x="4153381" y="2128327"/>
            <a:ext cx="6269675" cy="1444065"/>
            <a:chOff x="0" y="585593"/>
            <a:chExt cx="6831064" cy="843577"/>
          </a:xfrm>
        </p:grpSpPr>
        <p:sp>
          <p:nvSpPr>
            <p:cNvPr id="10" name="Прямоугольник: скругленные углы 9">
              <a:extLst>
                <a:ext uri="{FF2B5EF4-FFF2-40B4-BE49-F238E27FC236}">
                  <a16:creationId xmlns:a16="http://schemas.microsoft.com/office/drawing/2014/main" id="{8ACC94EE-57D8-60EC-00D4-3C3E7DFF10F9}"/>
                </a:ext>
              </a:extLst>
            </p:cNvPr>
            <p:cNvSpPr/>
            <p:nvPr/>
          </p:nvSpPr>
          <p:spPr>
            <a:xfrm>
              <a:off x="0" y="585593"/>
              <a:ext cx="6831064" cy="843577"/>
            </a:xfrm>
            <a:prstGeom prst="roundRect">
              <a:avLst>
                <a:gd name="adj" fmla="val 10000"/>
              </a:avLst>
            </a:prstGeom>
            <a:solidFill>
              <a:srgbClr val="FFC000"/>
            </a:solidFill>
          </p:spPr>
          <p:style>
            <a:lnRef idx="0">
              <a:schemeClr val="accent1"/>
            </a:lnRef>
            <a:fillRef idx="3">
              <a:schemeClr val="accent1"/>
            </a:fillRef>
            <a:effectRef idx="3">
              <a:schemeClr val="accent1"/>
            </a:effectRef>
            <a:fontRef idx="minor">
              <a:schemeClr val="dk1">
                <a:hueOff val="0"/>
                <a:satOff val="0"/>
                <a:lumOff val="0"/>
                <a:alphaOff val="0"/>
              </a:schemeClr>
            </a:fontRef>
          </p:style>
        </p:sp>
        <p:sp>
          <p:nvSpPr>
            <p:cNvPr id="11" name="Прямоугольник: скругленные углы 4">
              <a:extLst>
                <a:ext uri="{FF2B5EF4-FFF2-40B4-BE49-F238E27FC236}">
                  <a16:creationId xmlns:a16="http://schemas.microsoft.com/office/drawing/2014/main" id="{BCEBA112-5EE3-D1A9-4B53-D2AD9681C7BD}"/>
                </a:ext>
              </a:extLst>
            </p:cNvPr>
            <p:cNvSpPr txBox="1"/>
            <p:nvPr/>
          </p:nvSpPr>
          <p:spPr>
            <a:xfrm>
              <a:off x="354926" y="654672"/>
              <a:ext cx="6132462" cy="6928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algn="ctr" defTabSz="800100">
                <a:lnSpc>
                  <a:spcPct val="90000"/>
                </a:lnSpc>
                <a:spcBef>
                  <a:spcPct val="0"/>
                </a:spcBef>
                <a:buSzPct val="90000"/>
              </a:pPr>
              <a:r>
                <a:rPr lang="kk-KZ" sz="2000" b="1" dirty="0">
                  <a:solidFill>
                    <a:schemeClr val="accent1"/>
                  </a:solidFill>
                  <a:latin typeface="Calibri" panose="020F0502020204030204" pitchFamily="34" charset="0"/>
                  <a:cs typeface="Calibri" panose="020F0502020204030204" pitchFamily="34" charset="0"/>
                </a:rPr>
                <a:t>2022 жылғы 18 сәуірде басты стратегиялық құжат – 2022-2023 жылдарға арналған «Жаңа Қазақстан-Жаңа адвокатура» қазақстандық адвокатураны дамыту Тұжырымдамасы қабылданды</a:t>
              </a:r>
              <a:endParaRPr lang="kk-KZ" sz="1600" b="1" dirty="0">
                <a:solidFill>
                  <a:schemeClr val="accent1"/>
                </a:solidFill>
              </a:endParaRPr>
            </a:p>
          </p:txBody>
        </p:sp>
      </p:grpSp>
      <p:sp>
        <p:nvSpPr>
          <p:cNvPr id="14" name="Объект 35">
            <a:extLst>
              <a:ext uri="{FF2B5EF4-FFF2-40B4-BE49-F238E27FC236}">
                <a16:creationId xmlns:a16="http://schemas.microsoft.com/office/drawing/2014/main" id="{6423BFBB-9093-658D-71C5-792D13916C2A}"/>
              </a:ext>
            </a:extLst>
          </p:cNvPr>
          <p:cNvSpPr>
            <a:spLocks noGrp="1"/>
          </p:cNvSpPr>
          <p:nvPr>
            <p:ph sz="half" idx="2"/>
          </p:nvPr>
        </p:nvSpPr>
        <p:spPr>
          <a:xfrm>
            <a:off x="4263164" y="3681413"/>
            <a:ext cx="5954243" cy="4124558"/>
          </a:xfrm>
        </p:spPr>
        <p:txBody>
          <a:bodyPr vert="horz" lIns="91440" tIns="45720" rIns="91440" bIns="45720" rtlCol="0">
            <a:noAutofit/>
          </a:bodyPr>
          <a:lstStyle/>
          <a:p>
            <a:pPr marL="12700" indent="0">
              <a:lnSpc>
                <a:spcPct val="90000"/>
              </a:lnSpc>
              <a:buNone/>
              <a:tabLst>
                <a:tab pos="354965" algn="l"/>
                <a:tab pos="355600" algn="l"/>
              </a:tabLst>
            </a:pPr>
            <a:r>
              <a:rPr lang="kk-KZ" sz="1400" kern="1200" spc="-10" dirty="0">
                <a:solidFill>
                  <a:schemeClr val="accent1"/>
                </a:solidFill>
                <a:latin typeface="+mj-lt"/>
              </a:rPr>
              <a:t>Тұжырымдама адвокаттар қауымдастығының өзекті мәселелері мен олардың шешімдерін ашатын 16 бөлімнен тұрады:</a:t>
            </a:r>
            <a:endParaRPr lang="kk-KZ" sz="1400" dirty="0">
              <a:solidFill>
                <a:schemeClr val="accent1"/>
              </a:solidFill>
            </a:endParaRPr>
          </a:p>
          <a:p>
            <a:pPr marL="355600">
              <a:lnSpc>
                <a:spcPct val="90000"/>
              </a:lnSpc>
              <a:buFont typeface="Wingdings" panose="05000000000000000000" pitchFamily="2" charset="2"/>
              <a:buChar char="§"/>
              <a:tabLst>
                <a:tab pos="354965" algn="l"/>
                <a:tab pos="355600" algn="l"/>
              </a:tabLst>
            </a:pPr>
            <a:r>
              <a:rPr lang="ru-RU" sz="1400" spc="-10" dirty="0">
                <a:solidFill>
                  <a:schemeClr val="accent1"/>
                </a:solidFill>
                <a:latin typeface="Calibri" panose="020F0502020204030204" pitchFamily="34" charset="0"/>
                <a:cs typeface="Calibri" panose="020F0502020204030204" pitchFamily="34" charset="0"/>
              </a:rPr>
              <a:t>адвокат пен </a:t>
            </a:r>
            <a:r>
              <a:rPr lang="kk-KZ" sz="1400" spc="-10" dirty="0">
                <a:solidFill>
                  <a:schemeClr val="accent1"/>
                </a:solidFill>
                <a:latin typeface="Calibri" panose="020F0502020204030204" pitchFamily="34" charset="0"/>
                <a:cs typeface="Calibri" panose="020F0502020204030204" pitchFamily="34" charset="0"/>
              </a:rPr>
              <a:t>прокурордың теңдігі</a:t>
            </a:r>
          </a:p>
          <a:p>
            <a:pPr marL="355600">
              <a:lnSpc>
                <a:spcPct val="90000"/>
              </a:lnSpc>
              <a:buFont typeface="Wingdings" panose="05000000000000000000" pitchFamily="2" charset="2"/>
              <a:buChar char="§"/>
              <a:tabLst>
                <a:tab pos="354965" algn="l"/>
                <a:tab pos="355600" algn="l"/>
              </a:tabLst>
            </a:pPr>
            <a:r>
              <a:rPr lang="ru-RU" sz="1400" spc="-10" dirty="0">
                <a:solidFill>
                  <a:schemeClr val="accent1"/>
                </a:solidFill>
                <a:latin typeface="Calibri" panose="020F0502020204030204" pitchFamily="34" charset="0"/>
                <a:cs typeface="Calibri" panose="020F0502020204030204" pitchFamily="34" charset="0"/>
              </a:rPr>
              <a:t>адвокат </a:t>
            </a:r>
            <a:r>
              <a:rPr lang="kk-KZ" sz="1400" spc="-10" dirty="0">
                <a:solidFill>
                  <a:schemeClr val="accent1"/>
                </a:solidFill>
                <a:latin typeface="Calibri" panose="020F0502020204030204" pitchFamily="34" charset="0"/>
                <a:cs typeface="Calibri" panose="020F0502020204030204" pitchFamily="34" charset="0"/>
              </a:rPr>
              <a:t>мәртебесін нығайту</a:t>
            </a:r>
          </a:p>
          <a:p>
            <a:pPr marL="355600">
              <a:lnSpc>
                <a:spcPct val="90000"/>
              </a:lnSpc>
              <a:buFont typeface="Wingdings" panose="05000000000000000000" pitchFamily="2" charset="2"/>
              <a:buChar char="§"/>
              <a:tabLst>
                <a:tab pos="354965" algn="l"/>
                <a:tab pos="355600" algn="l"/>
              </a:tabLst>
            </a:pPr>
            <a:r>
              <a:rPr lang="ru-RU" sz="1400" spc="-10" dirty="0" err="1">
                <a:solidFill>
                  <a:schemeClr val="accent1"/>
                </a:solidFill>
                <a:latin typeface="Calibri" panose="020F0502020204030204" pitchFamily="34" charset="0"/>
                <a:cs typeface="Calibri" panose="020F0502020204030204" pitchFamily="34" charset="0"/>
              </a:rPr>
              <a:t>адво</a:t>
            </a:r>
            <a:r>
              <a:rPr lang="kk-KZ" sz="1400" spc="-10" dirty="0">
                <a:solidFill>
                  <a:schemeClr val="accent1"/>
                </a:solidFill>
                <a:latin typeface="Calibri" panose="020F0502020204030204" pitchFamily="34" charset="0"/>
                <a:cs typeface="Calibri" panose="020F0502020204030204" pitchFamily="34" charset="0"/>
              </a:rPr>
              <a:t>катт</a:t>
            </a:r>
            <a:r>
              <a:rPr lang="ru-RU" sz="1400" spc="-10" dirty="0" err="1">
                <a:solidFill>
                  <a:schemeClr val="accent1"/>
                </a:solidFill>
                <a:latin typeface="Calibri" panose="020F0502020204030204" pitchFamily="34" charset="0"/>
                <a:cs typeface="Calibri" panose="020F0502020204030204" pitchFamily="34" charset="0"/>
              </a:rPr>
              <a:t>ың</a:t>
            </a:r>
            <a:r>
              <a:rPr lang="ru-RU" sz="1400" spc="-10" dirty="0">
                <a:solidFill>
                  <a:schemeClr val="accent1"/>
                </a:solidFill>
                <a:latin typeface="Calibri" panose="020F0502020204030204" pitchFamily="34" charset="0"/>
                <a:cs typeface="Calibri" panose="020F0502020204030204" pitchFamily="34" charset="0"/>
              </a:rPr>
              <a:t> </a:t>
            </a:r>
            <a:r>
              <a:rPr lang="kk-KZ" sz="1400" spc="-10" dirty="0">
                <a:solidFill>
                  <a:schemeClr val="accent1"/>
                </a:solidFill>
                <a:latin typeface="Calibri" panose="020F0502020204030204" pitchFamily="34" charset="0"/>
                <a:cs typeface="Calibri" panose="020F0502020204030204" pitchFamily="34" charset="0"/>
              </a:rPr>
              <a:t>тиісті жалақысы</a:t>
            </a:r>
          </a:p>
          <a:p>
            <a:pPr marL="355600">
              <a:lnSpc>
                <a:spcPct val="90000"/>
              </a:lnSpc>
              <a:buFont typeface="Wingdings" panose="05000000000000000000" pitchFamily="2" charset="2"/>
              <a:buChar char="§"/>
              <a:tabLst>
                <a:tab pos="354965" algn="l"/>
                <a:tab pos="355600" algn="l"/>
              </a:tabLst>
            </a:pPr>
            <a:r>
              <a:rPr lang="kk-KZ" sz="1400" spc="-10" dirty="0">
                <a:solidFill>
                  <a:schemeClr val="accent1"/>
                </a:solidFill>
                <a:latin typeface="Calibri" panose="020F0502020204030204" pitchFamily="34" charset="0"/>
                <a:cs typeface="Calibri" panose="020F0502020204030204" pitchFamily="34" charset="0"/>
              </a:rPr>
              <a:t>адвокаттық</a:t>
            </a:r>
            <a:r>
              <a:rPr lang="ru-RU" sz="1400" spc="-10" dirty="0">
                <a:solidFill>
                  <a:schemeClr val="accent1"/>
                </a:solidFill>
                <a:latin typeface="Calibri" panose="020F0502020204030204" pitchFamily="34" charset="0"/>
                <a:cs typeface="Calibri" panose="020F0502020204030204" pitchFamily="34" charset="0"/>
              </a:rPr>
              <a:t> </a:t>
            </a:r>
            <a:r>
              <a:rPr lang="kk-KZ" sz="1400" spc="-10" dirty="0">
                <a:solidFill>
                  <a:schemeClr val="accent1"/>
                </a:solidFill>
                <a:latin typeface="Calibri" panose="020F0502020204030204" pitchFamily="34" charset="0"/>
                <a:cs typeface="Calibri" panose="020F0502020204030204" pitchFamily="34" charset="0"/>
              </a:rPr>
              <a:t>қызмет нысандарын реттеу</a:t>
            </a:r>
          </a:p>
          <a:p>
            <a:pPr marL="355600">
              <a:lnSpc>
                <a:spcPct val="90000"/>
              </a:lnSpc>
              <a:buFont typeface="Wingdings" panose="05000000000000000000" pitchFamily="2" charset="2"/>
              <a:buChar char="§"/>
              <a:tabLst>
                <a:tab pos="354965" algn="l"/>
                <a:tab pos="355600" algn="l"/>
              </a:tabLst>
            </a:pPr>
            <a:r>
              <a:rPr lang="kk-KZ" sz="1400" spc="-10" dirty="0">
                <a:solidFill>
                  <a:schemeClr val="accent1"/>
                </a:solidFill>
                <a:latin typeface="Calibri" panose="020F0502020204030204" pitchFamily="34" charset="0"/>
                <a:cs typeface="Calibri" panose="020F0502020204030204" pitchFamily="34" charset="0"/>
              </a:rPr>
              <a:t>адвокаттық қызметтің нақты кепілдіктері</a:t>
            </a:r>
          </a:p>
          <a:p>
            <a:pPr marL="355600">
              <a:lnSpc>
                <a:spcPct val="90000"/>
              </a:lnSpc>
              <a:buFont typeface="Wingdings" panose="05000000000000000000" pitchFamily="2" charset="2"/>
              <a:buChar char="§"/>
              <a:tabLst>
                <a:tab pos="354965" algn="l"/>
                <a:tab pos="355600" algn="l"/>
              </a:tabLst>
            </a:pPr>
            <a:r>
              <a:rPr lang="kk-KZ" sz="1400" spc="-10" dirty="0">
                <a:solidFill>
                  <a:schemeClr val="accent1"/>
                </a:solidFill>
                <a:latin typeface="Calibri" panose="020F0502020204030204" pitchFamily="34" charset="0"/>
                <a:cs typeface="Calibri" panose="020F0502020204030204" pitchFamily="34" charset="0"/>
              </a:rPr>
              <a:t>адвокаттардың</a:t>
            </a:r>
            <a:r>
              <a:rPr lang="ru-RU" sz="1400" spc="-10" dirty="0">
                <a:solidFill>
                  <a:schemeClr val="accent1"/>
                </a:solidFill>
                <a:latin typeface="Calibri" panose="020F0502020204030204" pitchFamily="34" charset="0"/>
                <a:cs typeface="Calibri" panose="020F0502020204030204" pitchFamily="34" charset="0"/>
              </a:rPr>
              <a:t> </a:t>
            </a:r>
            <a:r>
              <a:rPr lang="kk-KZ" sz="1400" spc="-10" dirty="0">
                <a:solidFill>
                  <a:schemeClr val="accent1"/>
                </a:solidFill>
                <a:latin typeface="Calibri" panose="020F0502020204030204" pitchFamily="34" charset="0"/>
                <a:cs typeface="Calibri" panose="020F0502020204030204" pitchFamily="34" charset="0"/>
              </a:rPr>
              <a:t>әлеуметтік және салықтық мәселелері</a:t>
            </a:r>
          </a:p>
          <a:p>
            <a:pPr marL="355600">
              <a:lnSpc>
                <a:spcPct val="90000"/>
              </a:lnSpc>
              <a:buFont typeface="Wingdings" panose="05000000000000000000" pitchFamily="2" charset="2"/>
              <a:buChar char="§"/>
              <a:tabLst>
                <a:tab pos="354965" algn="l"/>
                <a:tab pos="355600" algn="l"/>
              </a:tabLst>
            </a:pPr>
            <a:r>
              <a:rPr lang="ru-RU" sz="1400" spc="-10" dirty="0">
                <a:solidFill>
                  <a:schemeClr val="accent1"/>
                </a:solidFill>
                <a:latin typeface="Calibri" panose="020F0502020204030204" pitchFamily="34" charset="0"/>
                <a:cs typeface="Calibri" panose="020F0502020204030204" pitchFamily="34" charset="0"/>
              </a:rPr>
              <a:t>адвокатура </a:t>
            </a:r>
            <a:r>
              <a:rPr lang="kk-KZ" sz="1400" spc="-10" dirty="0">
                <a:solidFill>
                  <a:schemeClr val="accent1"/>
                </a:solidFill>
                <a:latin typeface="Calibri" panose="020F0502020204030204" pitchFamily="34" charset="0"/>
                <a:cs typeface="Calibri" panose="020F0502020204030204" pitchFamily="34" charset="0"/>
              </a:rPr>
              <a:t>ұйымдары мен өзін-өзі басқару органдарының кәсібінің беделін, кәсіби этикасын және жұмысының тиімділігін арттыру</a:t>
            </a:r>
          </a:p>
        </p:txBody>
      </p:sp>
      <p:sp>
        <p:nvSpPr>
          <p:cNvPr id="2" name="Номер слайда 7">
            <a:extLst>
              <a:ext uri="{FF2B5EF4-FFF2-40B4-BE49-F238E27FC236}">
                <a16:creationId xmlns:a16="http://schemas.microsoft.com/office/drawing/2014/main" id="{7F402CEC-4E59-2F2F-C741-FC102CB39CB0}"/>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6F15528-21DE-4FAA-801E-634DDDAF4B2B}" type="slidenum">
              <a:rPr lang="ru-RU" sz="1400" b="1" smtClean="0">
                <a:solidFill>
                  <a:schemeClr val="accent1"/>
                </a:solidFill>
                <a:latin typeface="Calibri" panose="020F0502020204030204" pitchFamily="34" charset="0"/>
                <a:cs typeface="Calibri" panose="020F0502020204030204" pitchFamily="34" charset="0"/>
              </a:rPr>
              <a:pPr>
                <a:spcAft>
                  <a:spcPts val="600"/>
                </a:spcAft>
              </a:pPr>
              <a:t>14</a:t>
            </a:fld>
            <a:endParaRPr lang="ru-RU" sz="14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262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Прямоугольник 2">
            <a:extLst>
              <a:ext uri="{FF2B5EF4-FFF2-40B4-BE49-F238E27FC236}">
                <a16:creationId xmlns:a16="http://schemas.microsoft.com/office/drawing/2014/main" id="{90AFAA9D-18F9-07AC-B7E6-F063AAE753A4}"/>
              </a:ext>
            </a:extLst>
          </p:cNvPr>
          <p:cNvSpPr/>
          <p:nvPr/>
        </p:nvSpPr>
        <p:spPr>
          <a:xfrm>
            <a:off x="731875" y="1179151"/>
            <a:ext cx="3612721" cy="4463889"/>
          </a:xfrm>
          <a:prstGeom prst="rect">
            <a:avLst/>
          </a:prstGeom>
        </p:spPr>
        <p:txBody>
          <a:bodyPr vert="horz" lIns="91440" tIns="45720" rIns="91440" bIns="45720" rtlCol="0" anchor="t">
            <a:normAutofit/>
          </a:bodyPr>
          <a:lstStyle/>
          <a:p>
            <a:pPr lvl="0">
              <a:spcBef>
                <a:spcPct val="0"/>
              </a:spcBef>
              <a:spcAft>
                <a:spcPts val="600"/>
              </a:spcAft>
            </a:pPr>
            <a:r>
              <a:rPr lang="ru-RU" sz="3200" b="1" spc="-10" dirty="0">
                <a:solidFill>
                  <a:srgbClr val="FFC000"/>
                </a:solidFill>
                <a:latin typeface="+mj-lt"/>
                <a:ea typeface="+mj-ea"/>
                <a:cs typeface="+mj-cs"/>
              </a:rPr>
              <a:t>РАА-</a:t>
            </a:r>
            <a:r>
              <a:rPr lang="ru-RU" sz="3200" b="1" spc="-10" dirty="0" err="1">
                <a:solidFill>
                  <a:srgbClr val="FFC000"/>
                </a:solidFill>
                <a:latin typeface="+mj-lt"/>
                <a:ea typeface="+mj-ea"/>
                <a:cs typeface="+mj-cs"/>
              </a:rPr>
              <a:t>ның</a:t>
            </a:r>
            <a:r>
              <a:rPr lang="ru-RU" sz="3200" b="1" spc="-10" dirty="0">
                <a:solidFill>
                  <a:srgbClr val="FFC000"/>
                </a:solidFill>
                <a:latin typeface="+mj-lt"/>
                <a:ea typeface="+mj-ea"/>
                <a:cs typeface="+mj-cs"/>
              </a:rPr>
              <a:t> 25 </a:t>
            </a:r>
            <a:r>
              <a:rPr lang="kk-KZ" sz="3200" b="1" spc="-10" dirty="0">
                <a:solidFill>
                  <a:srgbClr val="FFC000"/>
                </a:solidFill>
                <a:latin typeface="+mj-lt"/>
                <a:ea typeface="+mj-ea"/>
                <a:cs typeface="+mj-cs"/>
              </a:rPr>
              <a:t>ресми ұстанымы әзірленді</a:t>
            </a:r>
            <a:r>
              <a:rPr lang="ru-RU" sz="2800" b="1" spc="-10" dirty="0">
                <a:solidFill>
                  <a:srgbClr val="FFC000"/>
                </a:solidFill>
                <a:latin typeface="+mj-lt"/>
                <a:ea typeface="+mj-ea"/>
                <a:cs typeface="+mj-cs"/>
              </a:rPr>
              <a:t>, </a:t>
            </a:r>
          </a:p>
          <a:p>
            <a:pPr lvl="0">
              <a:spcBef>
                <a:spcPct val="0"/>
              </a:spcBef>
              <a:spcAft>
                <a:spcPts val="600"/>
              </a:spcAft>
            </a:pPr>
            <a:r>
              <a:rPr lang="ru-RU" sz="2800" b="1" spc="-10" dirty="0" err="1">
                <a:solidFill>
                  <a:schemeClr val="accent1"/>
                </a:solidFill>
                <a:latin typeface="+mj-lt"/>
                <a:ea typeface="+mj-ea"/>
                <a:cs typeface="+mj-cs"/>
              </a:rPr>
              <a:t>оның</a:t>
            </a:r>
            <a:r>
              <a:rPr lang="ru-RU" sz="2800" b="1" spc="-10" dirty="0">
                <a:solidFill>
                  <a:schemeClr val="accent1"/>
                </a:solidFill>
                <a:latin typeface="+mj-lt"/>
                <a:ea typeface="+mj-ea"/>
                <a:cs typeface="+mj-cs"/>
              </a:rPr>
              <a:t> </a:t>
            </a:r>
            <a:r>
              <a:rPr lang="ru-RU" sz="2800" b="1" spc="-10" dirty="0" err="1">
                <a:solidFill>
                  <a:schemeClr val="accent1"/>
                </a:solidFill>
                <a:latin typeface="+mj-lt"/>
                <a:ea typeface="+mj-ea"/>
                <a:cs typeface="+mj-cs"/>
              </a:rPr>
              <a:t>ішінде</a:t>
            </a:r>
            <a:r>
              <a:rPr lang="ru-RU" sz="2800" b="1" spc="-10" dirty="0">
                <a:solidFill>
                  <a:schemeClr val="accent1"/>
                </a:solidFill>
                <a:latin typeface="+mj-lt"/>
                <a:ea typeface="+mj-ea"/>
                <a:cs typeface="+mj-cs"/>
              </a:rPr>
              <a:t> ҒКК </a:t>
            </a:r>
            <a:r>
              <a:rPr lang="ru-RU" sz="2800" b="1" spc="-10" dirty="0" err="1">
                <a:solidFill>
                  <a:schemeClr val="accent1"/>
                </a:solidFill>
                <a:latin typeface="+mj-lt"/>
                <a:ea typeface="+mj-ea"/>
                <a:cs typeface="+mj-cs"/>
              </a:rPr>
              <a:t>қорытындылары</a:t>
            </a:r>
            <a:r>
              <a:rPr lang="ru-RU" sz="2800" b="1" spc="-10" dirty="0">
                <a:solidFill>
                  <a:schemeClr val="accent1"/>
                </a:solidFill>
                <a:latin typeface="+mj-lt"/>
                <a:ea typeface="+mj-ea"/>
                <a:cs typeface="+mj-cs"/>
              </a:rPr>
              <a:t> </a:t>
            </a:r>
            <a:r>
              <a:rPr lang="ru-RU" sz="2800" b="1" spc="-10" dirty="0" err="1">
                <a:solidFill>
                  <a:schemeClr val="accent1"/>
                </a:solidFill>
                <a:latin typeface="+mj-lt"/>
                <a:ea typeface="+mj-ea"/>
                <a:cs typeface="+mj-cs"/>
              </a:rPr>
              <a:t>негізінде</a:t>
            </a:r>
            <a:r>
              <a:rPr lang="en-US" sz="2800" b="1" spc="-10" dirty="0">
                <a:solidFill>
                  <a:schemeClr val="accent1"/>
                </a:solidFill>
                <a:latin typeface="+mj-lt"/>
                <a:ea typeface="+mj-ea"/>
                <a:cs typeface="+mj-cs"/>
              </a:rPr>
              <a:t>:</a:t>
            </a:r>
          </a:p>
        </p:txBody>
      </p:sp>
      <p:sp>
        <p:nvSpPr>
          <p:cNvPr id="12" name="Isosceles Triangle 11">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C181F21-52DD-BB64-A203-ED488EAB43CF}"/>
              </a:ext>
            </a:extLst>
          </p:cNvPr>
          <p:cNvSpPr txBox="1"/>
          <p:nvPr/>
        </p:nvSpPr>
        <p:spPr>
          <a:xfrm>
            <a:off x="4939813" y="263098"/>
            <a:ext cx="6583493" cy="6426951"/>
          </a:xfrm>
          <a:prstGeom prst="rect">
            <a:avLst/>
          </a:prstGeom>
        </p:spPr>
        <p:txBody>
          <a:bodyPr vert="horz" lIns="91440" tIns="45720" rIns="91440" bIns="45720" rtlCol="0" anchor="ctr">
            <a:normAutofit fontScale="92500" lnSpcReduction="20000"/>
          </a:bodyPr>
          <a:lstStyle/>
          <a:p>
            <a:pPr marL="342900" indent="-342900">
              <a:lnSpc>
                <a:spcPct val="90000"/>
              </a:lnSpc>
              <a:spcBef>
                <a:spcPts val="600"/>
              </a:spcBef>
              <a:spcAft>
                <a:spcPts val="600"/>
              </a:spcAft>
              <a:buClr>
                <a:schemeClr val="accent1"/>
              </a:buClr>
              <a:buSzPct val="80000"/>
              <a:buFont typeface="+mj-lt"/>
              <a:buAutoNum type="arabicPeriod"/>
            </a:pPr>
            <a:r>
              <a:rPr lang="ru-RU" sz="2100" dirty="0" err="1">
                <a:solidFill>
                  <a:schemeClr val="accent1">
                    <a:lumMod val="75000"/>
                  </a:schemeClr>
                </a:solidFill>
                <a:latin typeface="Calibri" panose="020F0502020204030204" pitchFamily="34" charset="0"/>
                <a:cs typeface="Calibri" panose="020F0502020204030204" pitchFamily="34" charset="0"/>
              </a:rPr>
              <a:t>Қазақстан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Республикасы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Жоғарғы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Сотының</a:t>
            </a:r>
            <a:r>
              <a:rPr lang="ru-RU" sz="2100" dirty="0">
                <a:solidFill>
                  <a:schemeClr val="accent1">
                    <a:lumMod val="75000"/>
                  </a:schemeClr>
                </a:solidFill>
                <a:latin typeface="Calibri" panose="020F0502020204030204" pitchFamily="34" charset="0"/>
                <a:cs typeface="Calibri" panose="020F0502020204030204" pitchFamily="34" charset="0"/>
              </a:rPr>
              <a:t> Сот </a:t>
            </a:r>
            <a:r>
              <a:rPr lang="ru-RU" sz="2100" dirty="0" err="1">
                <a:solidFill>
                  <a:schemeClr val="accent1">
                    <a:lumMod val="75000"/>
                  </a:schemeClr>
                </a:solidFill>
                <a:latin typeface="Calibri" panose="020F0502020204030204" pitchFamily="34" charset="0"/>
                <a:cs typeface="Calibri" panose="020F0502020204030204" pitchFamily="34" charset="0"/>
              </a:rPr>
              <a:t>реформасы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жөніндегі</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ұсыныстары</a:t>
            </a:r>
            <a:r>
              <a:rPr lang="ru-RU" sz="2100" dirty="0">
                <a:solidFill>
                  <a:schemeClr val="accent1">
                    <a:lumMod val="75000"/>
                  </a:schemeClr>
                </a:solidFill>
                <a:latin typeface="Calibri" panose="020F0502020204030204" pitchFamily="34" charset="0"/>
                <a:cs typeface="Calibri" panose="020F0502020204030204" pitchFamily="34" charset="0"/>
              </a:rPr>
              <a:t> (24 </a:t>
            </a:r>
            <a:r>
              <a:rPr lang="ru-RU" sz="2100" dirty="0" err="1">
                <a:solidFill>
                  <a:schemeClr val="accent1">
                    <a:lumMod val="75000"/>
                  </a:schemeClr>
                </a:solidFill>
                <a:latin typeface="Calibri" panose="020F0502020204030204" pitchFamily="34" charset="0"/>
                <a:cs typeface="Calibri" panose="020F0502020204030204" pitchFamily="34" charset="0"/>
              </a:rPr>
              <a:t>қадам</a:t>
            </a:r>
            <a:r>
              <a:rPr lang="ru-RU" sz="2100" dirty="0">
                <a:solidFill>
                  <a:schemeClr val="accent1">
                    <a:lumMod val="75000"/>
                  </a:schemeClr>
                </a:solidFill>
                <a:latin typeface="Calibri" panose="020F0502020204030204" pitchFamily="34" charset="0"/>
                <a:cs typeface="Calibri" panose="020F0502020204030204" pitchFamily="34" charset="0"/>
              </a:rPr>
              <a:t>)</a:t>
            </a:r>
          </a:p>
          <a:p>
            <a:pPr marL="342900" indent="-342900">
              <a:lnSpc>
                <a:spcPct val="90000"/>
              </a:lnSpc>
              <a:spcBef>
                <a:spcPts val="600"/>
              </a:spcBef>
              <a:spcAft>
                <a:spcPts val="600"/>
              </a:spcAft>
              <a:buClr>
                <a:schemeClr val="accent1"/>
              </a:buClr>
              <a:buSzPct val="80000"/>
              <a:buFont typeface="+mj-lt"/>
              <a:buAutoNum type="arabicPeriod"/>
            </a:pPr>
            <a:r>
              <a:rPr lang="ru-RU" sz="2100" dirty="0">
                <a:solidFill>
                  <a:schemeClr val="accent1">
                    <a:lumMod val="75000"/>
                  </a:schemeClr>
                </a:solidFill>
                <a:latin typeface="Calibri" panose="020F0502020204030204" pitchFamily="34" charset="0"/>
                <a:cs typeface="Calibri" panose="020F0502020204030204" pitchFamily="34" charset="0"/>
              </a:rPr>
              <a:t>"</a:t>
            </a:r>
            <a:r>
              <a:rPr lang="ru-RU" sz="2100" dirty="0" err="1">
                <a:solidFill>
                  <a:schemeClr val="accent1">
                    <a:lumMod val="75000"/>
                  </a:schemeClr>
                </a:solidFill>
                <a:latin typeface="Calibri" panose="020F0502020204030204" pitchFamily="34" charset="0"/>
                <a:cs typeface="Calibri" panose="020F0502020204030204" pitchFamily="34" charset="0"/>
              </a:rPr>
              <a:t>Конституциялық</a:t>
            </a:r>
            <a:r>
              <a:rPr lang="ru-RU" sz="2100" dirty="0">
                <a:solidFill>
                  <a:schemeClr val="accent1">
                    <a:lumMod val="75000"/>
                  </a:schemeClr>
                </a:solidFill>
                <a:latin typeface="Calibri" panose="020F0502020204030204" pitchFamily="34" charset="0"/>
                <a:cs typeface="Calibri" panose="020F0502020204030204" pitchFamily="34" charset="0"/>
              </a:rPr>
              <a:t> Сот </a:t>
            </a:r>
            <a:r>
              <a:rPr lang="ru-RU" sz="2100" dirty="0" err="1">
                <a:solidFill>
                  <a:schemeClr val="accent1">
                    <a:lumMod val="75000"/>
                  </a:schemeClr>
                </a:solidFill>
                <a:latin typeface="Calibri" panose="020F0502020204030204" pitchFamily="34" charset="0"/>
                <a:cs typeface="Calibri" panose="020F0502020204030204" pitchFamily="34" charset="0"/>
              </a:rPr>
              <a:t>туралы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Конституциялық</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заң</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жобасы</a:t>
            </a:r>
            <a:r>
              <a:rPr lang="ru-RU" sz="2100" dirty="0">
                <a:solidFill>
                  <a:schemeClr val="accent1">
                    <a:lumMod val="75000"/>
                  </a:schemeClr>
                </a:solidFill>
                <a:latin typeface="Calibri" panose="020F0502020204030204" pitchFamily="34" charset="0"/>
                <a:cs typeface="Calibri" panose="020F0502020204030204" pitchFamily="34" charset="0"/>
              </a:rPr>
              <a:t> </a:t>
            </a:r>
          </a:p>
          <a:p>
            <a:pPr marL="342900" indent="-342900">
              <a:lnSpc>
                <a:spcPct val="90000"/>
              </a:lnSpc>
              <a:spcBef>
                <a:spcPts val="600"/>
              </a:spcBef>
              <a:spcAft>
                <a:spcPts val="600"/>
              </a:spcAft>
              <a:buClr>
                <a:schemeClr val="accent1"/>
              </a:buClr>
              <a:buSzPct val="80000"/>
              <a:buFont typeface="+mj-lt"/>
              <a:buAutoNum type="arabicPeriod"/>
            </a:pPr>
            <a:r>
              <a:rPr lang="ru-RU" sz="2100" dirty="0">
                <a:solidFill>
                  <a:schemeClr val="accent1">
                    <a:lumMod val="75000"/>
                  </a:schemeClr>
                </a:solidFill>
                <a:latin typeface="Calibri" panose="020F0502020204030204" pitchFamily="34" charset="0"/>
                <a:cs typeface="Calibri" panose="020F0502020204030204" pitchFamily="34" charset="0"/>
              </a:rPr>
              <a:t>"Прокуратура </a:t>
            </a:r>
            <a:r>
              <a:rPr lang="ru-RU" sz="2100" dirty="0" err="1">
                <a:solidFill>
                  <a:schemeClr val="accent1">
                    <a:lumMod val="75000"/>
                  </a:schemeClr>
                </a:solidFill>
                <a:latin typeface="Calibri" panose="020F0502020204030204" pitchFamily="34" charset="0"/>
                <a:cs typeface="Calibri" panose="020F0502020204030204" pitchFamily="34" charset="0"/>
              </a:rPr>
              <a:t>туралы"Конституциялық</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заң</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жобасы</a:t>
            </a:r>
            <a:r>
              <a:rPr lang="ru-RU" sz="2100" dirty="0">
                <a:solidFill>
                  <a:schemeClr val="accent1">
                    <a:lumMod val="75000"/>
                  </a:schemeClr>
                </a:solidFill>
                <a:latin typeface="Calibri" panose="020F0502020204030204" pitchFamily="34" charset="0"/>
                <a:cs typeface="Calibri" panose="020F0502020204030204" pitchFamily="34" charset="0"/>
              </a:rPr>
              <a:t> </a:t>
            </a:r>
          </a:p>
          <a:p>
            <a:pPr marL="342900" indent="-342900">
              <a:lnSpc>
                <a:spcPct val="90000"/>
              </a:lnSpc>
              <a:spcBef>
                <a:spcPts val="600"/>
              </a:spcBef>
              <a:spcAft>
                <a:spcPts val="600"/>
              </a:spcAft>
              <a:buClr>
                <a:schemeClr val="accent1"/>
              </a:buClr>
              <a:buSzPct val="80000"/>
              <a:buFont typeface="+mj-lt"/>
              <a:buAutoNum type="arabicPeriod"/>
            </a:pPr>
            <a:r>
              <a:rPr lang="ru-RU" sz="2100" dirty="0" err="1">
                <a:solidFill>
                  <a:schemeClr val="accent1">
                    <a:lumMod val="75000"/>
                  </a:schemeClr>
                </a:solidFill>
                <a:latin typeface="Calibri" panose="020F0502020204030204" pitchFamily="34" charset="0"/>
                <a:cs typeface="Calibri" panose="020F0502020204030204" pitchFamily="34" charset="0"/>
              </a:rPr>
              <a:t>Қазақстан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Республикасында</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алқабилер</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сотын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дамыту</a:t>
            </a:r>
            <a:endParaRPr lang="ru-RU" sz="2100"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90000"/>
              </a:lnSpc>
              <a:spcBef>
                <a:spcPts val="600"/>
              </a:spcBef>
              <a:spcAft>
                <a:spcPts val="600"/>
              </a:spcAft>
              <a:buClr>
                <a:schemeClr val="accent1"/>
              </a:buClr>
              <a:buSzPct val="80000"/>
              <a:buFont typeface="+mj-lt"/>
              <a:buAutoNum type="arabicPeriod"/>
            </a:pPr>
            <a:r>
              <a:rPr lang="ru-RU" sz="2100" dirty="0" err="1">
                <a:solidFill>
                  <a:schemeClr val="accent1">
                    <a:lumMod val="75000"/>
                  </a:schemeClr>
                </a:solidFill>
                <a:latin typeface="Calibri" panose="020F0502020204030204" pitchFamily="34" charset="0"/>
                <a:cs typeface="Calibri" panose="020F0502020204030204" pitchFamily="34" charset="0"/>
              </a:rPr>
              <a:t>Құқық</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қорғау</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органдары</a:t>
            </a:r>
            <a:r>
              <a:rPr lang="ru-RU" sz="2100" dirty="0">
                <a:solidFill>
                  <a:schemeClr val="accent1">
                    <a:lumMod val="75000"/>
                  </a:schemeClr>
                </a:solidFill>
                <a:latin typeface="Calibri" panose="020F0502020204030204" pitchFamily="34" charset="0"/>
                <a:cs typeface="Calibri" panose="020F0502020204030204" pitchFamily="34" charset="0"/>
              </a:rPr>
              <a:t>, прокуратура </a:t>
            </a:r>
            <a:r>
              <a:rPr lang="ru-RU" sz="2100" dirty="0" err="1">
                <a:solidFill>
                  <a:schemeClr val="accent1">
                    <a:lumMod val="75000"/>
                  </a:schemeClr>
                </a:solidFill>
                <a:latin typeface="Calibri" panose="020F0502020204030204" pitchFamily="34" charset="0"/>
                <a:cs typeface="Calibri" panose="020F0502020204030204" pitchFamily="34" charset="0"/>
              </a:rPr>
              <a:t>және</a:t>
            </a:r>
            <a:r>
              <a:rPr lang="ru-RU" sz="2100" dirty="0">
                <a:solidFill>
                  <a:schemeClr val="accent1">
                    <a:lumMod val="75000"/>
                  </a:schemeClr>
                </a:solidFill>
                <a:latin typeface="Calibri" panose="020F0502020204030204" pitchFamily="34" charset="0"/>
                <a:cs typeface="Calibri" panose="020F0502020204030204" pitchFamily="34" charset="0"/>
              </a:rPr>
              <a:t> сот </a:t>
            </a:r>
            <a:r>
              <a:rPr lang="ru-RU" sz="2100" dirty="0" err="1">
                <a:solidFill>
                  <a:schemeClr val="accent1">
                    <a:lumMod val="75000"/>
                  </a:schemeClr>
                </a:solidFill>
                <a:latin typeface="Calibri" panose="020F0502020204030204" pitchFamily="34" charset="0"/>
                <a:cs typeface="Calibri" panose="020F0502020204030204" pitchFamily="34" charset="0"/>
              </a:rPr>
              <a:t>арасындағы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өкілеттіктер</a:t>
            </a:r>
            <a:r>
              <a:rPr lang="ru-RU" sz="2100" dirty="0">
                <a:solidFill>
                  <a:schemeClr val="accent1">
                    <a:lumMod val="75000"/>
                  </a:schemeClr>
                </a:solidFill>
                <a:latin typeface="Calibri" panose="020F0502020204030204" pitchFamily="34" charset="0"/>
                <a:cs typeface="Calibri" panose="020F0502020204030204" pitchFamily="34" charset="0"/>
              </a:rPr>
              <a:t> мен </a:t>
            </a:r>
            <a:r>
              <a:rPr lang="ru-RU" sz="2100" dirty="0" err="1">
                <a:solidFill>
                  <a:schemeClr val="accent1">
                    <a:lumMod val="75000"/>
                  </a:schemeClr>
                </a:solidFill>
                <a:latin typeface="Calibri" panose="020F0502020204030204" pitchFamily="34" charset="0"/>
                <a:cs typeface="Calibri" panose="020F0502020204030204" pitchFamily="34" charset="0"/>
              </a:rPr>
              <a:t>жауапкершілік</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аймақтарын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ажырата</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отырып</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үш</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буынды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модельді</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енгізу</a:t>
            </a:r>
            <a:endParaRPr lang="ru-RU" sz="2100"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90000"/>
              </a:lnSpc>
              <a:spcBef>
                <a:spcPts val="600"/>
              </a:spcBef>
              <a:spcAft>
                <a:spcPts val="600"/>
              </a:spcAft>
              <a:buClr>
                <a:schemeClr val="accent1"/>
              </a:buClr>
              <a:buSzPct val="80000"/>
              <a:buFont typeface="+mj-lt"/>
              <a:buAutoNum type="arabicPeriod"/>
            </a:pPr>
            <a:r>
              <a:rPr lang="ru-RU" sz="2100" dirty="0" err="1">
                <a:solidFill>
                  <a:schemeClr val="accent1">
                    <a:lumMod val="75000"/>
                  </a:schemeClr>
                </a:solidFill>
                <a:latin typeface="Calibri" panose="020F0502020204030204" pitchFamily="34" charset="0"/>
                <a:cs typeface="Calibri" panose="020F0502020204030204" pitchFamily="34" charset="0"/>
              </a:rPr>
              <a:t>Адвокаттардың</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ноутбуктерді</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телефондарды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пайдалану</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құқығымен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құқық</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қорғау</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және</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арнайы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органдар</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ғимараттарына</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еркін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кіруі</a:t>
            </a:r>
            <a:endParaRPr lang="en-US" sz="2100"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90000"/>
              </a:lnSpc>
              <a:spcBef>
                <a:spcPts val="600"/>
              </a:spcBef>
              <a:spcAft>
                <a:spcPts val="600"/>
              </a:spcAft>
              <a:buClr>
                <a:schemeClr val="accent1"/>
              </a:buClr>
              <a:buSzPct val="80000"/>
              <a:buFont typeface="+mj-lt"/>
              <a:buAutoNum type="arabicPeriod"/>
            </a:pPr>
            <a:r>
              <a:rPr lang="ru-RU" sz="2100" dirty="0" err="1">
                <a:solidFill>
                  <a:schemeClr val="accent1">
                    <a:lumMod val="75000"/>
                  </a:schemeClr>
                </a:solidFill>
                <a:latin typeface="Calibri" panose="020F0502020204030204" pitchFamily="34" charset="0"/>
                <a:cs typeface="Calibri" panose="020F0502020204030204" pitchFamily="34" charset="0"/>
              </a:rPr>
              <a:t>Мемлекеттік</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құпияларды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қамтитын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әрбір</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іс</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бойынша</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рұқсатты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ресімдеу</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талабын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алып</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тастау</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бөлігінде</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қорғаушылардың</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рұқсатын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алу</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тәртібін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өзгерту</a:t>
            </a:r>
            <a:endParaRPr lang="ru-RU" sz="2100"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90000"/>
              </a:lnSpc>
              <a:spcBef>
                <a:spcPts val="600"/>
              </a:spcBef>
              <a:spcAft>
                <a:spcPts val="600"/>
              </a:spcAft>
              <a:buClr>
                <a:schemeClr val="accent1"/>
              </a:buClr>
              <a:buSzPct val="80000"/>
              <a:buFont typeface="+mj-lt"/>
              <a:buAutoNum type="arabicPeriod"/>
            </a:pPr>
            <a:r>
              <a:rPr lang="ru-RU" sz="2100" dirty="0">
                <a:solidFill>
                  <a:schemeClr val="accent1">
                    <a:lumMod val="75000"/>
                  </a:schemeClr>
                </a:solidFill>
                <a:latin typeface="Calibri" panose="020F0502020204030204" pitchFamily="34" charset="0"/>
                <a:cs typeface="Calibri" panose="020F0502020204030204" pitchFamily="34" charset="0"/>
              </a:rPr>
              <a:t>ҚАЖК </a:t>
            </a:r>
            <a:r>
              <a:rPr lang="ru-RU" sz="2100" dirty="0" err="1">
                <a:solidFill>
                  <a:schemeClr val="accent1">
                    <a:lumMod val="75000"/>
                  </a:schemeClr>
                </a:solidFill>
                <a:latin typeface="Calibri" panose="020F0502020204030204" pitchFamily="34" charset="0"/>
                <a:cs typeface="Calibri" panose="020F0502020204030204" pitchFamily="34" charset="0"/>
              </a:rPr>
              <a:t>мекемелеріндегі</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адамдарға</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заң</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көмегін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көрсету</a:t>
            </a:r>
            <a:endParaRPr lang="ru-RU" sz="2100"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90000"/>
              </a:lnSpc>
              <a:spcBef>
                <a:spcPts val="600"/>
              </a:spcBef>
              <a:spcAft>
                <a:spcPts val="600"/>
              </a:spcAft>
              <a:buClr>
                <a:schemeClr val="accent1"/>
              </a:buClr>
              <a:buSzPct val="80000"/>
              <a:buFont typeface="+mj-lt"/>
              <a:buAutoNum type="arabicPeriod"/>
            </a:pPr>
            <a:r>
              <a:rPr lang="ru-RU" sz="2100" dirty="0" err="1">
                <a:solidFill>
                  <a:schemeClr val="accent1">
                    <a:lumMod val="75000"/>
                  </a:schemeClr>
                </a:solidFill>
                <a:latin typeface="Calibri" panose="020F0502020204030204" pitchFamily="34" charset="0"/>
                <a:cs typeface="Calibri" panose="020F0502020204030204" pitchFamily="34" charset="0"/>
              </a:rPr>
              <a:t>Салық</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заңнамасын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өзгерту</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туралы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ұсыныспен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адвокаттарға</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салық</a:t>
            </a:r>
            <a:r>
              <a:rPr lang="ru-RU" sz="2100" dirty="0">
                <a:solidFill>
                  <a:schemeClr val="accent1">
                    <a:lumMod val="75000"/>
                  </a:schemeClr>
                </a:solidFill>
                <a:latin typeface="Calibri" panose="020F0502020204030204" pitchFamily="34" charset="0"/>
                <a:cs typeface="Calibri" panose="020F0502020204030204" pitchFamily="34" charset="0"/>
              </a:rPr>
              <a:t> салу</a:t>
            </a:r>
          </a:p>
          <a:p>
            <a:pPr marL="342900" indent="-342900">
              <a:lnSpc>
                <a:spcPct val="90000"/>
              </a:lnSpc>
              <a:spcBef>
                <a:spcPts val="600"/>
              </a:spcBef>
              <a:spcAft>
                <a:spcPts val="600"/>
              </a:spcAft>
              <a:buClr>
                <a:schemeClr val="accent1"/>
              </a:buClr>
              <a:buSzPct val="80000"/>
              <a:buFont typeface="+mj-lt"/>
              <a:buAutoNum type="arabicPeriod"/>
            </a:pPr>
            <a:r>
              <a:rPr lang="ru-RU" sz="2100" dirty="0" err="1">
                <a:solidFill>
                  <a:schemeClr val="accent1">
                    <a:lumMod val="75000"/>
                  </a:schemeClr>
                </a:solidFill>
                <a:latin typeface="Calibri" panose="020F0502020204030204" pitchFamily="34" charset="0"/>
                <a:cs typeface="Calibri" panose="020F0502020204030204" pitchFamily="34" charset="0"/>
              </a:rPr>
              <a:t>Адвокаттардың</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басқа</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қызмет</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түрлерімен</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айналысуына</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шектеулерді</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алып</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тастау</a:t>
            </a:r>
            <a:endParaRPr lang="ru-RU" sz="2100"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90000"/>
              </a:lnSpc>
              <a:spcBef>
                <a:spcPts val="600"/>
              </a:spcBef>
              <a:spcAft>
                <a:spcPts val="600"/>
              </a:spcAft>
              <a:buClr>
                <a:schemeClr val="accent1"/>
              </a:buClr>
              <a:buSzPct val="80000"/>
              <a:buFont typeface="+mj-lt"/>
              <a:buAutoNum type="arabicPeriod"/>
            </a:pPr>
            <a:r>
              <a:rPr lang="ru-RU" sz="2100" dirty="0" err="1">
                <a:solidFill>
                  <a:schemeClr val="accent1">
                    <a:lumMod val="75000"/>
                  </a:schemeClr>
                </a:solidFill>
                <a:latin typeface="Calibri" panose="020F0502020204030204" pitchFamily="34" charset="0"/>
                <a:cs typeface="Calibri" panose="020F0502020204030204" pitchFamily="34" charset="0"/>
              </a:rPr>
              <a:t>Адвокаттардың</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өкілеттіктеріне</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банкроттық</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және</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оңалтуды</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басқарушылардың</a:t>
            </a:r>
            <a:r>
              <a:rPr lang="ru-RU" sz="2100" dirty="0">
                <a:solidFill>
                  <a:schemeClr val="accent1">
                    <a:lumMod val="75000"/>
                  </a:schemeClr>
                </a:solidFill>
                <a:latin typeface="Calibri" panose="020F0502020204030204" pitchFamily="34" charset="0"/>
                <a:cs typeface="Calibri" panose="020F0502020204030204" pitchFamily="34" charset="0"/>
              </a:rPr>
              <a:t> </a:t>
            </a:r>
            <a:r>
              <a:rPr lang="ru-RU" sz="2100" dirty="0" err="1">
                <a:solidFill>
                  <a:schemeClr val="accent1">
                    <a:lumMod val="75000"/>
                  </a:schemeClr>
                </a:solidFill>
                <a:latin typeface="Calibri" panose="020F0502020204030204" pitchFamily="34" charset="0"/>
                <a:cs typeface="Calibri" panose="020F0502020204030204" pitchFamily="34" charset="0"/>
              </a:rPr>
              <a:t>құзыреттерін</a:t>
            </a:r>
            <a:r>
              <a:rPr lang="ru-RU" sz="2100" dirty="0">
                <a:solidFill>
                  <a:schemeClr val="accent1">
                    <a:lumMod val="75000"/>
                  </a:schemeClr>
                </a:solidFill>
                <a:latin typeface="Calibri" panose="020F0502020204030204" pitchFamily="34" charset="0"/>
                <a:cs typeface="Calibri" panose="020F0502020204030204" pitchFamily="34" charset="0"/>
              </a:rPr>
              <a:t> беру </a:t>
            </a:r>
            <a:r>
              <a:rPr lang="ru-RU" sz="2100" dirty="0" err="1">
                <a:solidFill>
                  <a:schemeClr val="accent1">
                    <a:lumMod val="75000"/>
                  </a:schemeClr>
                </a:solidFill>
                <a:latin typeface="Calibri" panose="020F0502020204030204" pitchFamily="34" charset="0"/>
                <a:cs typeface="Calibri" panose="020F0502020204030204" pitchFamily="34" charset="0"/>
              </a:rPr>
              <a:t>мүмкіндігі</a:t>
            </a:r>
            <a:endParaRPr lang="en-US" sz="2100"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SzPct val="80000"/>
              <a:buFont typeface="+mj-lt"/>
              <a:buAutoNum type="arabicPeriod"/>
            </a:pPr>
            <a:endParaRPr lang="en-US" sz="1700" dirty="0">
              <a:solidFill>
                <a:schemeClr val="accent1">
                  <a:lumMod val="75000"/>
                </a:schemeClr>
              </a:solidFill>
              <a:latin typeface="Calibri" panose="020F0502020204030204" pitchFamily="34" charset="0"/>
              <a:cs typeface="Calibri" panose="020F0502020204030204" pitchFamily="34" charset="0"/>
            </a:endParaRPr>
          </a:p>
        </p:txBody>
      </p:sp>
      <p:sp>
        <p:nvSpPr>
          <p:cNvPr id="16" name="Isosceles Triangle 15">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7B6B0C8F-1365-7802-B9F2-885CEC4D4DD9}"/>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8" name="Номер слайда 7">
            <a:extLst>
              <a:ext uri="{FF2B5EF4-FFF2-40B4-BE49-F238E27FC236}">
                <a16:creationId xmlns:a16="http://schemas.microsoft.com/office/drawing/2014/main" id="{B592ED6C-D6E6-3E86-7FDC-F6081C08236B}"/>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15</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921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Isosceles Triangle 11">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C181F21-52DD-BB64-A203-ED488EAB43CF}"/>
              </a:ext>
            </a:extLst>
          </p:cNvPr>
          <p:cNvSpPr txBox="1"/>
          <p:nvPr/>
        </p:nvSpPr>
        <p:spPr>
          <a:xfrm>
            <a:off x="4978918" y="76200"/>
            <a:ext cx="6341016" cy="6490901"/>
          </a:xfrm>
          <a:prstGeom prst="rect">
            <a:avLst/>
          </a:prstGeom>
        </p:spPr>
        <p:txBody>
          <a:bodyPr vert="horz" lIns="91440" tIns="45720" rIns="91440" bIns="45720" rtlCol="0" anchor="ctr">
            <a:noAutofit/>
          </a:bodyPr>
          <a:lstStyle/>
          <a:p>
            <a:pPr marL="342900" indent="-342900">
              <a:lnSpc>
                <a:spcPct val="70000"/>
              </a:lnSpc>
              <a:spcBef>
                <a:spcPts val="600"/>
              </a:spcBef>
              <a:spcAft>
                <a:spcPts val="600"/>
              </a:spcAft>
              <a:buClr>
                <a:schemeClr val="accent1"/>
              </a:buClr>
              <a:buSzPct val="80000"/>
              <a:buFont typeface="+mj-lt"/>
              <a:buAutoNum type="arabicPeriod" startAt="12"/>
            </a:pPr>
            <a:r>
              <a:rPr lang="ru-RU" dirty="0">
                <a:solidFill>
                  <a:schemeClr val="accent1">
                    <a:lumMod val="75000"/>
                  </a:schemeClr>
                </a:solidFill>
                <a:latin typeface="Calibri" panose="020F0502020204030204" pitchFamily="34" charset="0"/>
                <a:cs typeface="Calibri" panose="020F0502020204030204" pitchFamily="34" charset="0"/>
              </a:rPr>
              <a:t>МКБЗК-</a:t>
            </a:r>
            <a:r>
              <a:rPr lang="ru-RU" dirty="0" err="1">
                <a:solidFill>
                  <a:schemeClr val="accent1">
                    <a:lumMod val="75000"/>
                  </a:schemeClr>
                </a:solidFill>
                <a:latin typeface="Calibri" panose="020F0502020204030204" pitchFamily="34" charset="0"/>
                <a:cs typeface="Calibri" panose="020F0502020204030204" pitchFamily="34" charset="0"/>
              </a:rPr>
              <a:t>ні</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түнгі</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уақытта</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демалыс</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және</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мереке</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күндері</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төлеу</a:t>
            </a:r>
            <a:endParaRPr lang="ru-RU"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70000"/>
              </a:lnSpc>
              <a:spcBef>
                <a:spcPts val="600"/>
              </a:spcBef>
              <a:spcAft>
                <a:spcPts val="600"/>
              </a:spcAft>
              <a:buClr>
                <a:schemeClr val="accent1"/>
              </a:buClr>
              <a:buSzPct val="80000"/>
              <a:buFont typeface="+mj-lt"/>
              <a:buAutoNum type="arabicPeriod" startAt="12"/>
            </a:pPr>
            <a:r>
              <a:rPr lang="ru-RU" dirty="0">
                <a:solidFill>
                  <a:schemeClr val="accent1">
                    <a:lumMod val="75000"/>
                  </a:schemeClr>
                </a:solidFill>
                <a:latin typeface="Calibri" panose="020F0502020204030204" pitchFamily="34" charset="0"/>
                <a:cs typeface="Calibri" panose="020F0502020204030204" pitchFamily="34" charset="0"/>
              </a:rPr>
              <a:t>МКБЗК </a:t>
            </a:r>
            <a:r>
              <a:rPr lang="ru-RU" dirty="0" err="1">
                <a:solidFill>
                  <a:schemeClr val="accent1">
                    <a:lumMod val="75000"/>
                  </a:schemeClr>
                </a:solidFill>
                <a:latin typeface="Calibri" panose="020F0502020204030204" pitchFamily="34" charset="0"/>
                <a:cs typeface="Calibri" panose="020F0502020204030204" pitchFamily="34" charset="0"/>
              </a:rPr>
              <a:t>көрсеткені</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үшін</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адвокатқа</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төленген</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уақытты</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есептеу</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сағаттық</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төлем</a:t>
            </a:r>
            <a:r>
              <a:rPr lang="ru-RU" dirty="0">
                <a:solidFill>
                  <a:schemeClr val="accent1">
                    <a:lumMod val="75000"/>
                  </a:schemeClr>
                </a:solidFill>
                <a:latin typeface="Calibri" panose="020F0502020204030204" pitchFamily="34" charset="0"/>
                <a:cs typeface="Calibri" panose="020F0502020204030204" pitchFamily="34" charset="0"/>
              </a:rPr>
              <a:t>)</a:t>
            </a:r>
          </a:p>
          <a:p>
            <a:pPr marL="342900" indent="-342900">
              <a:lnSpc>
                <a:spcPct val="70000"/>
              </a:lnSpc>
              <a:spcBef>
                <a:spcPts val="600"/>
              </a:spcBef>
              <a:spcAft>
                <a:spcPts val="600"/>
              </a:spcAft>
              <a:buClr>
                <a:schemeClr val="accent1"/>
              </a:buClr>
              <a:buSzPct val="80000"/>
              <a:buFont typeface="+mj-lt"/>
              <a:buAutoNum type="arabicPeriod" startAt="12"/>
            </a:pPr>
            <a:r>
              <a:rPr lang="ru-RU" dirty="0">
                <a:solidFill>
                  <a:schemeClr val="accent1">
                    <a:lumMod val="75000"/>
                  </a:schemeClr>
                </a:solidFill>
                <a:latin typeface="Calibri" panose="020F0502020204030204" pitchFamily="34" charset="0"/>
                <a:cs typeface="Calibri" panose="020F0502020204030204" pitchFamily="34" charset="0"/>
              </a:rPr>
              <a:t>МКБЗК </a:t>
            </a:r>
            <a:r>
              <a:rPr lang="ru-RU" dirty="0" err="1">
                <a:solidFill>
                  <a:schemeClr val="accent1">
                    <a:lumMod val="75000"/>
                  </a:schemeClr>
                </a:solidFill>
                <a:latin typeface="Calibri" panose="020F0502020204030204" pitchFamily="34" charset="0"/>
                <a:cs typeface="Calibri" panose="020F0502020204030204" pitchFamily="34" charset="0"/>
              </a:rPr>
              <a:t>бойынша</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қаржыландыру</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көлемі</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және</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ставкалар</a:t>
            </a:r>
            <a:r>
              <a:rPr lang="ru-RU" dirty="0">
                <a:solidFill>
                  <a:schemeClr val="accent1">
                    <a:lumMod val="75000"/>
                  </a:schemeClr>
                </a:solidFill>
                <a:latin typeface="Calibri" panose="020F0502020204030204" pitchFamily="34" charset="0"/>
                <a:cs typeface="Calibri" panose="020F0502020204030204" pitchFamily="34" charset="0"/>
              </a:rPr>
              <a:t> </a:t>
            </a:r>
          </a:p>
          <a:p>
            <a:pPr marL="342900" indent="-342900">
              <a:lnSpc>
                <a:spcPct val="70000"/>
              </a:lnSpc>
              <a:spcBef>
                <a:spcPts val="600"/>
              </a:spcBef>
              <a:spcAft>
                <a:spcPts val="600"/>
              </a:spcAft>
              <a:buClr>
                <a:schemeClr val="accent1"/>
              </a:buClr>
              <a:buSzPct val="80000"/>
              <a:buFont typeface="+mj-lt"/>
              <a:buAutoNum type="arabicPeriod" startAt="12"/>
            </a:pPr>
            <a:r>
              <a:rPr lang="ru-RU" dirty="0">
                <a:solidFill>
                  <a:schemeClr val="accent1">
                    <a:lumMod val="75000"/>
                  </a:schemeClr>
                </a:solidFill>
                <a:latin typeface="Calibri" panose="020F0502020204030204" pitchFamily="34" charset="0"/>
                <a:cs typeface="Calibri" panose="020F0502020204030204" pitchFamily="34" charset="0"/>
              </a:rPr>
              <a:t>«Е-</a:t>
            </a:r>
            <a:r>
              <a:rPr lang="ru-RU" dirty="0" err="1">
                <a:solidFill>
                  <a:schemeClr val="accent1">
                    <a:lumMod val="75000"/>
                  </a:schemeClr>
                </a:solidFill>
                <a:latin typeface="Calibri" panose="020F0502020204030204" pitchFamily="34" charset="0"/>
                <a:cs typeface="Calibri" panose="020F0502020204030204" pitchFamily="34" charset="0"/>
              </a:rPr>
              <a:t>заң</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көмегі</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ақпараттық</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жүйесін</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пайдалану</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мәселелері</a:t>
            </a:r>
            <a:endParaRPr lang="ru-RU"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70000"/>
              </a:lnSpc>
              <a:spcBef>
                <a:spcPts val="600"/>
              </a:spcBef>
              <a:spcAft>
                <a:spcPts val="600"/>
              </a:spcAft>
              <a:buClr>
                <a:schemeClr val="accent1"/>
              </a:buClr>
              <a:buSzPct val="80000"/>
              <a:buFont typeface="+mj-lt"/>
              <a:buAutoNum type="arabicPeriod" startAt="12"/>
            </a:pPr>
            <a:r>
              <a:rPr lang="ru-RU" dirty="0" err="1">
                <a:solidFill>
                  <a:schemeClr val="accent1">
                    <a:lumMod val="75000"/>
                  </a:schemeClr>
                </a:solidFill>
                <a:latin typeface="Calibri" panose="020F0502020204030204" pitchFamily="34" charset="0"/>
                <a:cs typeface="Calibri" panose="020F0502020204030204" pitchFamily="34" charset="0"/>
              </a:rPr>
              <a:t>Қазақстан</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Республикасында</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адвокаттардың</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қатысуымен</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дауды</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сотқа</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дейінгі</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реттеу</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институтын</a:t>
            </a:r>
            <a:r>
              <a:rPr lang="ru-RU" dirty="0">
                <a:solidFill>
                  <a:schemeClr val="accent1">
                    <a:lumMod val="75000"/>
                  </a:schemeClr>
                </a:solidFill>
                <a:latin typeface="Calibri" panose="020F0502020204030204" pitchFamily="34" charset="0"/>
                <a:cs typeface="Calibri" panose="020F0502020204030204" pitchFamily="34" charset="0"/>
              </a:rPr>
              <a:t> </a:t>
            </a:r>
            <a:r>
              <a:rPr lang="ru-RU" dirty="0" err="1">
                <a:solidFill>
                  <a:schemeClr val="accent1">
                    <a:lumMod val="75000"/>
                  </a:schemeClr>
                </a:solidFill>
                <a:latin typeface="Calibri" panose="020F0502020204030204" pitchFamily="34" charset="0"/>
                <a:cs typeface="Calibri" panose="020F0502020204030204" pitchFamily="34" charset="0"/>
              </a:rPr>
              <a:t>дамыту</a:t>
            </a:r>
            <a:endParaRPr lang="en-US" dirty="0">
              <a:solidFill>
                <a:schemeClr val="accent1">
                  <a:lumMod val="75000"/>
                </a:schemeClr>
              </a:solidFill>
              <a:latin typeface="Calibri" panose="020F0502020204030204" pitchFamily="34" charset="0"/>
              <a:cs typeface="Calibri" panose="020F0502020204030204" pitchFamily="34" charset="0"/>
            </a:endParaRPr>
          </a:p>
          <a:p>
            <a:pPr marL="342900" indent="-342900">
              <a:lnSpc>
                <a:spcPct val="70000"/>
              </a:lnSpc>
              <a:spcBef>
                <a:spcPts val="600"/>
              </a:spcBef>
              <a:spcAft>
                <a:spcPts val="600"/>
              </a:spcAft>
              <a:buClr>
                <a:schemeClr val="accent1"/>
              </a:buClr>
              <a:buSzPct val="80000"/>
              <a:buFont typeface="+mj-lt"/>
              <a:buAutoNum type="arabicPeriod" startAt="12"/>
            </a:pPr>
            <a:r>
              <a:rPr lang="kk-KZ" dirty="0">
                <a:solidFill>
                  <a:schemeClr val="accent1">
                    <a:lumMod val="75000"/>
                  </a:schemeClr>
                </a:solidFill>
                <a:latin typeface="Calibri" panose="020F0502020204030204" pitchFamily="34" charset="0"/>
                <a:cs typeface="Calibri" panose="020F0502020204030204" pitchFamily="34" charset="0"/>
              </a:rPr>
              <a:t>ӘҚБтК-дегі өзгерістер (адвокаттық құпия және заң консультанттарының құқықтарын кеңейту мәселелері бойынша)</a:t>
            </a:r>
          </a:p>
          <a:p>
            <a:pPr marL="342900" indent="-342900">
              <a:lnSpc>
                <a:spcPct val="70000"/>
              </a:lnSpc>
              <a:spcBef>
                <a:spcPts val="600"/>
              </a:spcBef>
              <a:spcAft>
                <a:spcPts val="600"/>
              </a:spcAft>
              <a:buClr>
                <a:schemeClr val="accent1"/>
              </a:buClr>
              <a:buSzPct val="80000"/>
              <a:buFont typeface="+mj-lt"/>
              <a:buAutoNum type="arabicPeriod" startAt="12"/>
            </a:pPr>
            <a:r>
              <a:rPr lang="kk-KZ" dirty="0">
                <a:solidFill>
                  <a:schemeClr val="accent1">
                    <a:lumMod val="75000"/>
                  </a:schemeClr>
                </a:solidFill>
                <a:latin typeface="Calibri" panose="020F0502020204030204" pitchFamily="34" charset="0"/>
                <a:cs typeface="Calibri" panose="020F0502020204030204" pitchFamily="34" charset="0"/>
              </a:rPr>
              <a:t>ҚР Президентінің бастамасымен құқық қорғаушылардың қауіпсіздігі туралы жоба </a:t>
            </a:r>
          </a:p>
          <a:p>
            <a:pPr marL="342900" indent="-342900">
              <a:lnSpc>
                <a:spcPct val="70000"/>
              </a:lnSpc>
              <a:spcBef>
                <a:spcPts val="600"/>
              </a:spcBef>
              <a:spcAft>
                <a:spcPts val="600"/>
              </a:spcAft>
              <a:buClr>
                <a:schemeClr val="accent1"/>
              </a:buClr>
              <a:buSzPct val="80000"/>
              <a:buFont typeface="+mj-lt"/>
              <a:buAutoNum type="arabicPeriod" startAt="12"/>
            </a:pPr>
            <a:r>
              <a:rPr lang="kk-KZ" dirty="0">
                <a:solidFill>
                  <a:schemeClr val="accent1">
                    <a:lumMod val="75000"/>
                  </a:schemeClr>
                </a:solidFill>
                <a:latin typeface="Calibri" panose="020F0502020204030204" pitchFamily="34" charset="0"/>
                <a:cs typeface="Calibri" panose="020F0502020204030204" pitchFamily="34" charset="0"/>
              </a:rPr>
              <a:t>Адам құқықтары және заң үстемдігі саласындағы шаралар жоспары</a:t>
            </a:r>
          </a:p>
          <a:p>
            <a:pPr marL="342900" indent="-342900">
              <a:lnSpc>
                <a:spcPct val="70000"/>
              </a:lnSpc>
              <a:spcBef>
                <a:spcPts val="600"/>
              </a:spcBef>
              <a:spcAft>
                <a:spcPts val="600"/>
              </a:spcAft>
              <a:buClr>
                <a:schemeClr val="accent1"/>
              </a:buClr>
              <a:buSzPct val="80000"/>
              <a:buFont typeface="+mj-lt"/>
              <a:buAutoNum type="arabicPeriod" startAt="12"/>
            </a:pPr>
            <a:r>
              <a:rPr lang="kk-KZ" dirty="0">
                <a:solidFill>
                  <a:schemeClr val="accent1">
                    <a:lumMod val="75000"/>
                  </a:schemeClr>
                </a:solidFill>
                <a:latin typeface="Calibri" panose="020F0502020204030204" pitchFamily="34" charset="0"/>
                <a:cs typeface="Calibri" panose="020F0502020204030204" pitchFamily="34" charset="0"/>
              </a:rPr>
              <a:t>АЖ/ТҚҚ бойынша заңға өзгерістер бойынша</a:t>
            </a:r>
          </a:p>
          <a:p>
            <a:pPr marL="342900" indent="-342900">
              <a:lnSpc>
                <a:spcPct val="70000"/>
              </a:lnSpc>
              <a:spcBef>
                <a:spcPts val="600"/>
              </a:spcBef>
              <a:spcAft>
                <a:spcPts val="600"/>
              </a:spcAft>
              <a:buClr>
                <a:schemeClr val="accent1"/>
              </a:buClr>
              <a:buSzPct val="80000"/>
              <a:buFont typeface="+mj-lt"/>
              <a:buAutoNum type="arabicPeriod" startAt="12"/>
            </a:pPr>
            <a:r>
              <a:rPr lang="kk-KZ" dirty="0">
                <a:solidFill>
                  <a:schemeClr val="accent1">
                    <a:lumMod val="75000"/>
                  </a:schemeClr>
                </a:solidFill>
                <a:latin typeface="Calibri" panose="020F0502020204030204" pitchFamily="34" charset="0"/>
                <a:cs typeface="Calibri" panose="020F0502020204030204" pitchFamily="34" charset="0"/>
              </a:rPr>
              <a:t>"Құқық үстемдігі" бағыты бойынша жұмыс тобы үшін</a:t>
            </a:r>
          </a:p>
          <a:p>
            <a:pPr>
              <a:lnSpc>
                <a:spcPct val="70000"/>
              </a:lnSpc>
              <a:spcBef>
                <a:spcPts val="600"/>
              </a:spcBef>
              <a:spcAft>
                <a:spcPts val="600"/>
              </a:spcAft>
              <a:buClr>
                <a:schemeClr val="accent1"/>
              </a:buClr>
              <a:buSzPct val="80000"/>
            </a:pPr>
            <a:endParaRPr lang="ru-RU" dirty="0">
              <a:solidFill>
                <a:schemeClr val="accent1">
                  <a:lumMod val="75000"/>
                </a:schemeClr>
              </a:solidFill>
              <a:latin typeface="Calibri" panose="020F0502020204030204" pitchFamily="34" charset="0"/>
              <a:cs typeface="Calibri" panose="020F0502020204030204" pitchFamily="34" charset="0"/>
            </a:endParaRPr>
          </a:p>
          <a:p>
            <a:pPr>
              <a:lnSpc>
                <a:spcPct val="70000"/>
              </a:lnSpc>
              <a:spcBef>
                <a:spcPts val="600"/>
              </a:spcBef>
              <a:spcAft>
                <a:spcPts val="600"/>
              </a:spcAft>
              <a:buClr>
                <a:schemeClr val="accent1"/>
              </a:buClr>
              <a:buSzPct val="80000"/>
            </a:pPr>
            <a:r>
              <a:rPr lang="ru-RU" b="1" u="sng" dirty="0">
                <a:solidFill>
                  <a:schemeClr val="accent1">
                    <a:lumMod val="75000"/>
                  </a:schemeClr>
                </a:solidFill>
                <a:latin typeface="Calibri" panose="020F0502020204030204" pitchFamily="34" charset="0"/>
                <a:cs typeface="Calibri" panose="020F0502020204030204" pitchFamily="34" charset="0"/>
              </a:rPr>
              <a:t> </a:t>
            </a:r>
            <a:r>
              <a:rPr lang="kk-KZ" b="1" u="sng" dirty="0">
                <a:solidFill>
                  <a:schemeClr val="accent1">
                    <a:lumMod val="75000"/>
                  </a:schemeClr>
                </a:solidFill>
                <a:latin typeface="Calibri" panose="020F0502020204030204" pitchFamily="34" charset="0"/>
                <a:cs typeface="Calibri" panose="020F0502020204030204" pitchFamily="34" charset="0"/>
              </a:rPr>
              <a:t>+ 4 ұстаным </a:t>
            </a:r>
            <a:r>
              <a:rPr lang="kk-KZ" dirty="0">
                <a:solidFill>
                  <a:schemeClr val="accent1">
                    <a:lumMod val="75000"/>
                  </a:schemeClr>
                </a:solidFill>
                <a:latin typeface="Calibri" panose="020F0502020204030204" pitchFamily="34" charset="0"/>
                <a:cs typeface="Calibri" panose="020F0502020204030204" pitchFamily="34" charset="0"/>
              </a:rPr>
              <a:t>адвокатураны дамыту тұжырымдамасын іске асырудағы бейіндік заңға, ҚПК, ӘҚБтК және ілеспе заңдарға өзгерістер бойынша.</a:t>
            </a:r>
          </a:p>
        </p:txBody>
      </p:sp>
      <p:sp>
        <p:nvSpPr>
          <p:cNvPr id="16" name="Isosceles Triangle 15">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E61B8EBD-861B-8A30-2ECB-D45C90E8C5D6}"/>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8" name="Номер слайда 7">
            <a:extLst>
              <a:ext uri="{FF2B5EF4-FFF2-40B4-BE49-F238E27FC236}">
                <a16:creationId xmlns:a16="http://schemas.microsoft.com/office/drawing/2014/main" id="{BAE8A80C-2450-8EEE-7FE6-B6C2D51C6DEF}"/>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16</a:t>
            </a:fld>
            <a:endParaRPr lang="ru-RU" sz="1400" b="1" dirty="0">
              <a:solidFill>
                <a:schemeClr val="bg1"/>
              </a:solidFill>
              <a:latin typeface="Calibri" panose="020F0502020204030204" pitchFamily="34" charset="0"/>
              <a:cs typeface="Calibri" panose="020F0502020204030204" pitchFamily="34" charset="0"/>
            </a:endParaRPr>
          </a:p>
        </p:txBody>
      </p:sp>
      <p:sp>
        <p:nvSpPr>
          <p:cNvPr id="4" name="Прямоугольник 3">
            <a:extLst>
              <a:ext uri="{FF2B5EF4-FFF2-40B4-BE49-F238E27FC236}">
                <a16:creationId xmlns:a16="http://schemas.microsoft.com/office/drawing/2014/main" id="{6076A592-059C-15CB-7D0D-B9C336DB52F0}"/>
              </a:ext>
            </a:extLst>
          </p:cNvPr>
          <p:cNvSpPr/>
          <p:nvPr/>
        </p:nvSpPr>
        <p:spPr>
          <a:xfrm>
            <a:off x="731875" y="1179151"/>
            <a:ext cx="3612721" cy="4463889"/>
          </a:xfrm>
          <a:prstGeom prst="rect">
            <a:avLst/>
          </a:prstGeom>
        </p:spPr>
        <p:txBody>
          <a:bodyPr vert="horz" lIns="91440" tIns="45720" rIns="91440" bIns="45720" rtlCol="0" anchor="t">
            <a:normAutofit/>
          </a:bodyPr>
          <a:lstStyle/>
          <a:p>
            <a:pPr lvl="0">
              <a:spcBef>
                <a:spcPct val="0"/>
              </a:spcBef>
              <a:spcAft>
                <a:spcPts val="600"/>
              </a:spcAft>
            </a:pPr>
            <a:r>
              <a:rPr lang="ru-RU" sz="3200" b="1" spc="-10" dirty="0">
                <a:solidFill>
                  <a:srgbClr val="FFC000"/>
                </a:solidFill>
                <a:latin typeface="+mj-lt"/>
                <a:ea typeface="+mj-ea"/>
                <a:cs typeface="+mj-cs"/>
              </a:rPr>
              <a:t>РАА-</a:t>
            </a:r>
            <a:r>
              <a:rPr lang="ru-RU" sz="3200" b="1" spc="-10" dirty="0" err="1">
                <a:solidFill>
                  <a:srgbClr val="FFC000"/>
                </a:solidFill>
                <a:latin typeface="+mj-lt"/>
                <a:ea typeface="+mj-ea"/>
                <a:cs typeface="+mj-cs"/>
              </a:rPr>
              <a:t>ның</a:t>
            </a:r>
            <a:r>
              <a:rPr lang="ru-RU" sz="3200" b="1" spc="-10" dirty="0">
                <a:solidFill>
                  <a:srgbClr val="FFC000"/>
                </a:solidFill>
                <a:latin typeface="+mj-lt"/>
                <a:ea typeface="+mj-ea"/>
                <a:cs typeface="+mj-cs"/>
              </a:rPr>
              <a:t> 25 </a:t>
            </a:r>
            <a:r>
              <a:rPr lang="kk-KZ" sz="3200" b="1" spc="-10" dirty="0">
                <a:solidFill>
                  <a:srgbClr val="FFC000"/>
                </a:solidFill>
                <a:latin typeface="+mj-lt"/>
                <a:ea typeface="+mj-ea"/>
                <a:cs typeface="+mj-cs"/>
              </a:rPr>
              <a:t>ресми ұстанымы әзірленді</a:t>
            </a:r>
            <a:r>
              <a:rPr lang="ru-RU" sz="2800" b="1" spc="-10" dirty="0">
                <a:solidFill>
                  <a:srgbClr val="FFC000"/>
                </a:solidFill>
                <a:latin typeface="+mj-lt"/>
                <a:ea typeface="+mj-ea"/>
                <a:cs typeface="+mj-cs"/>
              </a:rPr>
              <a:t>, </a:t>
            </a:r>
          </a:p>
          <a:p>
            <a:pPr lvl="0">
              <a:spcBef>
                <a:spcPct val="0"/>
              </a:spcBef>
              <a:spcAft>
                <a:spcPts val="600"/>
              </a:spcAft>
            </a:pPr>
            <a:r>
              <a:rPr lang="ru-RU" sz="2800" b="1" spc="-10" dirty="0" err="1">
                <a:solidFill>
                  <a:schemeClr val="accent1"/>
                </a:solidFill>
                <a:latin typeface="+mj-lt"/>
                <a:ea typeface="+mj-ea"/>
                <a:cs typeface="+mj-cs"/>
              </a:rPr>
              <a:t>оның</a:t>
            </a:r>
            <a:r>
              <a:rPr lang="ru-RU" sz="2800" b="1" spc="-10" dirty="0">
                <a:solidFill>
                  <a:schemeClr val="accent1"/>
                </a:solidFill>
                <a:latin typeface="+mj-lt"/>
                <a:ea typeface="+mj-ea"/>
                <a:cs typeface="+mj-cs"/>
              </a:rPr>
              <a:t> </a:t>
            </a:r>
            <a:r>
              <a:rPr lang="ru-RU" sz="2800" b="1" spc="-10" dirty="0" err="1">
                <a:solidFill>
                  <a:schemeClr val="accent1"/>
                </a:solidFill>
                <a:latin typeface="+mj-lt"/>
                <a:ea typeface="+mj-ea"/>
                <a:cs typeface="+mj-cs"/>
              </a:rPr>
              <a:t>ішінде</a:t>
            </a:r>
            <a:r>
              <a:rPr lang="ru-RU" sz="2800" b="1" spc="-10" dirty="0">
                <a:solidFill>
                  <a:schemeClr val="accent1"/>
                </a:solidFill>
                <a:latin typeface="+mj-lt"/>
                <a:ea typeface="+mj-ea"/>
                <a:cs typeface="+mj-cs"/>
              </a:rPr>
              <a:t> ҒКК </a:t>
            </a:r>
            <a:r>
              <a:rPr lang="ru-RU" sz="2800" b="1" spc="-10" dirty="0" err="1">
                <a:solidFill>
                  <a:schemeClr val="accent1"/>
                </a:solidFill>
                <a:latin typeface="+mj-lt"/>
                <a:ea typeface="+mj-ea"/>
                <a:cs typeface="+mj-cs"/>
              </a:rPr>
              <a:t>қорытындылары</a:t>
            </a:r>
            <a:r>
              <a:rPr lang="ru-RU" sz="2800" b="1" spc="-10" dirty="0">
                <a:solidFill>
                  <a:schemeClr val="accent1"/>
                </a:solidFill>
                <a:latin typeface="+mj-lt"/>
                <a:ea typeface="+mj-ea"/>
                <a:cs typeface="+mj-cs"/>
              </a:rPr>
              <a:t> </a:t>
            </a:r>
            <a:r>
              <a:rPr lang="ru-RU" sz="2800" b="1" spc="-10" dirty="0" err="1">
                <a:solidFill>
                  <a:schemeClr val="accent1"/>
                </a:solidFill>
                <a:latin typeface="+mj-lt"/>
                <a:ea typeface="+mj-ea"/>
                <a:cs typeface="+mj-cs"/>
              </a:rPr>
              <a:t>негізінде</a:t>
            </a:r>
            <a:r>
              <a:rPr lang="en-US" sz="2800" b="1" spc="-10" dirty="0">
                <a:solidFill>
                  <a:schemeClr val="accent1"/>
                </a:solidFill>
                <a:latin typeface="+mj-lt"/>
                <a:ea typeface="+mj-ea"/>
                <a:cs typeface="+mj-cs"/>
              </a:rPr>
              <a:t>:</a:t>
            </a:r>
          </a:p>
          <a:p>
            <a:pPr lvl="0">
              <a:spcBef>
                <a:spcPct val="0"/>
              </a:spcBef>
              <a:spcAft>
                <a:spcPts val="600"/>
              </a:spcAft>
            </a:pPr>
            <a:r>
              <a:rPr lang="ru-RU" sz="2000" b="1" i="1" spc="-10" dirty="0">
                <a:solidFill>
                  <a:schemeClr val="accent1"/>
                </a:solidFill>
                <a:latin typeface="+mj-lt"/>
                <a:ea typeface="+mj-ea"/>
                <a:cs typeface="+mj-cs"/>
              </a:rPr>
              <a:t>(2 </a:t>
            </a:r>
            <a:r>
              <a:rPr lang="ru-RU" sz="2000" b="1" i="1" spc="-10" dirty="0" err="1">
                <a:solidFill>
                  <a:schemeClr val="accent1"/>
                </a:solidFill>
                <a:latin typeface="+mj-lt"/>
                <a:ea typeface="+mj-ea"/>
                <a:cs typeface="+mj-cs"/>
              </a:rPr>
              <a:t>бөлігі</a:t>
            </a:r>
            <a:r>
              <a:rPr lang="ru-RU" sz="2000" b="1" i="1" spc="-10" dirty="0">
                <a:solidFill>
                  <a:schemeClr val="accent1"/>
                </a:solidFill>
                <a:latin typeface="+mj-lt"/>
                <a:ea typeface="+mj-ea"/>
                <a:cs typeface="+mj-cs"/>
              </a:rPr>
              <a:t>)</a:t>
            </a:r>
            <a:endParaRPr lang="en-US" sz="2000" b="1" i="1" spc="-10" dirty="0">
              <a:solidFill>
                <a:schemeClr val="accent1"/>
              </a:solidFill>
              <a:latin typeface="+mj-lt"/>
              <a:ea typeface="+mj-ea"/>
              <a:cs typeface="+mj-cs"/>
            </a:endParaRPr>
          </a:p>
        </p:txBody>
      </p:sp>
    </p:spTree>
    <p:extLst>
      <p:ext uri="{BB962C8B-B14F-4D97-AF65-F5344CB8AC3E}">
        <p14:creationId xmlns:p14="http://schemas.microsoft.com/office/powerpoint/2010/main" val="377908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Group 14">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Рисунок 9" descr="Открытая книга и сверху — очки и перо">
            <a:extLst>
              <a:ext uri="{FF2B5EF4-FFF2-40B4-BE49-F238E27FC236}">
                <a16:creationId xmlns:a16="http://schemas.microsoft.com/office/drawing/2014/main" id="{7AD80A8C-6EA5-9D6C-B36A-EFCDFDD1F5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542" r="37232" b="1305"/>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51" name="Isosceles Triangle 26">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Объект 2">
            <a:extLst>
              <a:ext uri="{FF2B5EF4-FFF2-40B4-BE49-F238E27FC236}">
                <a16:creationId xmlns:a16="http://schemas.microsoft.com/office/drawing/2014/main" id="{F65C175F-F220-8BD3-6500-31EDA08582C8}"/>
              </a:ext>
            </a:extLst>
          </p:cNvPr>
          <p:cNvSpPr>
            <a:spLocks noGrp="1"/>
          </p:cNvSpPr>
          <p:nvPr>
            <p:ph sz="half" idx="1"/>
          </p:nvPr>
        </p:nvSpPr>
        <p:spPr>
          <a:xfrm>
            <a:off x="2568000" y="1151850"/>
            <a:ext cx="7495148" cy="5977270"/>
          </a:xfrm>
        </p:spPr>
        <p:txBody>
          <a:bodyPr vert="horz" lIns="91440" tIns="45720" rIns="91440" bIns="45720" rtlCol="0">
            <a:normAutofit/>
          </a:bodyPr>
          <a:lstStyle/>
          <a:p>
            <a:pPr>
              <a:lnSpc>
                <a:spcPct val="90000"/>
              </a:lnSpc>
              <a:buFont typeface="Wingdings" panose="05000000000000000000" pitchFamily="2" charset="2"/>
              <a:buChar char="Ø"/>
            </a:pPr>
            <a:r>
              <a:rPr lang="kk-KZ" sz="2400" dirty="0">
                <a:latin typeface="Calibri" panose="020F0502020204030204" pitchFamily="34" charset="0"/>
                <a:cs typeface="Calibri" panose="020F0502020204030204" pitchFamily="34" charset="0"/>
              </a:rPr>
              <a:t>Заңнамаға өзгерістер мен толықтырулар бойынша заң жобалары дайындалды (4 салыстырмалы кесте)</a:t>
            </a:r>
          </a:p>
          <a:p>
            <a:pPr>
              <a:lnSpc>
                <a:spcPct val="90000"/>
              </a:lnSpc>
              <a:buFont typeface="Wingdings" panose="05000000000000000000" pitchFamily="2" charset="2"/>
              <a:buChar char="Ø"/>
            </a:pPr>
            <a:r>
              <a:rPr lang="kk-KZ" sz="2400" dirty="0">
                <a:latin typeface="Calibri" panose="020F0502020204030204" pitchFamily="34" charset="0"/>
                <a:cs typeface="Calibri" panose="020F0502020204030204" pitchFamily="34" charset="0"/>
              </a:rPr>
              <a:t>Тұжырымдамада көрсетілген адвокатура мәселелері жұмыс топтарының күн тәртібіне енгізілді</a:t>
            </a:r>
            <a:r>
              <a:rPr lang="ru-RU"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pPr lvl="1">
              <a:lnSpc>
                <a:spcPct val="90000"/>
              </a:lnSpc>
              <a:buFont typeface="Wingdings" panose="05000000000000000000" pitchFamily="2" charset="2"/>
              <a:buChar char="Ø"/>
            </a:pPr>
            <a:r>
              <a:rPr lang="kk-KZ" sz="2200" dirty="0">
                <a:latin typeface="Calibri" panose="020F0502020204030204" pitchFamily="34" charset="0"/>
                <a:cs typeface="Calibri" panose="020F0502020204030204" pitchFamily="34" charset="0"/>
              </a:rPr>
              <a:t>ҚР Парламенті Сенатында «Сот жүйесі мен судьяларының мәртебесі туралы» ҚР Конституциялық заңына және процестік заңнаманы, адвокаттық қызметті және заң көмегін көрсетуді жетілдіру, дауларды соттан тыс және сотқа дейінгі шешу мәселелері жөніндегі заңнамалық актілергеөзгерістер мен толықтырулар енгізу </a:t>
            </a:r>
          </a:p>
          <a:p>
            <a:pPr lvl="1">
              <a:lnSpc>
                <a:spcPct val="90000"/>
              </a:lnSpc>
              <a:buFont typeface="Wingdings" panose="05000000000000000000" pitchFamily="2" charset="2"/>
              <a:buChar char="Ø"/>
            </a:pPr>
            <a:r>
              <a:rPr lang="kk-KZ" sz="2200" dirty="0">
                <a:latin typeface="Calibri" panose="020F0502020204030204" pitchFamily="34" charset="0"/>
                <a:cs typeface="Calibri" panose="020F0502020204030204" pitchFamily="34" charset="0"/>
              </a:rPr>
              <a:t>қылмыстық және қылмыстық іс жүргізу заңнамасына ревизия жүргізу жөніндегі ӘМ-нің жобалау кеңсесі шеңберінде</a:t>
            </a:r>
          </a:p>
        </p:txBody>
      </p:sp>
      <p:sp>
        <p:nvSpPr>
          <p:cNvPr id="2" name="Заголовок 1">
            <a:extLst>
              <a:ext uri="{FF2B5EF4-FFF2-40B4-BE49-F238E27FC236}">
                <a16:creationId xmlns:a16="http://schemas.microsoft.com/office/drawing/2014/main" id="{D7BE3325-4AD6-8E64-9649-5812D64DF00F}"/>
              </a:ext>
            </a:extLst>
          </p:cNvPr>
          <p:cNvSpPr>
            <a:spLocks noGrp="1"/>
          </p:cNvSpPr>
          <p:nvPr>
            <p:ph type="title"/>
          </p:nvPr>
        </p:nvSpPr>
        <p:spPr>
          <a:xfrm>
            <a:off x="2259482" y="435432"/>
            <a:ext cx="7071844" cy="639620"/>
          </a:xfrm>
        </p:spPr>
        <p:txBody>
          <a:bodyPr vert="horz" lIns="91440" tIns="45720" rIns="91440" bIns="45720" rtlCol="0" anchor="t">
            <a:normAutofit fontScale="90000"/>
          </a:bodyPr>
          <a:lstStyle/>
          <a:p>
            <a:r>
              <a:rPr lang="kk-KZ" sz="2400" b="1" spc="-10" dirty="0"/>
              <a:t>Тұжырымдаманы іске асыру бойынша қабылданған шаралар</a:t>
            </a:r>
            <a:endParaRPr lang="en-US" sz="2400" b="1" spc="-10" dirty="0"/>
          </a:p>
        </p:txBody>
      </p:sp>
      <p:sp>
        <p:nvSpPr>
          <p:cNvPr id="11" name="Номер слайда 7">
            <a:extLst>
              <a:ext uri="{FF2B5EF4-FFF2-40B4-BE49-F238E27FC236}">
                <a16:creationId xmlns:a16="http://schemas.microsoft.com/office/drawing/2014/main" id="{06EC3C3A-2625-630F-957C-BBB8E1D72820}"/>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17</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55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C2F0FDEA-1E3B-F272-C0DD-8CFA6F49C3D6}"/>
              </a:ext>
            </a:extLst>
          </p:cNvPr>
          <p:cNvSpPr/>
          <p:nvPr/>
        </p:nvSpPr>
        <p:spPr>
          <a:xfrm>
            <a:off x="3529405" y="1710466"/>
            <a:ext cx="8520952" cy="4732036"/>
          </a:xfrm>
          <a:prstGeom prst="rect">
            <a:avLst/>
          </a:prstGeom>
          <a:solidFill>
            <a:srgbClr val="FFFFFF">
              <a:alpha val="88000"/>
            </a:srgbClr>
          </a:solidFill>
          <a:ln>
            <a:noFill/>
          </a:ln>
          <a:effectLst>
            <a:glow>
              <a:schemeClr val="accent3">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4DF64A26-86DF-9FE3-866C-654F96B6FE9F}"/>
              </a:ext>
            </a:extLst>
          </p:cNvPr>
          <p:cNvSpPr>
            <a:spLocks noGrp="1"/>
          </p:cNvSpPr>
          <p:nvPr>
            <p:ph type="title"/>
          </p:nvPr>
        </p:nvSpPr>
        <p:spPr>
          <a:xfrm>
            <a:off x="591961" y="149407"/>
            <a:ext cx="8520953" cy="1320800"/>
          </a:xfrm>
        </p:spPr>
        <p:txBody>
          <a:bodyPr>
            <a:normAutofit fontScale="90000"/>
          </a:bodyPr>
          <a:lstStyle/>
          <a:p>
            <a:r>
              <a:rPr lang="kk-KZ" sz="2000" b="1" spc="-10" dirty="0"/>
              <a:t>Тұжырымдаманы іске асыру бойынша қабылданған шаралар</a:t>
            </a:r>
            <a:r>
              <a:rPr lang="en-US" sz="2000" b="1" spc="-10" dirty="0"/>
              <a:t> </a:t>
            </a:r>
            <a:br>
              <a:rPr lang="ru-RU" sz="2400" b="1" spc="-10" dirty="0"/>
            </a:br>
            <a:r>
              <a:rPr lang="kk-KZ" sz="2200" b="1" spc="-10" dirty="0">
                <a:solidFill>
                  <a:schemeClr val="accent1"/>
                </a:solidFill>
                <a:latin typeface="+mj-lt"/>
                <a:cs typeface="+mj-cs"/>
              </a:rPr>
              <a:t>ҚР Президенті жанындағы Адам құқықтары жөніндегі комиссияның «Қазақстан Республикасындағы адвокатура институтының құқық қорғау әлеуетін дамыту» тақырыбындағы отырысы</a:t>
            </a:r>
            <a:br>
              <a:rPr lang="ru-RU" sz="2200" b="1" spc="-10" dirty="0">
                <a:solidFill>
                  <a:schemeClr val="accent1"/>
                </a:solidFill>
                <a:latin typeface="+mj-lt"/>
                <a:cs typeface="+mj-cs"/>
              </a:rPr>
            </a:br>
            <a:r>
              <a:rPr lang="ru-RU" sz="1400" b="1" i="1" spc="-10" dirty="0">
                <a:solidFill>
                  <a:schemeClr val="accent4"/>
                </a:solidFill>
                <a:latin typeface="+mj-lt"/>
                <a:cs typeface="+mj-cs"/>
              </a:rPr>
              <a:t>2022 ж. 30 </a:t>
            </a:r>
            <a:r>
              <a:rPr lang="kk-KZ" sz="1400" b="1" i="1" spc="-10" dirty="0">
                <a:solidFill>
                  <a:schemeClr val="accent4"/>
                </a:solidFill>
                <a:latin typeface="+mj-lt"/>
                <a:cs typeface="+mj-cs"/>
              </a:rPr>
              <a:t>қыркүйек</a:t>
            </a:r>
            <a:r>
              <a:rPr lang="ru-RU" sz="1400" b="1" i="1" spc="-10" dirty="0">
                <a:solidFill>
                  <a:schemeClr val="accent4"/>
                </a:solidFill>
                <a:latin typeface="+mj-lt"/>
                <a:cs typeface="+mj-cs"/>
              </a:rPr>
              <a:t> </a:t>
            </a:r>
          </a:p>
        </p:txBody>
      </p:sp>
      <p:sp>
        <p:nvSpPr>
          <p:cNvPr id="3" name="Объект 2">
            <a:extLst>
              <a:ext uri="{FF2B5EF4-FFF2-40B4-BE49-F238E27FC236}">
                <a16:creationId xmlns:a16="http://schemas.microsoft.com/office/drawing/2014/main" id="{6E520D42-29BD-206E-78E1-F5801F621645}"/>
              </a:ext>
            </a:extLst>
          </p:cNvPr>
          <p:cNvSpPr>
            <a:spLocks noGrp="1"/>
          </p:cNvSpPr>
          <p:nvPr>
            <p:ph sz="half" idx="2"/>
          </p:nvPr>
        </p:nvSpPr>
        <p:spPr>
          <a:xfrm>
            <a:off x="591961" y="1691370"/>
            <a:ext cx="2882153" cy="4847481"/>
          </a:xfrm>
        </p:spPr>
        <p:txBody>
          <a:bodyPr/>
          <a:lstStyle/>
          <a:p>
            <a:pPr marL="0" indent="0">
              <a:buNone/>
            </a:pPr>
            <a:r>
              <a:rPr lang="kk-KZ" sz="1400" b="1" dirty="0">
                <a:solidFill>
                  <a:schemeClr val="accent1">
                    <a:lumMod val="60000"/>
                    <a:lumOff val="40000"/>
                  </a:schemeClr>
                </a:solidFill>
                <a:latin typeface="Calibri" panose="020F0502020204030204" pitchFamily="34" charset="0"/>
                <a:cs typeface="Calibri" panose="020F0502020204030204" pitchFamily="34" charset="0"/>
              </a:rPr>
              <a:t>Республикалық алқа тұжырымдаманы таныстырды, мәселелер айтылды:</a:t>
            </a:r>
          </a:p>
          <a:p>
            <a:pPr marL="180000" indent="-180000">
              <a:buFont typeface="Wingdings" panose="05000000000000000000" pitchFamily="2" charset="2"/>
              <a:buChar char="§"/>
            </a:pPr>
            <a:r>
              <a:rPr lang="kk-KZ" sz="1400" dirty="0">
                <a:latin typeface="Calibri" panose="020F0502020204030204" pitchFamily="34" charset="0"/>
                <a:cs typeface="Calibri" panose="020F0502020204030204" pitchFamily="34" charset="0"/>
              </a:rPr>
              <a:t>адвокаттық қызмет кепілдіктерін бұзу</a:t>
            </a:r>
          </a:p>
          <a:p>
            <a:pPr marL="180000" indent="-180000">
              <a:buFont typeface="Wingdings" panose="05000000000000000000" pitchFamily="2" charset="2"/>
              <a:buChar char="§"/>
            </a:pPr>
            <a:r>
              <a:rPr lang="kk-KZ" sz="1400" dirty="0">
                <a:solidFill>
                  <a:schemeClr val="accent1">
                    <a:lumMod val="75000"/>
                  </a:schemeClr>
                </a:solidFill>
                <a:latin typeface="Calibri" panose="020F0502020204030204" pitchFamily="34" charset="0"/>
                <a:cs typeface="Calibri" panose="020F0502020204030204" pitchFamily="34" charset="0"/>
              </a:rPr>
              <a:t>МКБЗК мәселелері</a:t>
            </a:r>
            <a:endParaRPr lang="kk-KZ" sz="1400" dirty="0">
              <a:latin typeface="Calibri" panose="020F0502020204030204" pitchFamily="34" charset="0"/>
              <a:cs typeface="Calibri" panose="020F0502020204030204" pitchFamily="34" charset="0"/>
            </a:endParaRPr>
          </a:p>
          <a:p>
            <a:pPr marL="180000" indent="-180000">
              <a:buFont typeface="Wingdings" panose="05000000000000000000" pitchFamily="2" charset="2"/>
              <a:buChar char="§"/>
            </a:pPr>
            <a:r>
              <a:rPr lang="kk-KZ" sz="1400" dirty="0">
                <a:latin typeface="Calibri" panose="020F0502020204030204" pitchFamily="34" charset="0"/>
                <a:cs typeface="Calibri" panose="020F0502020204030204" pitchFamily="34" charset="0"/>
              </a:rPr>
              <a:t>адвокаттарға жоғары қаржылық жүктеме</a:t>
            </a:r>
          </a:p>
          <a:p>
            <a:pPr marL="180000" indent="-180000">
              <a:buFont typeface="Wingdings" panose="05000000000000000000" pitchFamily="2" charset="2"/>
              <a:buChar char="§"/>
            </a:pPr>
            <a:r>
              <a:rPr lang="kk-KZ" sz="1400" dirty="0">
                <a:latin typeface="Calibri" panose="020F0502020204030204" pitchFamily="34" charset="0"/>
                <a:cs typeface="Calibri" panose="020F0502020204030204" pitchFamily="34" charset="0"/>
              </a:rPr>
              <a:t>мамандыққа қабылдау және одан шығу</a:t>
            </a:r>
          </a:p>
          <a:p>
            <a:pPr marL="180000" indent="-180000">
              <a:buFont typeface="Wingdings" panose="05000000000000000000" pitchFamily="2" charset="2"/>
              <a:buChar char="§"/>
            </a:pPr>
            <a:r>
              <a:rPr lang="kk-KZ" sz="1400" dirty="0">
                <a:latin typeface="Calibri" panose="020F0502020204030204" pitchFamily="34" charset="0"/>
                <a:cs typeface="Calibri" panose="020F0502020204030204" pitchFamily="34" charset="0"/>
              </a:rPr>
              <a:t>қорғау және айыптау тараптарының теңдігінің болмауы</a:t>
            </a:r>
          </a:p>
          <a:p>
            <a:pPr marL="0" indent="0">
              <a:buNone/>
            </a:pPr>
            <a:r>
              <a:rPr lang="kk-KZ" dirty="0"/>
              <a:t> </a:t>
            </a:r>
          </a:p>
          <a:p>
            <a:pPr marL="0" indent="0">
              <a:buNone/>
            </a:pPr>
            <a:endParaRPr lang="kk-KZ" dirty="0"/>
          </a:p>
          <a:p>
            <a:pPr marL="0" indent="0">
              <a:buNone/>
            </a:pPr>
            <a:endParaRPr lang="kk-KZ" dirty="0"/>
          </a:p>
          <a:p>
            <a:pPr marL="0" indent="0">
              <a:buNone/>
            </a:pPr>
            <a:endParaRPr lang="kk-KZ" dirty="0"/>
          </a:p>
        </p:txBody>
      </p:sp>
      <p:sp>
        <p:nvSpPr>
          <p:cNvPr id="4" name="Объект 3">
            <a:extLst>
              <a:ext uri="{FF2B5EF4-FFF2-40B4-BE49-F238E27FC236}">
                <a16:creationId xmlns:a16="http://schemas.microsoft.com/office/drawing/2014/main" id="{79CC00ED-1176-DE69-D222-1884BD5BEDEC}"/>
              </a:ext>
            </a:extLst>
          </p:cNvPr>
          <p:cNvSpPr>
            <a:spLocks noGrp="1"/>
          </p:cNvSpPr>
          <p:nvPr>
            <p:ph sz="half" idx="3"/>
          </p:nvPr>
        </p:nvSpPr>
        <p:spPr>
          <a:xfrm>
            <a:off x="3497507" y="1709090"/>
            <a:ext cx="8552850" cy="4801314"/>
          </a:xfrm>
        </p:spPr>
        <p:txBody>
          <a:bodyPr/>
          <a:lstStyle/>
          <a:p>
            <a:pPr marL="0" indent="0">
              <a:spcAft>
                <a:spcPts val="1200"/>
              </a:spcAft>
              <a:buNone/>
            </a:pPr>
            <a:r>
              <a:rPr lang="ru-RU" sz="1400" b="1" dirty="0">
                <a:solidFill>
                  <a:schemeClr val="accent1">
                    <a:lumMod val="60000"/>
                    <a:lumOff val="40000"/>
                  </a:schemeClr>
                </a:solidFill>
                <a:latin typeface="Calibri" panose="020F0502020204030204" pitchFamily="34" charset="0"/>
                <a:cs typeface="Calibri" panose="020F0502020204030204" pitchFamily="34" charset="0"/>
              </a:rPr>
              <a:t>РАА, </a:t>
            </a:r>
            <a:r>
              <a:rPr lang="kk-KZ" sz="1400" b="1" dirty="0">
                <a:solidFill>
                  <a:schemeClr val="accent1">
                    <a:lumMod val="60000"/>
                    <a:lumOff val="40000"/>
                  </a:schemeClr>
                </a:solidFill>
                <a:latin typeface="Calibri" panose="020F0502020204030204" pitchFamily="34" charset="0"/>
                <a:cs typeface="Calibri" panose="020F0502020204030204" pitchFamily="34" charset="0"/>
              </a:rPr>
              <a:t>Үкімет, Әділетмині, Қаржы министрлігі үшін Комиссияның мынадай мүмкіндіктер туралы ұсынымдық шешімдері әзірленді</a:t>
            </a:r>
            <a:r>
              <a:rPr lang="ru-RU" sz="1400" b="1" dirty="0">
                <a:solidFill>
                  <a:schemeClr val="accent1">
                    <a:lumMod val="60000"/>
                    <a:lumOff val="40000"/>
                  </a:schemeClr>
                </a:solidFill>
                <a:latin typeface="Calibri" panose="020F0502020204030204" pitchFamily="34" charset="0"/>
                <a:cs typeface="Calibri" panose="020F0502020204030204" pitchFamily="34" charset="0"/>
              </a:rPr>
              <a:t>:</a:t>
            </a:r>
            <a:endParaRPr lang="kk-KZ" sz="1400" b="1" dirty="0">
              <a:solidFill>
                <a:schemeClr val="accent1">
                  <a:lumMod val="60000"/>
                  <a:lumOff val="4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"Қазақстан Республикасындағы адвокаттардың мәртебесі және Адвокаттық қызмет туралы" ҚР Конституциялық заңының жобасын әзірлеу</a:t>
            </a:r>
            <a:endParaRPr lang="ru-RU" sz="1400" dirty="0">
              <a:latin typeface="Calibri" panose="020F0502020204030204" pitchFamily="34" charset="0"/>
              <a:cs typeface="Calibri" panose="020F0502020204030204" pitchFamily="34" charset="0"/>
            </a:endParaRP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тұжырымдаманың ережелерін практикада іске асыру жөнінде қажетті шаралар қабылдау </a:t>
            </a: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адвокаттардың процестік және институционалдық мәртебесін нығайту</a:t>
            </a: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адвокаттың заңды қызметіне кедергі келтіргені үшін әкімшілік жауаптылықтағы адамдар тобын кеңейту</a:t>
            </a: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мемлекеттік</a:t>
            </a:r>
            <a:r>
              <a:rPr lang="ru-RU" sz="1400" dirty="0">
                <a:latin typeface="Calibri" panose="020F0502020204030204" pitchFamily="34" charset="0"/>
                <a:cs typeface="Calibri" panose="020F0502020204030204" pitchFamily="34" charset="0"/>
              </a:rPr>
              <a:t> бюджет </a:t>
            </a:r>
            <a:r>
              <a:rPr lang="kk-KZ" sz="1400" dirty="0">
                <a:latin typeface="Calibri" panose="020F0502020204030204" pitchFamily="34" charset="0"/>
                <a:cs typeface="Calibri" panose="020F0502020204030204" pitchFamily="34" charset="0"/>
              </a:rPr>
              <a:t>қаражаты есебінен адвокаттардың еңбегіне ақы төлеу тетіктерін жетілдіру</a:t>
            </a: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тергеу изоляторларында және ҚАЖК мекемелерінде адвокаттармен кездесуге арналған бөлмелерде бейнекамераларды алып тастау</a:t>
            </a: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жария етпеу туралы жазылымға ауыстыра отырып, адвокатты мемлекеттік құпияларға жіберуге арнайы рұқсат алу қажеттілігінің күшін жою</a:t>
            </a: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техникалық құралдарды пайдалану құқығымен құқық қорғау және арнайы органдардың ғимараттарына адвокаттарға еркін қолжетімділік беру</a:t>
            </a: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кассациялық шағымдарды алдын ала қараудың қолданыстағы тәртібін қайта қарау</a:t>
            </a:r>
          </a:p>
          <a:p>
            <a:pPr>
              <a:spcBef>
                <a:spcPts val="0"/>
              </a:spcBef>
              <a:spcAft>
                <a:spcPts val="600"/>
              </a:spcAft>
              <a:buFont typeface="Wingdings" panose="05000000000000000000" pitchFamily="2" charset="2"/>
              <a:buChar char="§"/>
            </a:pPr>
            <a:r>
              <a:rPr lang="kk-KZ" sz="1400" dirty="0">
                <a:latin typeface="Calibri" panose="020F0502020204030204" pitchFamily="34" charset="0"/>
                <a:cs typeface="Calibri" panose="020F0502020204030204" pitchFamily="34" charset="0"/>
              </a:rPr>
              <a:t>адвокаттың заңмен қорғалатын құпияны құрайтын құжаттарды талап ету құқығы туралы мәселені заңнамалық реттеу</a:t>
            </a:r>
          </a:p>
          <a:p>
            <a:pPr>
              <a:spcBef>
                <a:spcPts val="0"/>
              </a:spcBef>
              <a:spcAft>
                <a:spcPts val="600"/>
              </a:spcAft>
              <a:buFont typeface="Wingdings" panose="05000000000000000000" pitchFamily="2" charset="2"/>
              <a:buChar char="§"/>
            </a:pPr>
            <a:r>
              <a:rPr lang="kk-KZ" sz="1400" dirty="0">
                <a:solidFill>
                  <a:schemeClr val="accent1">
                    <a:lumMod val="75000"/>
                  </a:schemeClr>
                </a:solidFill>
                <a:latin typeface="Calibri" panose="020F0502020204030204" pitchFamily="34" charset="0"/>
                <a:cs typeface="Calibri" panose="020F0502020204030204" pitchFamily="34" charset="0"/>
              </a:rPr>
              <a:t>МКБЗК</a:t>
            </a:r>
            <a:r>
              <a:rPr lang="ru-RU" sz="1400" dirty="0">
                <a:latin typeface="Calibri" panose="020F0502020204030204" pitchFamily="34" charset="0"/>
                <a:cs typeface="Calibri" panose="020F0502020204030204" pitchFamily="34" charset="0"/>
              </a:rPr>
              <a:t> </a:t>
            </a:r>
            <a:r>
              <a:rPr lang="kk-KZ" sz="1400" dirty="0">
                <a:latin typeface="Calibri" panose="020F0502020204030204" pitchFamily="34" charset="0"/>
                <a:cs typeface="Calibri" panose="020F0502020204030204" pitchFamily="34" charset="0"/>
              </a:rPr>
              <a:t>мәселелерін шешу бойынша шаралар қабылдау</a:t>
            </a:r>
          </a:p>
        </p:txBody>
      </p:sp>
      <p:sp>
        <p:nvSpPr>
          <p:cNvPr id="5" name="TextBox 4">
            <a:extLst>
              <a:ext uri="{FF2B5EF4-FFF2-40B4-BE49-F238E27FC236}">
                <a16:creationId xmlns:a16="http://schemas.microsoft.com/office/drawing/2014/main" id="{1DC4E96C-1AE3-B792-0465-E1A36DE80B35}"/>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10" name="Номер слайда 7">
            <a:extLst>
              <a:ext uri="{FF2B5EF4-FFF2-40B4-BE49-F238E27FC236}">
                <a16:creationId xmlns:a16="http://schemas.microsoft.com/office/drawing/2014/main" id="{4B2ABD60-D0F4-FC2B-B427-37D4C4E42B39}"/>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18</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812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9B06DE-4B4C-534C-9B40-5077067A498A}"/>
              </a:ext>
            </a:extLst>
          </p:cNvPr>
          <p:cNvSpPr>
            <a:spLocks noGrp="1"/>
          </p:cNvSpPr>
          <p:nvPr>
            <p:ph type="title"/>
          </p:nvPr>
        </p:nvSpPr>
        <p:spPr>
          <a:xfrm>
            <a:off x="441960" y="304800"/>
            <a:ext cx="6263640" cy="1272540"/>
          </a:xfrm>
        </p:spPr>
        <p:txBody>
          <a:bodyPr anchor="b">
            <a:noAutofit/>
          </a:bodyPr>
          <a:lstStyle/>
          <a:p>
            <a:pPr>
              <a:lnSpc>
                <a:spcPct val="107000"/>
              </a:lnSpc>
              <a:spcAft>
                <a:spcPts val="800"/>
              </a:spcAft>
            </a:pPr>
            <a:r>
              <a:rPr lang="kk-KZ" sz="1800" b="1" spc="-10" dirty="0"/>
              <a:t>Тұжырымдаманы іске асыру бойынша қабылданған шаралар</a:t>
            </a:r>
            <a:br>
              <a:rPr lang="ru-RU" sz="1600" b="1" spc="-10" dirty="0">
                <a:solidFill>
                  <a:schemeClr val="accent1"/>
                </a:solidFill>
                <a:latin typeface="+mj-lt"/>
                <a:cs typeface="+mj-cs"/>
              </a:rPr>
            </a:br>
            <a:r>
              <a:rPr lang="kk-KZ" sz="1600" b="1" spc="-10" dirty="0">
                <a:solidFill>
                  <a:schemeClr val="accent1"/>
                </a:solidFill>
                <a:latin typeface="+mj-lt"/>
                <a:cs typeface="+mj-cs"/>
              </a:rPr>
              <a:t>ҚР Парламенті Мәжілісі депутаттарының қатысуымен «Құқықтық мемлекет құрылысындағы қазақстандық адвокатураның рөлі» атты дөңгелек үстел</a:t>
            </a:r>
            <a:br>
              <a:rPr lang="kk-KZ" sz="1600" b="1" spc="-10" dirty="0">
                <a:solidFill>
                  <a:schemeClr val="accent1"/>
                </a:solidFill>
                <a:latin typeface="+mj-lt"/>
                <a:cs typeface="+mj-cs"/>
              </a:rPr>
            </a:br>
            <a:r>
              <a:rPr lang="kk-KZ" sz="1400" b="1" i="1" spc="-10" dirty="0">
                <a:solidFill>
                  <a:schemeClr val="accent4"/>
                </a:solidFill>
                <a:latin typeface="+mj-lt"/>
                <a:cs typeface="+mj-cs"/>
              </a:rPr>
              <a:t>2022 ж. 20 қазан </a:t>
            </a:r>
          </a:p>
        </p:txBody>
      </p:sp>
      <p:pic>
        <p:nvPicPr>
          <p:cNvPr id="6" name="Объект 5">
            <a:extLst>
              <a:ext uri="{FF2B5EF4-FFF2-40B4-BE49-F238E27FC236}">
                <a16:creationId xmlns:a16="http://schemas.microsoft.com/office/drawing/2014/main" id="{B2692E66-51F8-2842-835C-666D48588969}"/>
              </a:ext>
            </a:extLst>
          </p:cNvPr>
          <p:cNvPicPr>
            <a:picLocks noGrp="1" noChangeAspect="1"/>
          </p:cNvPicPr>
          <p:nvPr>
            <p:ph sz="half" idx="3"/>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0356" r="20356"/>
          <a:stretch/>
        </p:blipFill>
        <p:spPr>
          <a:xfrm>
            <a:off x="6096000" y="10"/>
            <a:ext cx="6096000" cy="6857990"/>
          </a:xfrm>
          <a:custGeom>
            <a:avLst/>
            <a:gdLst/>
            <a:ahLst/>
            <a:cxnLst/>
            <a:rect l="l" t="t" r="r" b="b"/>
            <a:pathLst>
              <a:path w="6096000" h="6858000">
                <a:moveTo>
                  <a:pt x="3068432" y="0"/>
                </a:moveTo>
                <a:lnTo>
                  <a:pt x="6096000" y="0"/>
                </a:lnTo>
                <a:lnTo>
                  <a:pt x="6096000"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
        <p:nvSpPr>
          <p:cNvPr id="5" name="Объект 4">
            <a:extLst>
              <a:ext uri="{FF2B5EF4-FFF2-40B4-BE49-F238E27FC236}">
                <a16:creationId xmlns:a16="http://schemas.microsoft.com/office/drawing/2014/main" id="{F12D9B6F-2603-3CE2-080A-84FAAE41F208}"/>
              </a:ext>
            </a:extLst>
          </p:cNvPr>
          <p:cNvSpPr>
            <a:spLocks noGrp="1"/>
          </p:cNvSpPr>
          <p:nvPr>
            <p:ph sz="half" idx="2"/>
          </p:nvPr>
        </p:nvSpPr>
        <p:spPr>
          <a:xfrm>
            <a:off x="434872" y="1577340"/>
            <a:ext cx="5364480" cy="5075107"/>
          </a:xfrm>
        </p:spPr>
        <p:txBody>
          <a:bodyPr/>
          <a:lstStyle/>
          <a:p>
            <a:pPr marL="0" indent="0">
              <a:spcBef>
                <a:spcPts val="0"/>
              </a:spcBef>
              <a:spcAft>
                <a:spcPts val="600"/>
              </a:spcAft>
              <a:buNone/>
            </a:pPr>
            <a:r>
              <a:rPr lang="kk-KZ" sz="1600" b="1" dirty="0">
                <a:solidFill>
                  <a:schemeClr val="accent1">
                    <a:lumMod val="60000"/>
                    <a:lumOff val="40000"/>
                  </a:schemeClr>
                </a:solidFill>
                <a:latin typeface="Calibri" panose="020F0502020204030204" pitchFamily="34" charset="0"/>
                <a:cs typeface="Calibri" panose="020F0502020204030204" pitchFamily="34" charset="0"/>
              </a:rPr>
              <a:t>Дөңгелек үстел қорытындысы бойынша РАА, Үкімет, ЖС, ӘМ, БП, ҰҚК, ІІМ-не ұсынымдар берілді:</a:t>
            </a:r>
          </a:p>
          <a:p>
            <a:pPr marL="285750" lvl="1" algn="just">
              <a:lnSpc>
                <a:spcPct val="80000"/>
              </a:lnSpc>
              <a:spcBef>
                <a:spcPts val="0"/>
              </a:spcBef>
              <a:spcAft>
                <a:spcPts val="600"/>
              </a:spcAft>
              <a:buFont typeface="Wingdings" panose="05000000000000000000" pitchFamily="2" charset="2"/>
              <a:buChar char="§"/>
            </a:pPr>
            <a:r>
              <a:rPr lang="kk-KZ" sz="1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адвокаттың заңды қызметіне кедергі келтіргені үшін жауапкершілікке тартылатын адамдар тобын кеңейту жөнінде заңнамалық шаралар қабылдау</a:t>
            </a:r>
          </a:p>
          <a:p>
            <a:pPr marL="285750" lvl="1" algn="just">
              <a:lnSpc>
                <a:spcPct val="80000"/>
              </a:lnSpc>
              <a:spcBef>
                <a:spcPts val="0"/>
              </a:spcBef>
              <a:spcAft>
                <a:spcPts val="600"/>
              </a:spcAft>
              <a:buFont typeface="Wingdings" panose="05000000000000000000" pitchFamily="2" charset="2"/>
              <a:buChar char="§"/>
            </a:pPr>
            <a:r>
              <a:rPr lang="kk-KZ" sz="1400" dirty="0">
                <a:solidFill>
                  <a:schemeClr val="accent1">
                    <a:lumMod val="75000"/>
                  </a:schemeClr>
                </a:solidFill>
                <a:latin typeface="Calibri" panose="020F0502020204030204" pitchFamily="34" charset="0"/>
                <a:cs typeface="Calibri" panose="020F0502020204030204" pitchFamily="34" charset="0"/>
              </a:rPr>
              <a:t>МКБЗК</a:t>
            </a:r>
            <a:r>
              <a:rPr lang="ru-RU"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kk-KZ" sz="1400" dirty="0">
                <a:solidFill>
                  <a:schemeClr val="accent1"/>
                </a:solidFill>
                <a:latin typeface="Calibri" panose="020F0502020204030204" pitchFamily="34" charset="0"/>
                <a:ea typeface="Calibri" panose="020F0502020204030204" pitchFamily="34" charset="0"/>
                <a:cs typeface="Calibri" panose="020F0502020204030204" pitchFamily="34" charset="0"/>
              </a:rPr>
              <a:t>бойынша адвокаттардың еңбегіне ақы төлеу жөніндегі әдіснаманы жетілдіру</a:t>
            </a:r>
            <a:endParaRPr lang="kk-KZ" sz="1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285750" lvl="1" algn="just">
              <a:lnSpc>
                <a:spcPct val="80000"/>
              </a:lnSpc>
              <a:spcBef>
                <a:spcPts val="0"/>
              </a:spcBef>
              <a:spcAft>
                <a:spcPts val="600"/>
              </a:spcAft>
              <a:buFont typeface="Wingdings" panose="05000000000000000000" pitchFamily="2" charset="2"/>
              <a:buChar char="§"/>
            </a:pPr>
            <a:r>
              <a:rPr lang="kk-KZ" sz="1400" dirty="0">
                <a:solidFill>
                  <a:schemeClr val="accent1">
                    <a:lumMod val="75000"/>
                  </a:schemeClr>
                </a:solidFill>
                <a:latin typeface="Calibri" panose="020F0502020204030204" pitchFamily="34" charset="0"/>
                <a:cs typeface="Calibri" panose="020F0502020204030204" pitchFamily="34" charset="0"/>
              </a:rPr>
              <a:t>МКБЗК</a:t>
            </a:r>
            <a:r>
              <a:rPr lang="kk-KZ"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бойынша адвокаттардың еңбекақысының мөлшерін ұлғайту мәселелерін қарастыру, тиімді қорғау үшін ынталандырушы үстемеақыларды енгізу</a:t>
            </a:r>
            <a:endParaRPr lang="kk-KZ" sz="1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285750" lvl="1" algn="just">
              <a:lnSpc>
                <a:spcPct val="80000"/>
              </a:lnSpc>
              <a:spcBef>
                <a:spcPts val="0"/>
              </a:spcBef>
              <a:spcAft>
                <a:spcPts val="600"/>
              </a:spcAft>
              <a:buFont typeface="Wingdings" panose="05000000000000000000" pitchFamily="2" charset="2"/>
              <a:buChar char="§"/>
            </a:pPr>
            <a:r>
              <a:rPr lang="kk-KZ" sz="1400" dirty="0">
                <a:solidFill>
                  <a:schemeClr val="accent1"/>
                </a:solidFill>
                <a:latin typeface="Calibri" panose="020F0502020204030204" pitchFamily="34" charset="0"/>
                <a:ea typeface="Calibri" panose="020F0502020204030204" pitchFamily="34" charset="0"/>
                <a:cs typeface="Calibri" panose="020F0502020204030204" pitchFamily="34" charset="0"/>
              </a:rPr>
              <a:t>сотталғандардың заң көмегінің әртүрлі түрлеріне қол жеткізуін қамтамасыз ету жөнінде шаралар қабылдау</a:t>
            </a:r>
            <a:endParaRPr lang="kk-KZ" sz="1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285750" lvl="1" algn="just">
              <a:lnSpc>
                <a:spcPct val="80000"/>
              </a:lnSpc>
              <a:spcBef>
                <a:spcPts val="0"/>
              </a:spcBef>
              <a:spcAft>
                <a:spcPts val="600"/>
              </a:spcAft>
              <a:buFont typeface="Wingdings" panose="05000000000000000000" pitchFamily="2" charset="2"/>
              <a:buChar char="§"/>
            </a:pPr>
            <a:r>
              <a:rPr lang="kk-KZ" sz="1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заңмен адвокаттарға шағын бизнес субъектілері үшін көзделген арнайы салық режимдерін ұсыну</a:t>
            </a:r>
          </a:p>
          <a:p>
            <a:pPr marL="285750" lvl="1" algn="just">
              <a:lnSpc>
                <a:spcPct val="80000"/>
              </a:lnSpc>
              <a:spcBef>
                <a:spcPts val="0"/>
              </a:spcBef>
              <a:spcAft>
                <a:spcPts val="600"/>
              </a:spcAft>
              <a:buFont typeface="Wingdings" panose="05000000000000000000" pitchFamily="2" charset="2"/>
              <a:buChar char="§"/>
            </a:pPr>
            <a:r>
              <a:rPr lang="kk-KZ" sz="1400" dirty="0">
                <a:solidFill>
                  <a:schemeClr val="accent1"/>
                </a:solidFill>
                <a:latin typeface="Calibri" panose="020F0502020204030204" pitchFamily="34" charset="0"/>
                <a:ea typeface="Calibri" panose="020F0502020204030204" pitchFamily="34" charset="0"/>
                <a:cs typeface="Calibri" panose="020F0502020204030204" pitchFamily="34" charset="0"/>
              </a:rPr>
              <a:t>алқабилер сотына қаралатын істердің санаттарын кеңейту жөнінде шаралар қабылдау</a:t>
            </a:r>
            <a:endParaRPr lang="kk-KZ" sz="1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285750" lvl="1" algn="just">
              <a:lnSpc>
                <a:spcPct val="80000"/>
              </a:lnSpc>
              <a:spcBef>
                <a:spcPts val="0"/>
              </a:spcBef>
              <a:spcAft>
                <a:spcPts val="600"/>
              </a:spcAft>
              <a:buFont typeface="Wingdings" panose="05000000000000000000" pitchFamily="2" charset="2"/>
              <a:buChar char="§"/>
            </a:pPr>
            <a:r>
              <a:rPr lang="kk-KZ" sz="1400" dirty="0">
                <a:solidFill>
                  <a:schemeClr val="accent1"/>
                </a:solidFill>
                <a:latin typeface="Calibri" panose="020F0502020204030204" pitchFamily="34" charset="0"/>
                <a:ea typeface="Calibri" panose="020F0502020204030204" pitchFamily="34" charset="0"/>
                <a:cs typeface="Calibri" panose="020F0502020204030204" pitchFamily="34" charset="0"/>
              </a:rPr>
              <a:t>кассациялық өтініштерді алдын ала қараудың қолданыстағы тәртібін қайта қарау</a:t>
            </a:r>
          </a:p>
          <a:p>
            <a:pPr marL="285750" lvl="1" algn="just">
              <a:lnSpc>
                <a:spcPct val="80000"/>
              </a:lnSpc>
              <a:spcBef>
                <a:spcPts val="0"/>
              </a:spcBef>
              <a:spcAft>
                <a:spcPts val="600"/>
              </a:spcAft>
              <a:buFont typeface="Wingdings" panose="05000000000000000000" pitchFamily="2" charset="2"/>
              <a:buChar char="§"/>
            </a:pPr>
            <a:r>
              <a:rPr lang="kk-KZ" sz="1400" dirty="0">
                <a:solidFill>
                  <a:schemeClr val="accent1"/>
                </a:solidFill>
                <a:latin typeface="Calibri" panose="020F0502020204030204" pitchFamily="34" charset="0"/>
                <a:ea typeface="Calibri" panose="020F0502020204030204" pitchFamily="34" charset="0"/>
                <a:cs typeface="Calibri" panose="020F0502020204030204" pitchFamily="34" charset="0"/>
              </a:rPr>
              <a:t>адвокаттарды мемлекеттік құпиялармен танысу, құқық қорғау органдарының ғимараттарына еркін кіру, ҚАЖК мекемелерінде бейнекамераларды алып тастау, адвокатты құқық қорғау органдарымен құпия ынтымақтастыққа тартуға тыйым салу, адвокаттарға қатысты ұсыныстар енгізуге және заң көмегін көрсетуге байланысты іс-әрекеттері мен жария сөздері үшін кез келген қудалауға тыйым салу және т. б. мәселелерін қарау</a:t>
            </a:r>
            <a:endParaRPr lang="kk-KZ" dirty="0"/>
          </a:p>
        </p:txBody>
      </p:sp>
      <p:sp>
        <p:nvSpPr>
          <p:cNvPr id="8" name="Номер слайда 7">
            <a:extLst>
              <a:ext uri="{FF2B5EF4-FFF2-40B4-BE49-F238E27FC236}">
                <a16:creationId xmlns:a16="http://schemas.microsoft.com/office/drawing/2014/main" id="{A8A3CEB0-8C1C-0A18-C9B7-EDC36D64D395}"/>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19</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605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Объект 6" descr="Файлы">
            <a:extLst>
              <a:ext uri="{FF2B5EF4-FFF2-40B4-BE49-F238E27FC236}">
                <a16:creationId xmlns:a16="http://schemas.microsoft.com/office/drawing/2014/main" id="{8BAB27DD-7648-8D4F-A62D-EFB6B8AEA535}"/>
              </a:ext>
            </a:extLst>
          </p:cNvPr>
          <p:cNvPicPr>
            <a:picLocks noGrp="1" noChangeAspect="1"/>
          </p:cNvPicPr>
          <p:nvPr>
            <p:ph sz="half" idx="3"/>
          </p:nvPr>
        </p:nvPicPr>
        <p:blipFill rotWithShape="1">
          <a:blip r:embed="rId3">
            <a:alphaModFix amt="55000"/>
            <a:extLst>
              <a:ext uri="{28A0092B-C50C-407E-A947-70E740481C1C}">
                <a14:useLocalDpi xmlns:a14="http://schemas.microsoft.com/office/drawing/2010/main" val="0"/>
              </a:ext>
            </a:extLst>
          </a:blip>
          <a:srcRect l="1016" r="21876"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Заголовок 1">
            <a:extLst>
              <a:ext uri="{FF2B5EF4-FFF2-40B4-BE49-F238E27FC236}">
                <a16:creationId xmlns:a16="http://schemas.microsoft.com/office/drawing/2014/main" id="{4AFFAF76-D63A-8243-B307-E3DF23747CA0}"/>
              </a:ext>
            </a:extLst>
          </p:cNvPr>
          <p:cNvSpPr>
            <a:spLocks noGrp="1"/>
          </p:cNvSpPr>
          <p:nvPr>
            <p:ph type="title"/>
          </p:nvPr>
        </p:nvSpPr>
        <p:spPr>
          <a:xfrm>
            <a:off x="418731" y="381000"/>
            <a:ext cx="3851123" cy="1320800"/>
          </a:xfrm>
        </p:spPr>
        <p:txBody>
          <a:bodyPr>
            <a:normAutofit/>
          </a:bodyPr>
          <a:lstStyle/>
          <a:p>
            <a:r>
              <a:rPr lang="kk-KZ" b="1" kern="1200" spc="-10" dirty="0">
                <a:solidFill>
                  <a:schemeClr val="accent2"/>
                </a:solidFill>
                <a:latin typeface="+mj-lt"/>
                <a:ea typeface="+mn-ea"/>
                <a:cs typeface="+mn-cs"/>
              </a:rPr>
              <a:t>РАА төралқасы есебінің негізгі бөлімдері</a:t>
            </a:r>
            <a:endParaRPr lang="ru-KZ" b="1" kern="1200" spc="-10" dirty="0">
              <a:solidFill>
                <a:schemeClr val="accent2"/>
              </a:solidFill>
              <a:latin typeface="+mj-lt"/>
              <a:ea typeface="+mn-ea"/>
              <a:cs typeface="+mn-cs"/>
            </a:endParaRP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F8AB65EF-15B8-4BA9-9B1E-D4DB8BA27DD9}"/>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4" name="Объект 3">
            <a:extLst>
              <a:ext uri="{FF2B5EF4-FFF2-40B4-BE49-F238E27FC236}">
                <a16:creationId xmlns:a16="http://schemas.microsoft.com/office/drawing/2014/main" id="{8C54F7E7-1AA1-0221-DF9E-95E1BEDE0C91}"/>
              </a:ext>
            </a:extLst>
          </p:cNvPr>
          <p:cNvSpPr>
            <a:spLocks noGrp="1"/>
          </p:cNvSpPr>
          <p:nvPr>
            <p:ph sz="half" idx="2"/>
          </p:nvPr>
        </p:nvSpPr>
        <p:spPr>
          <a:xfrm>
            <a:off x="394792" y="1219200"/>
            <a:ext cx="5015408" cy="5062924"/>
          </a:xfrm>
        </p:spPr>
        <p:txBody>
          <a:bodyPr/>
          <a:lstStyle/>
          <a:p>
            <a:pPr lvl="0" algn="l" defTabSz="622300">
              <a:spcBef>
                <a:spcPts val="0"/>
              </a:spcBef>
              <a:spcAft>
                <a:spcPts val="600"/>
              </a:spcAft>
              <a:buSzPct val="90000"/>
              <a:buFont typeface="+mj-lt"/>
              <a:buAutoNum type="arabicPeriod"/>
            </a:pPr>
            <a:r>
              <a:rPr lang="kk-KZ" sz="2000" b="1" dirty="0">
                <a:solidFill>
                  <a:srgbClr val="22485C"/>
                </a:solidFill>
                <a:latin typeface="Calibri"/>
              </a:rPr>
              <a:t>Жалпы статистикалық ақпарат</a:t>
            </a:r>
          </a:p>
          <a:p>
            <a:pPr lvl="0" algn="l" defTabSz="622300">
              <a:spcBef>
                <a:spcPts val="0"/>
              </a:spcBef>
              <a:spcAft>
                <a:spcPts val="600"/>
              </a:spcAft>
              <a:buSzPct val="90000"/>
              <a:buFont typeface="+mj-lt"/>
              <a:buAutoNum type="arabicPeriod"/>
            </a:pPr>
            <a:r>
              <a:rPr lang="kk-KZ" sz="2000" b="1" dirty="0">
                <a:solidFill>
                  <a:srgbClr val="22485C"/>
                </a:solidFill>
                <a:latin typeface="Calibri"/>
              </a:rPr>
              <a:t>Күшті адвокатура</a:t>
            </a:r>
          </a:p>
          <a:p>
            <a:pPr marL="800100" lvl="1" indent="-342900" defTabSz="622300">
              <a:spcBef>
                <a:spcPts val="0"/>
              </a:spcBef>
              <a:spcAft>
                <a:spcPts val="600"/>
              </a:spcAft>
              <a:buSzPct val="90000"/>
              <a:buFont typeface="+mj-lt"/>
              <a:buAutoNum type="arabicPeriod"/>
            </a:pPr>
            <a:r>
              <a:rPr lang="kk-KZ" sz="1800" b="1" kern="1200" dirty="0">
                <a:solidFill>
                  <a:srgbClr val="22485C"/>
                </a:solidFill>
                <a:latin typeface="Calibri"/>
              </a:rPr>
              <a:t>РАА ұжымы</a:t>
            </a:r>
          </a:p>
          <a:p>
            <a:pPr marL="800100" lvl="1" indent="-342900" defTabSz="622300">
              <a:spcBef>
                <a:spcPts val="0"/>
              </a:spcBef>
              <a:spcAft>
                <a:spcPts val="600"/>
              </a:spcAft>
              <a:buSzPct val="90000"/>
              <a:buFont typeface="+mj-lt"/>
              <a:buAutoNum type="arabicPeriod"/>
            </a:pPr>
            <a:r>
              <a:rPr lang="kk-KZ" sz="1800" b="1" kern="1200" dirty="0">
                <a:solidFill>
                  <a:srgbClr val="22485C"/>
                </a:solidFill>
                <a:latin typeface="Calibri"/>
              </a:rPr>
              <a:t>Ұжым мүшелерін ынталандыруы</a:t>
            </a:r>
          </a:p>
          <a:p>
            <a:pPr marL="800100" lvl="1" indent="-342900" defTabSz="622300">
              <a:spcBef>
                <a:spcPts val="0"/>
              </a:spcBef>
              <a:spcAft>
                <a:spcPts val="600"/>
              </a:spcAft>
              <a:buSzPct val="90000"/>
              <a:buFont typeface="+mj-lt"/>
              <a:buAutoNum type="arabicPeriod"/>
            </a:pPr>
            <a:r>
              <a:rPr lang="kk-KZ" sz="1800" b="1" dirty="0">
                <a:solidFill>
                  <a:srgbClr val="22485C"/>
                </a:solidFill>
                <a:latin typeface="Calibri"/>
              </a:rPr>
              <a:t>Қызметтің құқықтық негіздерін жетілдіру</a:t>
            </a:r>
          </a:p>
          <a:p>
            <a:pPr lvl="0" defTabSz="666750">
              <a:spcBef>
                <a:spcPts val="0"/>
              </a:spcBef>
              <a:spcAft>
                <a:spcPts val="600"/>
              </a:spcAft>
              <a:buSzPct val="90000"/>
              <a:buFont typeface="+mj-lt"/>
              <a:buAutoNum type="arabicPeriod"/>
            </a:pPr>
            <a:r>
              <a:rPr lang="kk-KZ" sz="2000" b="1" kern="1200" dirty="0">
                <a:solidFill>
                  <a:srgbClr val="22485C"/>
                </a:solidFill>
                <a:latin typeface="Calibri"/>
                <a:ea typeface="+mn-ea"/>
                <a:cs typeface="+mn-cs"/>
              </a:rPr>
              <a:t>Стратегиялық құжатты қабылдау-Адвокатураны дамыту тұжырымдамасы</a:t>
            </a:r>
          </a:p>
          <a:p>
            <a:pPr defTabSz="666750">
              <a:spcBef>
                <a:spcPts val="0"/>
              </a:spcBef>
              <a:spcAft>
                <a:spcPts val="600"/>
              </a:spcAft>
              <a:buSzPct val="90000"/>
              <a:buFont typeface="+mj-lt"/>
              <a:buAutoNum type="arabicPeriod"/>
            </a:pPr>
            <a:r>
              <a:rPr lang="kk-KZ" sz="2000" b="1" kern="1200" dirty="0">
                <a:solidFill>
                  <a:srgbClr val="22485C"/>
                </a:solidFill>
                <a:latin typeface="Calibri"/>
                <a:ea typeface="+mn-ea"/>
                <a:cs typeface="+mn-cs"/>
              </a:rPr>
              <a:t>РАА-ның ресми ұстанымдарының тізімі</a:t>
            </a:r>
          </a:p>
          <a:p>
            <a:pPr lvl="0" defTabSz="666750">
              <a:spcBef>
                <a:spcPts val="0"/>
              </a:spcBef>
              <a:spcAft>
                <a:spcPts val="600"/>
              </a:spcAft>
              <a:buSzPct val="90000"/>
              <a:buFont typeface="+mj-lt"/>
              <a:buAutoNum type="arabicPeriod"/>
            </a:pPr>
            <a:r>
              <a:rPr lang="kk-KZ" sz="2000" b="1" dirty="0">
                <a:solidFill>
                  <a:srgbClr val="22485C"/>
                </a:solidFill>
                <a:latin typeface="Calibri"/>
              </a:rPr>
              <a:t>Тұжырымдаманы іске асыру шаралары</a:t>
            </a:r>
            <a:endParaRPr lang="kk-KZ" sz="2000" b="1" kern="1200" dirty="0">
              <a:solidFill>
                <a:srgbClr val="22485C"/>
              </a:solidFill>
              <a:latin typeface="Calibri"/>
              <a:ea typeface="+mn-ea"/>
              <a:cs typeface="+mn-cs"/>
            </a:endParaRPr>
          </a:p>
          <a:p>
            <a:pPr defTabSz="666750">
              <a:spcBef>
                <a:spcPts val="0"/>
              </a:spcBef>
              <a:spcAft>
                <a:spcPts val="600"/>
              </a:spcAft>
              <a:buSzPct val="90000"/>
              <a:buFont typeface="+mj-lt"/>
              <a:buAutoNum type="arabicPeriod"/>
            </a:pPr>
            <a:r>
              <a:rPr lang="kk-KZ" sz="2000" b="1" dirty="0">
                <a:solidFill>
                  <a:srgbClr val="22485C"/>
                </a:solidFill>
                <a:latin typeface="Calibri"/>
              </a:rPr>
              <a:t>МКБЗК проблемалары</a:t>
            </a:r>
            <a:endParaRPr lang="kk-KZ" sz="2000" b="1" kern="1200" dirty="0">
              <a:solidFill>
                <a:srgbClr val="22485C"/>
              </a:solidFill>
              <a:latin typeface="Calibri"/>
              <a:ea typeface="+mn-ea"/>
              <a:cs typeface="+mn-cs"/>
            </a:endParaRPr>
          </a:p>
          <a:p>
            <a:pPr lvl="0" algn="l" defTabSz="666750">
              <a:spcBef>
                <a:spcPts val="0"/>
              </a:spcBef>
              <a:spcAft>
                <a:spcPts val="600"/>
              </a:spcAft>
              <a:buSzPct val="90000"/>
              <a:buFont typeface="+mj-lt"/>
              <a:buAutoNum type="arabicPeriod"/>
            </a:pPr>
            <a:r>
              <a:rPr lang="kk-KZ" sz="2000" b="1" dirty="0">
                <a:solidFill>
                  <a:srgbClr val="22485C"/>
                </a:solidFill>
                <a:latin typeface="Calibri"/>
              </a:rPr>
              <a:t>Мемлекеттік органдармен бірлескен іс-шаралар</a:t>
            </a:r>
            <a:endParaRPr lang="kk-KZ" sz="2000" b="1" kern="1200" dirty="0">
              <a:solidFill>
                <a:srgbClr val="22485C"/>
              </a:solidFill>
              <a:latin typeface="Calibri"/>
              <a:ea typeface="+mn-ea"/>
              <a:cs typeface="+mn-cs"/>
            </a:endParaRPr>
          </a:p>
          <a:p>
            <a:pPr defTabSz="666750">
              <a:spcBef>
                <a:spcPts val="0"/>
              </a:spcBef>
              <a:spcAft>
                <a:spcPts val="600"/>
              </a:spcAft>
              <a:buSzPct val="90000"/>
              <a:buFont typeface="+mj-lt"/>
              <a:buAutoNum type="arabicPeriod"/>
            </a:pPr>
            <a:r>
              <a:rPr lang="kk-KZ" sz="2000" b="1" kern="1200" dirty="0">
                <a:solidFill>
                  <a:srgbClr val="22485C"/>
                </a:solidFill>
                <a:latin typeface="Calibri"/>
                <a:ea typeface="+mn-ea"/>
                <a:cs typeface="+mn-cs"/>
              </a:rPr>
              <a:t>Халықаралық ынтымақтастық</a:t>
            </a:r>
          </a:p>
          <a:p>
            <a:pPr lvl="0" algn="l" defTabSz="666750">
              <a:spcBef>
                <a:spcPts val="0"/>
              </a:spcBef>
              <a:spcAft>
                <a:spcPts val="600"/>
              </a:spcAft>
              <a:buSzPct val="90000"/>
              <a:buFont typeface="+mj-lt"/>
              <a:buAutoNum type="arabicPeriod"/>
            </a:pPr>
            <a:r>
              <a:rPr lang="kk-KZ" sz="2000" b="1" kern="1200" dirty="0">
                <a:solidFill>
                  <a:srgbClr val="22485C"/>
                </a:solidFill>
                <a:latin typeface="Calibri"/>
                <a:ea typeface="+mn-ea"/>
                <a:cs typeface="+mn-cs"/>
              </a:rPr>
              <a:t>РАА қызметінің өзге де нәтижелері </a:t>
            </a:r>
          </a:p>
        </p:txBody>
      </p:sp>
      <p:sp>
        <p:nvSpPr>
          <p:cNvPr id="8" name="Номер слайда 7">
            <a:extLst>
              <a:ext uri="{FF2B5EF4-FFF2-40B4-BE49-F238E27FC236}">
                <a16:creationId xmlns:a16="http://schemas.microsoft.com/office/drawing/2014/main" id="{5096F26E-A31D-2A41-F959-AC089E3A0F7E}"/>
              </a:ext>
            </a:extLst>
          </p:cNvPr>
          <p:cNvSpPr>
            <a:spLocks noGrp="1"/>
          </p:cNvSpPr>
          <p:nvPr>
            <p:ph type="sldNum" sz="quarter" idx="7"/>
          </p:nvPr>
        </p:nvSpPr>
        <p:spPr>
          <a:xfrm>
            <a:off x="-48299" y="6442502"/>
            <a:ext cx="273787" cy="502025"/>
          </a:xfrm>
        </p:spPr>
        <p:txBody>
          <a:body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t>2</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938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4C64D8-26FF-BF4E-80DE-A6ADE870F955}"/>
              </a:ext>
            </a:extLst>
          </p:cNvPr>
          <p:cNvSpPr>
            <a:spLocks noGrp="1"/>
          </p:cNvSpPr>
          <p:nvPr>
            <p:ph type="title"/>
          </p:nvPr>
        </p:nvSpPr>
        <p:spPr>
          <a:xfrm>
            <a:off x="685800" y="266434"/>
            <a:ext cx="9372600" cy="758664"/>
          </a:xfrm>
        </p:spPr>
        <p:txBody>
          <a:bodyPr>
            <a:noAutofit/>
          </a:bodyPr>
          <a:lstStyle/>
          <a:p>
            <a:r>
              <a:rPr lang="kk-KZ" sz="1800" b="1" spc="-10" dirty="0"/>
              <a:t>Тұжырымдаманы іске асыру бойынша қабылданған шаралар</a:t>
            </a:r>
            <a:br>
              <a:rPr lang="ru-RU" sz="1800" b="1" spc="-10" dirty="0"/>
            </a:br>
            <a:r>
              <a:rPr lang="kk-KZ" sz="2400" b="1" spc="-10" dirty="0">
                <a:solidFill>
                  <a:schemeClr val="accent1"/>
                </a:solidFill>
                <a:latin typeface="Calibri" panose="020F0502020204030204" pitchFamily="34" charset="0"/>
                <a:cs typeface="Calibri" panose="020F0502020204030204" pitchFamily="34" charset="0"/>
              </a:rPr>
              <a:t>Тұжырымдама мәселелері бойынша жарияланымдар/сұхбаттар</a:t>
            </a:r>
            <a:r>
              <a:rPr lang="ru-RU" sz="2400" b="1" spc="-10" dirty="0">
                <a:solidFill>
                  <a:schemeClr val="accent1"/>
                </a:solidFill>
                <a:latin typeface="Calibri" panose="020F0502020204030204" pitchFamily="34" charset="0"/>
                <a:cs typeface="Calibri" panose="020F0502020204030204" pitchFamily="34" charset="0"/>
              </a:rPr>
              <a:t>: </a:t>
            </a:r>
            <a:endParaRPr lang="ru-KZ" sz="1800" b="1" spc="-10" dirty="0">
              <a:solidFill>
                <a:schemeClr val="accent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C97AD61-9F82-2AE9-FB6A-49BAF45AF590}"/>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graphicFrame>
        <p:nvGraphicFramePr>
          <p:cNvPr id="6" name="Схема 5">
            <a:extLst>
              <a:ext uri="{FF2B5EF4-FFF2-40B4-BE49-F238E27FC236}">
                <a16:creationId xmlns:a16="http://schemas.microsoft.com/office/drawing/2014/main" id="{D86030DE-FE39-4546-E7CB-0FA33DBD079C}"/>
              </a:ext>
            </a:extLst>
          </p:cNvPr>
          <p:cNvGraphicFramePr/>
          <p:nvPr>
            <p:extLst>
              <p:ext uri="{D42A27DB-BD31-4B8C-83A1-F6EECF244321}">
                <p14:modId xmlns:p14="http://schemas.microsoft.com/office/powerpoint/2010/main" val="3841740657"/>
              </p:ext>
            </p:extLst>
          </p:nvPr>
        </p:nvGraphicFramePr>
        <p:xfrm>
          <a:off x="-1066800" y="1143000"/>
          <a:ext cx="12420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Номер слайда 7">
            <a:extLst>
              <a:ext uri="{FF2B5EF4-FFF2-40B4-BE49-F238E27FC236}">
                <a16:creationId xmlns:a16="http://schemas.microsoft.com/office/drawing/2014/main" id="{85A3919B-3B0B-E242-F75E-5EE227338637}"/>
              </a:ext>
            </a:extLst>
          </p:cNvPr>
          <p:cNvSpPr txBox="1">
            <a:spLocks/>
          </p:cNvSpPr>
          <p:nvPr/>
        </p:nvSpPr>
        <p:spPr>
          <a:xfrm>
            <a:off x="-48299" y="6442502"/>
            <a:ext cx="505499" cy="50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20</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263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B0614D-19DD-29F3-7121-A8261B37A15A}"/>
              </a:ext>
            </a:extLst>
          </p:cNvPr>
          <p:cNvSpPr>
            <a:spLocks noGrp="1"/>
          </p:cNvSpPr>
          <p:nvPr>
            <p:ph type="title"/>
          </p:nvPr>
        </p:nvSpPr>
        <p:spPr>
          <a:xfrm>
            <a:off x="609600" y="373942"/>
            <a:ext cx="3378276" cy="517778"/>
          </a:xfrm>
        </p:spPr>
        <p:txBody>
          <a:bodyPr>
            <a:normAutofit/>
          </a:bodyPr>
          <a:lstStyle/>
          <a:p>
            <a:r>
              <a:rPr lang="ru-RU" sz="2800" b="1" spc="-10" dirty="0">
                <a:solidFill>
                  <a:schemeClr val="accent1"/>
                </a:solidFill>
                <a:latin typeface="+mj-lt"/>
                <a:cs typeface="+mj-cs"/>
              </a:rPr>
              <a:t>МКБЗК </a:t>
            </a:r>
            <a:r>
              <a:rPr lang="kk-KZ" sz="2800" b="1" spc="-10" dirty="0">
                <a:solidFill>
                  <a:schemeClr val="accent1"/>
                </a:solidFill>
                <a:latin typeface="+mj-lt"/>
                <a:cs typeface="+mj-cs"/>
              </a:rPr>
              <a:t>мәселелері</a:t>
            </a:r>
            <a:r>
              <a:rPr lang="ru-RU" sz="2800" b="1" spc="-10" dirty="0">
                <a:solidFill>
                  <a:schemeClr val="accent1"/>
                </a:solidFill>
                <a:latin typeface="+mj-lt"/>
                <a:cs typeface="+mj-cs"/>
              </a:rPr>
              <a:t>:</a:t>
            </a:r>
          </a:p>
        </p:txBody>
      </p:sp>
      <p:sp>
        <p:nvSpPr>
          <p:cNvPr id="9" name="TextBox 8">
            <a:extLst>
              <a:ext uri="{FF2B5EF4-FFF2-40B4-BE49-F238E27FC236}">
                <a16:creationId xmlns:a16="http://schemas.microsoft.com/office/drawing/2014/main" id="{D2F66497-2620-B228-6654-3287C04F4910}"/>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7" name="Номер слайда 7">
            <a:extLst>
              <a:ext uri="{FF2B5EF4-FFF2-40B4-BE49-F238E27FC236}">
                <a16:creationId xmlns:a16="http://schemas.microsoft.com/office/drawing/2014/main" id="{AE5FB624-D105-BD58-3E1C-64B7BD03819A}"/>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21</a:t>
            </a:fld>
            <a:endParaRPr lang="ru-RU" sz="1400" b="1" dirty="0">
              <a:solidFill>
                <a:schemeClr val="bg1"/>
              </a:solidFill>
              <a:latin typeface="Calibri" panose="020F0502020204030204" pitchFamily="34" charset="0"/>
              <a:cs typeface="Calibri" panose="020F0502020204030204" pitchFamily="34" charset="0"/>
            </a:endParaRPr>
          </a:p>
        </p:txBody>
      </p:sp>
      <p:sp>
        <p:nvSpPr>
          <p:cNvPr id="4" name="Объект 3">
            <a:extLst>
              <a:ext uri="{FF2B5EF4-FFF2-40B4-BE49-F238E27FC236}">
                <a16:creationId xmlns:a16="http://schemas.microsoft.com/office/drawing/2014/main" id="{28562082-43F6-F217-2CF7-2405208C0620}"/>
              </a:ext>
            </a:extLst>
          </p:cNvPr>
          <p:cNvSpPr>
            <a:spLocks noGrp="1"/>
          </p:cNvSpPr>
          <p:nvPr>
            <p:ph sz="half" idx="2"/>
          </p:nvPr>
        </p:nvSpPr>
        <p:spPr>
          <a:xfrm>
            <a:off x="636734" y="853910"/>
            <a:ext cx="3581400" cy="2354491"/>
          </a:xfrm>
        </p:spPr>
        <p:txBody>
          <a:bodyPr/>
          <a:lstStyle/>
          <a:p>
            <a:r>
              <a:rPr lang="kk-KZ" sz="1600" dirty="0"/>
              <a:t>МКБЗК бағдарламасын қаржыландырудың жеткіліксіздігі</a:t>
            </a:r>
          </a:p>
          <a:p>
            <a:r>
              <a:rPr lang="kk-KZ" sz="1600" dirty="0"/>
              <a:t>Төмен төлем тарифтері</a:t>
            </a:r>
          </a:p>
          <a:p>
            <a:r>
              <a:rPr lang="kk-KZ" sz="1600" dirty="0"/>
              <a:t>Адвокаттың жұмсаған уақытын минуттық есептеу</a:t>
            </a:r>
          </a:p>
          <a:p>
            <a:r>
              <a:rPr lang="kk-KZ" sz="1600" dirty="0"/>
              <a:t>Адвокаттың жұмсаған уақытын анықтау кезінде тергеушіге/судьяға тәуелділік</a:t>
            </a:r>
          </a:p>
        </p:txBody>
      </p:sp>
      <p:sp>
        <p:nvSpPr>
          <p:cNvPr id="6" name="Объект 2">
            <a:extLst>
              <a:ext uri="{FF2B5EF4-FFF2-40B4-BE49-F238E27FC236}">
                <a16:creationId xmlns:a16="http://schemas.microsoft.com/office/drawing/2014/main" id="{0D68D2F1-3B33-F083-62CE-2E568DA06961}"/>
              </a:ext>
            </a:extLst>
          </p:cNvPr>
          <p:cNvSpPr txBox="1">
            <a:spLocks/>
          </p:cNvSpPr>
          <p:nvPr/>
        </p:nvSpPr>
        <p:spPr>
          <a:xfrm>
            <a:off x="4629380" y="613350"/>
            <a:ext cx="6038620" cy="5683607"/>
          </a:xfrm>
          <a:prstGeom prst="rect">
            <a:avLst/>
          </a:prstGeom>
        </p:spPr>
        <p:txBody>
          <a:bodyPr vert="horz" wrap="square" lIns="0" tIns="0" rIns="0" bIns="0"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ru-RU" sz="2000" b="1" spc="-10" dirty="0">
                <a:solidFill>
                  <a:schemeClr val="accent1">
                    <a:lumMod val="60000"/>
                    <a:lumOff val="40000"/>
                  </a:schemeClr>
                </a:solidFill>
                <a:latin typeface="+mj-lt"/>
                <a:ea typeface="+mj-ea"/>
                <a:cs typeface="+mj-cs"/>
              </a:rPr>
              <a:t>РАА </a:t>
            </a:r>
            <a:r>
              <a:rPr lang="kk-KZ" sz="2000" b="1" spc="-10" dirty="0">
                <a:solidFill>
                  <a:schemeClr val="accent1">
                    <a:lumMod val="60000"/>
                    <a:lumOff val="40000"/>
                  </a:schemeClr>
                </a:solidFill>
                <a:latin typeface="+mj-lt"/>
                <a:ea typeface="+mj-ea"/>
                <a:cs typeface="+mj-cs"/>
              </a:rPr>
              <a:t>белсенді жұмыстар атқаруда</a:t>
            </a:r>
            <a:r>
              <a:rPr lang="ru-RU" sz="2000" b="1" spc="-10" dirty="0">
                <a:solidFill>
                  <a:schemeClr val="accent1">
                    <a:lumMod val="60000"/>
                    <a:lumOff val="40000"/>
                  </a:schemeClr>
                </a:solidFill>
                <a:latin typeface="+mj-lt"/>
                <a:ea typeface="+mj-ea"/>
                <a:cs typeface="+mj-cs"/>
              </a:rPr>
              <a:t>:</a:t>
            </a:r>
          </a:p>
          <a:p>
            <a:r>
              <a:rPr lang="kk-KZ" sz="2000" dirty="0"/>
              <a:t>барлық мәселелер бойынша ұстанымдар дайындады </a:t>
            </a:r>
          </a:p>
          <a:p>
            <a:r>
              <a:rPr lang="kk-KZ" sz="2000" dirty="0"/>
              <a:t>құзыретті органдармен талқылау алаңдарын ұйымдастырды  </a:t>
            </a:r>
          </a:p>
          <a:p>
            <a:r>
              <a:rPr lang="kk-KZ" sz="2000" dirty="0"/>
              <a:t>мемлекеттік органдармен үнемі байланыста </a:t>
            </a:r>
          </a:p>
          <a:p>
            <a:r>
              <a:rPr lang="kk-KZ" sz="2000" dirty="0"/>
              <a:t>проблемаларды мына жерлерде көтерді:</a:t>
            </a:r>
          </a:p>
          <a:p>
            <a:pPr marL="685800" lvl="1">
              <a:buFont typeface="Wingdings" panose="05000000000000000000" pitchFamily="2" charset="2"/>
              <a:buChar char="§"/>
            </a:pPr>
            <a:r>
              <a:rPr lang="kk-KZ" sz="1800" i="1" dirty="0">
                <a:solidFill>
                  <a:schemeClr val="accent1"/>
                </a:solidFill>
                <a:latin typeface="Calibri" panose="020F0502020204030204" pitchFamily="34" charset="0"/>
                <a:cs typeface="Calibri" panose="020F0502020204030204" pitchFamily="34" charset="0"/>
              </a:rPr>
              <a:t>ӘМ-мен өткен дөңгелек үстелде </a:t>
            </a:r>
            <a:r>
              <a:rPr lang="kk-KZ" sz="1400" i="1" dirty="0">
                <a:solidFill>
                  <a:schemeClr val="accent1"/>
                </a:solidFill>
                <a:latin typeface="Calibri" panose="020F0502020204030204" pitchFamily="34" charset="0"/>
                <a:cs typeface="Calibri" panose="020F0502020204030204" pitchFamily="34" charset="0"/>
              </a:rPr>
              <a:t>(11 наурыз)</a:t>
            </a:r>
            <a:endParaRPr lang="kk-KZ" sz="1050" i="1" dirty="0">
              <a:solidFill>
                <a:schemeClr val="accent1"/>
              </a:solidFill>
              <a:latin typeface="Calibri" panose="020F0502020204030204" pitchFamily="34" charset="0"/>
              <a:cs typeface="Calibri" panose="020F0502020204030204" pitchFamily="34" charset="0"/>
            </a:endParaRPr>
          </a:p>
          <a:p>
            <a:pPr marL="685800" lvl="1">
              <a:buFont typeface="Wingdings" panose="05000000000000000000" pitchFamily="2" charset="2"/>
              <a:buChar char="§"/>
            </a:pPr>
            <a:r>
              <a:rPr lang="kk-KZ" sz="1800" i="1" dirty="0">
                <a:solidFill>
                  <a:schemeClr val="accent1"/>
                </a:solidFill>
                <a:latin typeface="Calibri" panose="020F0502020204030204" pitchFamily="34" charset="0"/>
                <a:cs typeface="Calibri" panose="020F0502020204030204" pitchFamily="34" charset="0"/>
              </a:rPr>
              <a:t>Мәжілістің жалпы отырысында </a:t>
            </a:r>
            <a:r>
              <a:rPr lang="kk-KZ" sz="1400" i="1" dirty="0">
                <a:solidFill>
                  <a:schemeClr val="accent1"/>
                </a:solidFill>
                <a:latin typeface="Calibri" panose="020F0502020204030204" pitchFamily="34" charset="0"/>
                <a:cs typeface="Calibri" panose="020F0502020204030204" pitchFamily="34" charset="0"/>
              </a:rPr>
              <a:t>(15 наурыз</a:t>
            </a:r>
            <a:r>
              <a:rPr lang="kk-KZ" sz="1050" i="1" dirty="0">
                <a:solidFill>
                  <a:schemeClr val="accent1"/>
                </a:solidFill>
                <a:latin typeface="Calibri" panose="020F0502020204030204" pitchFamily="34" charset="0"/>
                <a:cs typeface="Calibri" panose="020F0502020204030204" pitchFamily="34" charset="0"/>
              </a:rPr>
              <a:t>)</a:t>
            </a:r>
          </a:p>
          <a:p>
            <a:r>
              <a:rPr lang="kk-KZ" sz="2000" dirty="0"/>
              <a:t>ресми өтініштер жолдады:</a:t>
            </a:r>
          </a:p>
          <a:p>
            <a:pPr marL="685800" lvl="1">
              <a:buFont typeface="Wingdings" panose="05000000000000000000" pitchFamily="2" charset="2"/>
              <a:buChar char="§"/>
            </a:pPr>
            <a:r>
              <a:rPr lang="kk-KZ" sz="1800" i="1" dirty="0">
                <a:solidFill>
                  <a:schemeClr val="accent1"/>
                </a:solidFill>
                <a:latin typeface="Calibri" panose="020F0502020204030204" pitchFamily="34" charset="0"/>
                <a:cs typeface="Calibri" panose="020F0502020204030204" pitchFamily="34" charset="0"/>
              </a:rPr>
              <a:t>МКБЗК мәселелері туралы ҚР Президентіне</a:t>
            </a:r>
          </a:p>
          <a:p>
            <a:pPr marL="685800" lvl="1">
              <a:buFont typeface="Wingdings" panose="05000000000000000000" pitchFamily="2" charset="2"/>
              <a:buChar char="§"/>
            </a:pPr>
            <a:r>
              <a:rPr lang="kk-KZ" sz="1800" i="1" dirty="0">
                <a:solidFill>
                  <a:schemeClr val="accent1"/>
                </a:solidFill>
                <a:latin typeface="Calibri" panose="020F0502020204030204" pitchFamily="34" charset="0"/>
                <a:cs typeface="Calibri" panose="020F0502020204030204" pitchFamily="34" charset="0"/>
              </a:rPr>
              <a:t>Республикалық бюджеттің шығыс бөлігін ұлғайтуға қатысты ҚР Президенті Әкімшілігіне </a:t>
            </a:r>
          </a:p>
          <a:p>
            <a:pPr marL="685800" lvl="1">
              <a:buFont typeface="Wingdings" panose="05000000000000000000" pitchFamily="2" charset="2"/>
              <a:buChar char="§"/>
            </a:pPr>
            <a:r>
              <a:rPr lang="kk-KZ" sz="1800" i="1" dirty="0">
                <a:solidFill>
                  <a:schemeClr val="accent1"/>
                </a:solidFill>
                <a:latin typeface="Calibri" panose="020F0502020204030204" pitchFamily="34" charset="0"/>
                <a:cs typeface="Calibri" panose="020F0502020204030204" pitchFamily="34" charset="0"/>
              </a:rPr>
              <a:t>адвокаттардың еңбекақысын ұлғайту бойынша </a:t>
            </a:r>
            <a:r>
              <a:rPr lang="kk-KZ" i="1" dirty="0">
                <a:solidFill>
                  <a:schemeClr val="accent1"/>
                </a:solidFill>
                <a:latin typeface="Calibri" panose="020F0502020204030204" pitchFamily="34" charset="0"/>
                <a:cs typeface="Calibri" panose="020F0502020204030204" pitchFamily="34" charset="0"/>
              </a:rPr>
              <a:t>ҚР Қауіпсіздік Кеңесіне </a:t>
            </a:r>
            <a:endParaRPr lang="kk-KZ" sz="1600" dirty="0"/>
          </a:p>
        </p:txBody>
      </p:sp>
      <p:sp>
        <p:nvSpPr>
          <p:cNvPr id="10" name="Заголовок 1">
            <a:extLst>
              <a:ext uri="{FF2B5EF4-FFF2-40B4-BE49-F238E27FC236}">
                <a16:creationId xmlns:a16="http://schemas.microsoft.com/office/drawing/2014/main" id="{4FE1B8AF-5093-814D-3466-EA1B4EA3721F}"/>
              </a:ext>
            </a:extLst>
          </p:cNvPr>
          <p:cNvSpPr txBox="1">
            <a:spLocks/>
          </p:cNvSpPr>
          <p:nvPr/>
        </p:nvSpPr>
        <p:spPr>
          <a:xfrm>
            <a:off x="636734" y="3739472"/>
            <a:ext cx="3581400" cy="517778"/>
          </a:xfrm>
          <a:prstGeom prst="rect">
            <a:avLst/>
          </a:prstGeom>
        </p:spPr>
        <p:txBody>
          <a:bodyPr vert="horz" lIns="0" tIns="0" rIns="0" bIns="0" rtlCol="0" anchor="t">
            <a:normAutofit fontScale="85000" lnSpcReduction="10000"/>
          </a:bodyPr>
          <a:lstStyle>
            <a:lvl1pPr algn="l" defTabSz="457200" rtl="0" eaLnBrk="1" latinLnBrk="0" hangingPunct="1">
              <a:spcBef>
                <a:spcPct val="0"/>
              </a:spcBef>
              <a:buNone/>
              <a:defRPr sz="2350" b="0" i="0" kern="1200">
                <a:solidFill>
                  <a:srgbClr val="FFC000"/>
                </a:solidFill>
                <a:latin typeface="Calibri Light"/>
                <a:ea typeface="+mj-ea"/>
                <a:cs typeface="Calibri Light"/>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kk-KZ" sz="2400" b="1" spc="-10" dirty="0">
                <a:solidFill>
                  <a:schemeClr val="accent1">
                    <a:lumMod val="60000"/>
                    <a:lumOff val="40000"/>
                  </a:schemeClr>
                </a:solidFill>
                <a:latin typeface="+mj-lt"/>
                <a:cs typeface="+mj-cs"/>
              </a:rPr>
              <a:t>Адвокатураның ұсыныстары:</a:t>
            </a:r>
          </a:p>
        </p:txBody>
      </p:sp>
      <p:sp>
        <p:nvSpPr>
          <p:cNvPr id="11" name="Объект 3">
            <a:extLst>
              <a:ext uri="{FF2B5EF4-FFF2-40B4-BE49-F238E27FC236}">
                <a16:creationId xmlns:a16="http://schemas.microsoft.com/office/drawing/2014/main" id="{4ECF191D-BF71-649A-8C02-4A6EB28FEAC6}"/>
              </a:ext>
            </a:extLst>
          </p:cNvPr>
          <p:cNvSpPr txBox="1">
            <a:spLocks/>
          </p:cNvSpPr>
          <p:nvPr/>
        </p:nvSpPr>
        <p:spPr>
          <a:xfrm>
            <a:off x="636734" y="4130047"/>
            <a:ext cx="3581400" cy="2472472"/>
          </a:xfrm>
          <a:prstGeom prst="rect">
            <a:avLst/>
          </a:prstGeom>
        </p:spPr>
        <p:txBody>
          <a:bodyPr vert="horz" wrap="square" lIns="0" tIns="0" rIns="0" bIns="0"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kk-KZ" sz="1600" dirty="0"/>
              <a:t>МКБЗК</a:t>
            </a:r>
            <a:r>
              <a:rPr lang="ru-RU" sz="1600" dirty="0"/>
              <a:t> </a:t>
            </a:r>
            <a:r>
              <a:rPr lang="kk-KZ" sz="1600" dirty="0"/>
              <a:t>бағдарламасын қаржыландыруды ұлғайту</a:t>
            </a:r>
          </a:p>
          <a:p>
            <a:r>
              <a:rPr lang="kk-KZ" sz="1600" dirty="0"/>
              <a:t>МКБЗК</a:t>
            </a:r>
            <a:r>
              <a:rPr lang="ru-RU" sz="1600" dirty="0"/>
              <a:t> </a:t>
            </a:r>
            <a:r>
              <a:rPr lang="kk-KZ" sz="1600" dirty="0"/>
              <a:t>ставкаларын ұлғайту, қылмыстық істер бойынша санаттауды жою + коэффициенттерді қолдану</a:t>
            </a:r>
          </a:p>
          <a:p>
            <a:r>
              <a:rPr lang="kk-KZ" sz="1600" dirty="0"/>
              <a:t>Минуттық уақытты есептеуден автоматты түрде сағаттық есептеуге көшу</a:t>
            </a:r>
          </a:p>
        </p:txBody>
      </p:sp>
    </p:spTree>
    <p:extLst>
      <p:ext uri="{BB962C8B-B14F-4D97-AF65-F5344CB8AC3E}">
        <p14:creationId xmlns:p14="http://schemas.microsoft.com/office/powerpoint/2010/main" val="133879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Объект 5" descr="Красный ПИН-код закреплен на дате календаря">
            <a:extLst>
              <a:ext uri="{FF2B5EF4-FFF2-40B4-BE49-F238E27FC236}">
                <a16:creationId xmlns:a16="http://schemas.microsoft.com/office/drawing/2014/main" id="{D5B49A84-FFA6-BF43-897C-82AEF25C2EAB}"/>
              </a:ext>
            </a:extLst>
          </p:cNvPr>
          <p:cNvPicPr>
            <a:picLocks noGrp="1" noChangeAspect="1"/>
          </p:cNvPicPr>
          <p:nvPr>
            <p:ph sz="half" idx="3"/>
          </p:nvPr>
        </p:nvPicPr>
        <p:blipFill rotWithShape="1">
          <a:blip r:embed="rId3" cstate="print">
            <a:extLst>
              <a:ext uri="{28A0092B-C50C-407E-A947-70E740481C1C}">
                <a14:useLocalDpi xmlns:a14="http://schemas.microsoft.com/office/drawing/2010/main" val="0"/>
              </a:ext>
            </a:extLst>
          </a:blip>
          <a:srcRect l="47687"/>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Заголовок 1">
            <a:extLst>
              <a:ext uri="{FF2B5EF4-FFF2-40B4-BE49-F238E27FC236}">
                <a16:creationId xmlns:a16="http://schemas.microsoft.com/office/drawing/2014/main" id="{AD9C4EF6-B4C0-FC47-816D-42EA7BA79C49}"/>
              </a:ext>
            </a:extLst>
          </p:cNvPr>
          <p:cNvSpPr>
            <a:spLocks noGrp="1"/>
          </p:cNvSpPr>
          <p:nvPr>
            <p:ph type="title"/>
          </p:nvPr>
        </p:nvSpPr>
        <p:spPr>
          <a:xfrm>
            <a:off x="4949734" y="914400"/>
            <a:ext cx="4651466" cy="2362200"/>
          </a:xfrm>
        </p:spPr>
        <p:txBody>
          <a:bodyPr>
            <a:normAutofit fontScale="90000"/>
          </a:bodyPr>
          <a:lstStyle/>
          <a:p>
            <a:pPr>
              <a:lnSpc>
                <a:spcPct val="90000"/>
              </a:lnSpc>
            </a:pPr>
            <a:r>
              <a:rPr lang="kk-KZ" sz="2700" b="1" spc="-10" dirty="0">
                <a:solidFill>
                  <a:schemeClr val="accent1"/>
                </a:solidFill>
                <a:latin typeface="+mj-lt"/>
                <a:cs typeface="+mj-cs"/>
              </a:rPr>
              <a:t>Жұмыс уақытынан тыс уақытта барлық тергеу әрекеттеріне адвокаттардың жоғары мөлшерлемемен қатысуына ақы төлеуге қол жеткіздік</a:t>
            </a:r>
            <a:br>
              <a:rPr lang="kk-KZ" sz="2400" b="1" spc="-10" dirty="0">
                <a:solidFill>
                  <a:schemeClr val="accent1"/>
                </a:solidFill>
                <a:latin typeface="+mj-lt"/>
                <a:cs typeface="+mj-cs"/>
              </a:rPr>
            </a:br>
            <a:br>
              <a:rPr lang="ru-RU" sz="1800" b="1" i="0" dirty="0">
                <a:effectLst/>
                <a:latin typeface="Calibri" panose="020F0502020204030204" pitchFamily="34" charset="0"/>
                <a:cs typeface="Calibri" panose="020F0502020204030204" pitchFamily="34" charset="0"/>
              </a:rPr>
            </a:br>
            <a:endParaRPr lang="ru-KZ" sz="1800"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C9A5C186-9964-E54E-A200-AB18ADA360B1}"/>
              </a:ext>
            </a:extLst>
          </p:cNvPr>
          <p:cNvSpPr>
            <a:spLocks noGrp="1"/>
          </p:cNvSpPr>
          <p:nvPr>
            <p:ph sz="half" idx="2"/>
          </p:nvPr>
        </p:nvSpPr>
        <p:spPr>
          <a:xfrm>
            <a:off x="4955954" y="2726310"/>
            <a:ext cx="4369266" cy="3880773"/>
          </a:xfrm>
        </p:spPr>
        <p:txBody>
          <a:bodyPr>
            <a:normAutofit fontScale="92500"/>
          </a:bodyPr>
          <a:lstStyle/>
          <a:p>
            <a:pPr marL="0" indent="0">
              <a:spcBef>
                <a:spcPts val="0"/>
              </a:spcBef>
              <a:buNone/>
            </a:pPr>
            <a:r>
              <a:rPr lang="kk-KZ" sz="1600" dirty="0">
                <a:solidFill>
                  <a:srgbClr val="444444"/>
                </a:solidFill>
                <a:latin typeface="customFont"/>
              </a:rPr>
              <a:t>«</a:t>
            </a:r>
            <a:r>
              <a:rPr lang="kk-KZ" sz="1600" b="0" i="0" dirty="0">
                <a:solidFill>
                  <a:srgbClr val="444444"/>
                </a:solidFill>
                <a:effectLst/>
                <a:latin typeface="customFont"/>
              </a:rPr>
              <a:t>Адвокат, заң консультанты көрсеткен, мемлекет кепілдік берген заң көмегіне ақы төлеудің және құқықтық консультация беруге, қорғауға және өкілдік етуге, сондай-ақ татуластыру рәсімдерін жүргізуге байланысты шығыстарды өтеудің мөлшерін бекіту туралы</a:t>
            </a:r>
            <a:r>
              <a:rPr lang="kk-KZ" sz="1600" dirty="0">
                <a:latin typeface="Calibri" panose="020F0502020204030204" pitchFamily="34" charset="0"/>
                <a:cs typeface="Calibri" panose="020F0502020204030204" pitchFamily="34" charset="0"/>
              </a:rPr>
              <a:t>» Қазақстан Республикасы Үкіметінің қаулысына өзгерістер енгізілді:</a:t>
            </a:r>
          </a:p>
          <a:p>
            <a:pPr>
              <a:spcBef>
                <a:spcPts val="0"/>
              </a:spcBef>
              <a:buFont typeface="Wingdings" panose="05000000000000000000" pitchFamily="2" charset="2"/>
              <a:buChar char="Ø"/>
            </a:pPr>
            <a:r>
              <a:rPr lang="kk-KZ" dirty="0">
                <a:latin typeface="Calibri" panose="020F0502020204030204" pitchFamily="34" charset="0"/>
                <a:cs typeface="Calibri" panose="020F0502020204030204" pitchFamily="34" charset="0"/>
              </a:rPr>
              <a:t>Енді түнгі уақытта, демалыс және мереке күндері қорғаушы ретінде қатысудың бір сағаты үшін төлем қылмыстық іс бойынша, сондай-ақ Әкімшілік құқық бұзушылық туралы іс бойынша іс жүргізудің </a:t>
            </a:r>
            <a:r>
              <a:rPr lang="kk-KZ" b="1" dirty="0">
                <a:solidFill>
                  <a:srgbClr val="C00000"/>
                </a:solidFill>
                <a:latin typeface="Calibri" panose="020F0502020204030204" pitchFamily="34" charset="0"/>
                <a:cs typeface="Calibri" panose="020F0502020204030204" pitchFamily="34" charset="0"/>
              </a:rPr>
              <a:t>кез келген сатысында </a:t>
            </a:r>
            <a:r>
              <a:rPr lang="kk-KZ" dirty="0">
                <a:latin typeface="Calibri" panose="020F0502020204030204" pitchFamily="34" charset="0"/>
                <a:cs typeface="Calibri" panose="020F0502020204030204" pitchFamily="34" charset="0"/>
              </a:rPr>
              <a:t>заң көмегінің түрлері бойынша белгіленген мөлшерден </a:t>
            </a:r>
            <a:r>
              <a:rPr lang="kk-KZ" b="1" dirty="0">
                <a:solidFill>
                  <a:srgbClr val="C00000"/>
                </a:solidFill>
                <a:latin typeface="Calibri" panose="020F0502020204030204" pitchFamily="34" charset="0"/>
                <a:cs typeface="Calibri" panose="020F0502020204030204" pitchFamily="34" charset="0"/>
              </a:rPr>
              <a:t>1,5 ставка</a:t>
            </a:r>
            <a:r>
              <a:rPr lang="kk-KZ" dirty="0">
                <a:latin typeface="Calibri" panose="020F0502020204030204" pitchFamily="34" charset="0"/>
                <a:cs typeface="Calibri" panose="020F0502020204030204" pitchFamily="34" charset="0"/>
              </a:rPr>
              <a:t> бойынша жүргізіледі.</a:t>
            </a:r>
            <a:endParaRPr lang="kk-KZ" kern="1200" dirty="0">
              <a:latin typeface="Calibri" panose="020F0502020204030204" pitchFamily="34" charset="0"/>
              <a:cs typeface="Calibri" panose="020F0502020204030204" pitchFamily="34" charset="0"/>
            </a:endParaRPr>
          </a:p>
        </p:txBody>
      </p:sp>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89B5B5B-4FB2-2292-F331-155F0CF043FD}"/>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9" name="Номер слайда 7">
            <a:extLst>
              <a:ext uri="{FF2B5EF4-FFF2-40B4-BE49-F238E27FC236}">
                <a16:creationId xmlns:a16="http://schemas.microsoft.com/office/drawing/2014/main" id="{0CD75846-2478-33E6-D045-9C268F4EA6AD}"/>
              </a:ext>
            </a:extLst>
          </p:cNvPr>
          <p:cNvSpPr txBox="1">
            <a:spLocks/>
          </p:cNvSpPr>
          <p:nvPr/>
        </p:nvSpPr>
        <p:spPr>
          <a:xfrm>
            <a:off x="-48299" y="6442502"/>
            <a:ext cx="505499" cy="50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22</a:t>
            </a:fld>
            <a:endParaRPr lang="ru-RU" sz="1400" b="1" dirty="0">
              <a:solidFill>
                <a:schemeClr val="bg1"/>
              </a:solidFill>
              <a:latin typeface="Calibri" panose="020F0502020204030204" pitchFamily="34" charset="0"/>
              <a:cs typeface="Calibri" panose="020F0502020204030204" pitchFamily="34" charset="0"/>
            </a:endParaRPr>
          </a:p>
        </p:txBody>
      </p:sp>
      <p:sp>
        <p:nvSpPr>
          <p:cNvPr id="4" name="Заголовок 1">
            <a:extLst>
              <a:ext uri="{FF2B5EF4-FFF2-40B4-BE49-F238E27FC236}">
                <a16:creationId xmlns:a16="http://schemas.microsoft.com/office/drawing/2014/main" id="{E819916D-A3CC-2D8A-6B9E-834F1E087F7D}"/>
              </a:ext>
            </a:extLst>
          </p:cNvPr>
          <p:cNvSpPr txBox="1">
            <a:spLocks/>
          </p:cNvSpPr>
          <p:nvPr/>
        </p:nvSpPr>
        <p:spPr>
          <a:xfrm>
            <a:off x="4955954" y="164486"/>
            <a:ext cx="3063591" cy="1066800"/>
          </a:xfrm>
          <a:prstGeom prst="rect">
            <a:avLst/>
          </a:prstGeom>
        </p:spPr>
        <p:txBody>
          <a:bodyPr vert="horz" lIns="0" tIns="0" rIns="0" bIns="0" rtlCol="0" anchor="t">
            <a:normAutofit/>
          </a:bodyPr>
          <a:lstStyle>
            <a:lvl1pPr algn="l" defTabSz="457200" rtl="0" eaLnBrk="1" latinLnBrk="0" hangingPunct="1">
              <a:spcBef>
                <a:spcPct val="0"/>
              </a:spcBef>
              <a:buNone/>
              <a:defRPr sz="2350" b="0" i="0" kern="1200">
                <a:solidFill>
                  <a:srgbClr val="FFC000"/>
                </a:solidFill>
                <a:latin typeface="Calibri Light"/>
                <a:ea typeface="+mj-ea"/>
                <a:cs typeface="Calibri Light"/>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1600" b="1" spc="-10" dirty="0">
                <a:latin typeface="+mj-lt"/>
                <a:cs typeface="+mj-cs"/>
              </a:rPr>
              <a:t>МКБЗК МӘСЕЛЕЛЕРІ</a:t>
            </a:r>
            <a:endParaRPr lang="ru-RU" sz="1600" b="1" spc="-10" dirty="0">
              <a:solidFill>
                <a:srgbClr val="C00000"/>
              </a:solidFill>
              <a:latin typeface="Calibri" panose="020F0502020204030204" pitchFamily="34" charset="0"/>
              <a:cs typeface="Calibri" panose="020F0502020204030204" pitchFamily="34" charset="0"/>
            </a:endParaRPr>
          </a:p>
          <a:p>
            <a:r>
              <a:rPr lang="ru-RU" sz="3200" b="1" spc="-10" dirty="0">
                <a:solidFill>
                  <a:srgbClr val="C00000"/>
                </a:solidFill>
                <a:latin typeface="Calibri" panose="020F0502020204030204" pitchFamily="34" charset="0"/>
                <a:cs typeface="Calibri" panose="020F0502020204030204" pitchFamily="34" charset="0"/>
              </a:rPr>
              <a:t>НӘТИЖЕЛЕР</a:t>
            </a:r>
          </a:p>
        </p:txBody>
      </p:sp>
    </p:spTree>
    <p:extLst>
      <p:ext uri="{BB962C8B-B14F-4D97-AF65-F5344CB8AC3E}">
        <p14:creationId xmlns:p14="http://schemas.microsoft.com/office/powerpoint/2010/main" val="38814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52C700A2-FD6B-8705-39DE-65365ECD6037}"/>
              </a:ext>
            </a:extLst>
          </p:cNvPr>
          <p:cNvSpPr txBox="1">
            <a:spLocks/>
          </p:cNvSpPr>
          <p:nvPr/>
        </p:nvSpPr>
        <p:spPr>
          <a:xfrm>
            <a:off x="863010" y="1066800"/>
            <a:ext cx="9601200" cy="1371600"/>
          </a:xfrm>
          <a:prstGeom prst="rect">
            <a:avLst/>
          </a:prstGeom>
        </p:spPr>
        <p:txBody>
          <a:bodyPr vert="horz" lIns="0" tIns="0" rIns="0" bIns="0" rtlCol="0" anchor="t">
            <a:normAutofit fontScale="97500"/>
          </a:bodyPr>
          <a:lstStyle>
            <a:lvl1pPr algn="l" defTabSz="457200" rtl="0" eaLnBrk="1" latinLnBrk="0" hangingPunct="1">
              <a:spcBef>
                <a:spcPct val="0"/>
              </a:spcBef>
              <a:buNone/>
              <a:defRPr sz="2350" b="0" i="0" kern="1200">
                <a:solidFill>
                  <a:srgbClr val="FFC000"/>
                </a:solidFill>
                <a:latin typeface="Calibri Light"/>
                <a:ea typeface="+mj-ea"/>
                <a:cs typeface="Calibri Light"/>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kk-KZ" sz="2400" b="1" spc="-10" dirty="0">
                <a:solidFill>
                  <a:schemeClr val="accent1"/>
                </a:solidFill>
                <a:latin typeface="+mj-lt"/>
                <a:cs typeface="+mj-cs"/>
              </a:rPr>
              <a:t>Адвокат орындаған МКБЗК төлеу мерзімінің өзгеруіне қол жеткізілді</a:t>
            </a:r>
          </a:p>
        </p:txBody>
      </p:sp>
      <p:graphicFrame>
        <p:nvGraphicFramePr>
          <p:cNvPr id="10" name="Схема 9">
            <a:extLst>
              <a:ext uri="{FF2B5EF4-FFF2-40B4-BE49-F238E27FC236}">
                <a16:creationId xmlns:a16="http://schemas.microsoft.com/office/drawing/2014/main" id="{14E0DE3B-FF72-DBE4-B8EF-F563866FC13E}"/>
              </a:ext>
            </a:extLst>
          </p:cNvPr>
          <p:cNvGraphicFramePr/>
          <p:nvPr>
            <p:extLst>
              <p:ext uri="{D42A27DB-BD31-4B8C-83A1-F6EECF244321}">
                <p14:modId xmlns:p14="http://schemas.microsoft.com/office/powerpoint/2010/main" val="3964642602"/>
              </p:ext>
            </p:extLst>
          </p:nvPr>
        </p:nvGraphicFramePr>
        <p:xfrm>
          <a:off x="820121" y="1717158"/>
          <a:ext cx="8128000" cy="2661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1A868AA0-A50C-9996-EE56-399C5EBFD4E6}"/>
              </a:ext>
            </a:extLst>
          </p:cNvPr>
          <p:cNvSpPr txBox="1"/>
          <p:nvPr/>
        </p:nvSpPr>
        <p:spPr>
          <a:xfrm>
            <a:off x="820121" y="4152021"/>
            <a:ext cx="3239386" cy="2554545"/>
          </a:xfrm>
          <a:prstGeom prst="rect">
            <a:avLst/>
          </a:prstGeom>
          <a:noFill/>
        </p:spPr>
        <p:txBody>
          <a:bodyPr wrap="square" rtlCol="0">
            <a:spAutoFit/>
          </a:bodyPr>
          <a:lstStyle/>
          <a:p>
            <a:r>
              <a:rPr lang="kk-KZ" sz="2000" dirty="0"/>
              <a:t>Адвокаттар жинақ ақшасынан салық төлеуге мәжбүр болды </a:t>
            </a:r>
          </a:p>
          <a:p>
            <a:r>
              <a:rPr lang="kk-KZ" sz="2000" i="1" dirty="0"/>
              <a:t>(өйткені олар салықтарды есепті айдан кейінгі айдың 5-числа кешіктірмей төлеуге міндетті)</a:t>
            </a:r>
            <a:endParaRPr lang="kk-KZ" i="1" dirty="0"/>
          </a:p>
        </p:txBody>
      </p:sp>
      <p:sp>
        <p:nvSpPr>
          <p:cNvPr id="14" name="TextBox 13">
            <a:extLst>
              <a:ext uri="{FF2B5EF4-FFF2-40B4-BE49-F238E27FC236}">
                <a16:creationId xmlns:a16="http://schemas.microsoft.com/office/drawing/2014/main" id="{48ED095D-E148-1A60-46BD-E5EDB59F6C32}"/>
              </a:ext>
            </a:extLst>
          </p:cNvPr>
          <p:cNvSpPr txBox="1"/>
          <p:nvPr/>
        </p:nvSpPr>
        <p:spPr>
          <a:xfrm>
            <a:off x="5486400" y="4152021"/>
            <a:ext cx="4648200" cy="2308324"/>
          </a:xfrm>
          <a:prstGeom prst="rect">
            <a:avLst/>
          </a:prstGeom>
          <a:noFill/>
        </p:spPr>
        <p:txBody>
          <a:bodyPr wrap="square" rtlCol="0">
            <a:spAutoFit/>
          </a:bodyPr>
          <a:lstStyle/>
          <a:p>
            <a:r>
              <a:rPr lang="kk-KZ" sz="2000" i="1" dirty="0"/>
              <a:t>Адвокаттар көрсетілген МЖМБС үшін төлем түскеннен кейін салықтарды төлейді</a:t>
            </a:r>
          </a:p>
          <a:p>
            <a:r>
              <a:rPr lang="kk-KZ" sz="1400" i="1" dirty="0">
                <a:solidFill>
                  <a:schemeClr val="tx1">
                    <a:lumMod val="75000"/>
                    <a:lumOff val="25000"/>
                  </a:schemeClr>
                </a:solidFill>
                <a:latin typeface="Calibri" panose="020F0502020204030204" pitchFamily="34" charset="0"/>
                <a:cs typeface="Calibri" panose="020F0502020204030204" pitchFamily="34" charset="0"/>
              </a:rPr>
              <a:t>Адвокат, заң консультанты көрсететін, мемлекет кепілдік берген заң көмегіне ақы төлеу және құқықтық консультация беруге, қорғауға және өкілдік етуге, сондай-ақ татуластыру рәсімдерін жүргізуге байланысты шығыстарды өтеу қағидалары өзгерістер енгізілді</a:t>
            </a:r>
            <a:endParaRPr lang="kk-KZ" sz="2000" i="1" dirty="0"/>
          </a:p>
        </p:txBody>
      </p:sp>
      <p:sp>
        <p:nvSpPr>
          <p:cNvPr id="3" name="Заголовок 1">
            <a:extLst>
              <a:ext uri="{FF2B5EF4-FFF2-40B4-BE49-F238E27FC236}">
                <a16:creationId xmlns:a16="http://schemas.microsoft.com/office/drawing/2014/main" id="{009F9A6E-2832-E5C0-EA16-CB9B703FFC80}"/>
              </a:ext>
            </a:extLst>
          </p:cNvPr>
          <p:cNvSpPr txBox="1">
            <a:spLocks/>
          </p:cNvSpPr>
          <p:nvPr/>
        </p:nvSpPr>
        <p:spPr>
          <a:xfrm>
            <a:off x="852377" y="152400"/>
            <a:ext cx="3063591" cy="1066800"/>
          </a:xfrm>
          <a:prstGeom prst="rect">
            <a:avLst/>
          </a:prstGeom>
        </p:spPr>
        <p:txBody>
          <a:bodyPr vert="horz" lIns="0" tIns="0" rIns="0" bIns="0" rtlCol="0" anchor="t">
            <a:normAutofit/>
          </a:bodyPr>
          <a:lstStyle>
            <a:lvl1pPr algn="l" defTabSz="457200" rtl="0" eaLnBrk="1" latinLnBrk="0" hangingPunct="1">
              <a:spcBef>
                <a:spcPct val="0"/>
              </a:spcBef>
              <a:buNone/>
              <a:defRPr sz="2350" b="0" i="0" kern="1200">
                <a:solidFill>
                  <a:srgbClr val="FFC000"/>
                </a:solidFill>
                <a:latin typeface="Calibri Light"/>
                <a:ea typeface="+mj-ea"/>
                <a:cs typeface="Calibri Light"/>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1600" b="1" spc="-10" dirty="0">
                <a:latin typeface="+mj-lt"/>
                <a:cs typeface="+mj-cs"/>
              </a:rPr>
              <a:t>МКБЗК МӘСЕЛЕЛЕРІ</a:t>
            </a:r>
            <a:endParaRPr lang="ru-RU" sz="1600" b="1" spc="-10" dirty="0">
              <a:solidFill>
                <a:srgbClr val="C00000"/>
              </a:solidFill>
              <a:latin typeface="Calibri" panose="020F0502020204030204" pitchFamily="34" charset="0"/>
              <a:cs typeface="Calibri" panose="020F0502020204030204" pitchFamily="34" charset="0"/>
            </a:endParaRPr>
          </a:p>
          <a:p>
            <a:r>
              <a:rPr lang="ru-RU" sz="3200" b="1" spc="-10" dirty="0">
                <a:solidFill>
                  <a:srgbClr val="C00000"/>
                </a:solidFill>
                <a:latin typeface="Calibri" panose="020F0502020204030204" pitchFamily="34" charset="0"/>
                <a:cs typeface="Calibri" panose="020F0502020204030204" pitchFamily="34" charset="0"/>
              </a:rPr>
              <a:t>НӘТИЖЕЛЕР</a:t>
            </a:r>
          </a:p>
        </p:txBody>
      </p:sp>
    </p:spTree>
    <p:extLst>
      <p:ext uri="{BB962C8B-B14F-4D97-AF65-F5344CB8AC3E}">
        <p14:creationId xmlns:p14="http://schemas.microsoft.com/office/powerpoint/2010/main" val="386627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хема 9">
            <a:extLst>
              <a:ext uri="{FF2B5EF4-FFF2-40B4-BE49-F238E27FC236}">
                <a16:creationId xmlns:a16="http://schemas.microsoft.com/office/drawing/2014/main" id="{F45CE5FE-BC3C-2EE6-2C2E-72FF19CA8716}"/>
              </a:ext>
            </a:extLst>
          </p:cNvPr>
          <p:cNvGraphicFramePr/>
          <p:nvPr>
            <p:extLst>
              <p:ext uri="{D42A27DB-BD31-4B8C-83A1-F6EECF244321}">
                <p14:modId xmlns:p14="http://schemas.microsoft.com/office/powerpoint/2010/main" val="3393329252"/>
              </p:ext>
            </p:extLst>
          </p:nvPr>
        </p:nvGraphicFramePr>
        <p:xfrm>
          <a:off x="533400" y="800100"/>
          <a:ext cx="9663502" cy="5642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Номер слайда 7">
            <a:extLst>
              <a:ext uri="{FF2B5EF4-FFF2-40B4-BE49-F238E27FC236}">
                <a16:creationId xmlns:a16="http://schemas.microsoft.com/office/drawing/2014/main" id="{0497EB70-419E-55AC-549C-6F81C82133E8}"/>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24</a:t>
            </a:fld>
            <a:endParaRPr lang="ru-RU" sz="1400" b="1" dirty="0">
              <a:solidFill>
                <a:schemeClr val="bg1"/>
              </a:solidFill>
              <a:latin typeface="Calibri" panose="020F0502020204030204" pitchFamily="34" charset="0"/>
              <a:cs typeface="Calibri" panose="020F0502020204030204" pitchFamily="34" charset="0"/>
            </a:endParaRPr>
          </a:p>
        </p:txBody>
      </p:sp>
      <p:sp>
        <p:nvSpPr>
          <p:cNvPr id="2" name="Заголовок 1">
            <a:extLst>
              <a:ext uri="{FF2B5EF4-FFF2-40B4-BE49-F238E27FC236}">
                <a16:creationId xmlns:a16="http://schemas.microsoft.com/office/drawing/2014/main" id="{20B1CD46-6C87-CFD3-596D-7F50295D2156}"/>
              </a:ext>
            </a:extLst>
          </p:cNvPr>
          <p:cNvSpPr txBox="1">
            <a:spLocks/>
          </p:cNvSpPr>
          <p:nvPr/>
        </p:nvSpPr>
        <p:spPr>
          <a:xfrm>
            <a:off x="990600" y="228600"/>
            <a:ext cx="3063591" cy="1066800"/>
          </a:xfrm>
          <a:prstGeom prst="rect">
            <a:avLst/>
          </a:prstGeom>
        </p:spPr>
        <p:txBody>
          <a:bodyPr vert="horz" lIns="0" tIns="0" rIns="0" bIns="0" rtlCol="0" anchor="t">
            <a:normAutofit/>
          </a:bodyPr>
          <a:lstStyle>
            <a:lvl1pPr algn="l" defTabSz="457200" rtl="0" eaLnBrk="1" latinLnBrk="0" hangingPunct="1">
              <a:spcBef>
                <a:spcPct val="0"/>
              </a:spcBef>
              <a:buNone/>
              <a:defRPr sz="2350" b="0" i="0" kern="1200">
                <a:solidFill>
                  <a:srgbClr val="FFC000"/>
                </a:solidFill>
                <a:latin typeface="Calibri Light"/>
                <a:ea typeface="+mj-ea"/>
                <a:cs typeface="Calibri Light"/>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1600" b="1" spc="-10" dirty="0">
                <a:latin typeface="+mj-lt"/>
                <a:cs typeface="+mj-cs"/>
              </a:rPr>
              <a:t>МКБЗК МӘСЕЛЕЛЕРІ</a:t>
            </a:r>
            <a:endParaRPr lang="ru-RU" sz="1600" b="1" spc="-10" dirty="0">
              <a:solidFill>
                <a:srgbClr val="C00000"/>
              </a:solidFill>
              <a:latin typeface="Calibri" panose="020F0502020204030204" pitchFamily="34" charset="0"/>
              <a:cs typeface="Calibri" panose="020F0502020204030204" pitchFamily="34" charset="0"/>
            </a:endParaRPr>
          </a:p>
          <a:p>
            <a:r>
              <a:rPr lang="ru-RU" sz="3200" b="1" spc="-10" dirty="0">
                <a:solidFill>
                  <a:srgbClr val="C00000"/>
                </a:solidFill>
                <a:latin typeface="Calibri" panose="020F0502020204030204" pitchFamily="34" charset="0"/>
                <a:cs typeface="Calibri" panose="020F0502020204030204" pitchFamily="34" charset="0"/>
              </a:rPr>
              <a:t>НӘТИЖЕЛЕР</a:t>
            </a:r>
          </a:p>
        </p:txBody>
      </p:sp>
      <p:sp>
        <p:nvSpPr>
          <p:cNvPr id="4" name="TextBox 3">
            <a:extLst>
              <a:ext uri="{FF2B5EF4-FFF2-40B4-BE49-F238E27FC236}">
                <a16:creationId xmlns:a16="http://schemas.microsoft.com/office/drawing/2014/main" id="{6F55DCCD-43CC-67CC-6036-98CEA2BC3BBD}"/>
              </a:ext>
            </a:extLst>
          </p:cNvPr>
          <p:cNvSpPr txBox="1"/>
          <p:nvPr/>
        </p:nvSpPr>
        <p:spPr>
          <a:xfrm>
            <a:off x="924008" y="990600"/>
            <a:ext cx="9067801" cy="3477875"/>
          </a:xfrm>
          <a:prstGeom prst="rect">
            <a:avLst/>
          </a:prstGeom>
          <a:noFill/>
        </p:spPr>
        <p:txBody>
          <a:bodyPr wrap="square" rtlCol="0">
            <a:spAutoFit/>
          </a:bodyPr>
          <a:lstStyle/>
          <a:p>
            <a:pPr lvl="0"/>
            <a:endParaRPr lang="ru-RU" sz="1800" b="0" i="0" kern="1200" spc="-10" dirty="0">
              <a:solidFill>
                <a:schemeClr val="accent1"/>
              </a:solidFill>
              <a:latin typeface="Calibri" panose="020F0502020204030204" pitchFamily="34" charset="0"/>
              <a:ea typeface="+mj-ea"/>
              <a:cs typeface="Calibri" panose="020F0502020204030204" pitchFamily="34" charset="0"/>
            </a:endParaRPr>
          </a:p>
          <a:p>
            <a:pPr marL="285750" lvl="0" indent="-285750">
              <a:spcAft>
                <a:spcPts val="600"/>
              </a:spcAft>
              <a:buFont typeface="Wingdings" panose="05000000000000000000" pitchFamily="2" charset="2"/>
              <a:buChar char="Ø"/>
            </a:pPr>
            <a:r>
              <a:rPr lang="kk-KZ" sz="2400" b="0" i="0" kern="1200" spc="-10" dirty="0">
                <a:solidFill>
                  <a:schemeClr val="accent1"/>
                </a:solidFill>
                <a:latin typeface="Calibri" panose="020F0502020204030204" pitchFamily="34" charset="0"/>
                <a:ea typeface="+mj-ea"/>
                <a:cs typeface="Calibri" panose="020F0502020204030204" pitchFamily="34" charset="0"/>
              </a:rPr>
              <a:t>Павлодар алқасының адвокаттары Әділет департаментіне минуттық уақытты есептеуге қатысты талап арыз берді</a:t>
            </a:r>
          </a:p>
          <a:p>
            <a:pPr marL="285750" lvl="0" indent="-285750">
              <a:spcAft>
                <a:spcPts val="600"/>
              </a:spcAft>
              <a:buFont typeface="Wingdings" panose="05000000000000000000" pitchFamily="2" charset="2"/>
              <a:buChar char="Ø"/>
            </a:pPr>
            <a:r>
              <a:rPr lang="kk-KZ" sz="2400" b="0" i="0" kern="1200" spc="-10" dirty="0">
                <a:solidFill>
                  <a:schemeClr val="accent1"/>
                </a:solidFill>
                <a:latin typeface="Calibri" panose="020F0502020204030204" pitchFamily="34" charset="0"/>
                <a:ea typeface="+mj-ea"/>
                <a:cs typeface="Calibri" panose="020F0502020204030204" pitchFamily="34" charset="0"/>
              </a:rPr>
              <a:t>Бірінші сатыдағы сот пен апелляциялық саты талап арызды қанағаттандырмады</a:t>
            </a:r>
          </a:p>
          <a:p>
            <a:pPr marL="285750" lvl="0" indent="-285750">
              <a:spcAft>
                <a:spcPts val="600"/>
              </a:spcAft>
              <a:buFont typeface="Wingdings" panose="05000000000000000000" pitchFamily="2" charset="2"/>
              <a:buChar char="Ø"/>
            </a:pPr>
            <a:r>
              <a:rPr lang="kk-KZ" sz="2400" b="0" i="0" kern="1200" spc="-10" dirty="0">
                <a:solidFill>
                  <a:schemeClr val="accent1"/>
                </a:solidFill>
                <a:latin typeface="Calibri" panose="020F0502020204030204" pitchFamily="34" charset="0"/>
                <a:ea typeface="+mj-ea"/>
                <a:cs typeface="Calibri" panose="020F0502020204030204" pitchFamily="34" charset="0"/>
              </a:rPr>
              <a:t>Істі кассациялық сатыда қарау кезінде сотқа РАА төрағасы </a:t>
            </a:r>
            <a:br>
              <a:rPr lang="kk-KZ" sz="2400" b="0" i="0" kern="1200" spc="-10" dirty="0">
                <a:solidFill>
                  <a:schemeClr val="accent1"/>
                </a:solidFill>
                <a:latin typeface="Calibri" panose="020F0502020204030204" pitchFamily="34" charset="0"/>
                <a:ea typeface="+mj-ea"/>
                <a:cs typeface="Calibri" panose="020F0502020204030204" pitchFamily="34" charset="0"/>
              </a:rPr>
            </a:br>
            <a:r>
              <a:rPr lang="kk-KZ" sz="2400" b="0" i="0" kern="1200" spc="-10" dirty="0">
                <a:solidFill>
                  <a:schemeClr val="accent1"/>
                </a:solidFill>
                <a:latin typeface="Calibri" panose="020F0502020204030204" pitchFamily="34" charset="0"/>
                <a:ea typeface="+mj-ea"/>
                <a:cs typeface="Calibri" panose="020F0502020204030204" pitchFamily="34" charset="0"/>
              </a:rPr>
              <a:t>А.Ж. Бикебаев, РАА Төралқасының мүшесі М.Б. Батырбаев, Павлодар облыстық алқасының төрағасы А.Т. Сәрсенбаев қатысты.</a:t>
            </a:r>
            <a:endParaRPr lang="kk-KZ" sz="2400" b="1" i="0" kern="1200" spc="-10" dirty="0">
              <a:solidFill>
                <a:schemeClr val="accent1"/>
              </a:solidFill>
              <a:latin typeface="+mj-lt"/>
              <a:ea typeface="+mj-ea"/>
              <a:cs typeface="+mj-cs"/>
            </a:endParaRPr>
          </a:p>
        </p:txBody>
      </p:sp>
    </p:spTree>
    <p:extLst>
      <p:ext uri="{BB962C8B-B14F-4D97-AF65-F5344CB8AC3E}">
        <p14:creationId xmlns:p14="http://schemas.microsoft.com/office/powerpoint/2010/main" val="318746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Рисунок 5" descr="Изображение выглядит как текст, человек, в позе, группа&#10;&#10;Автоматически созданное описание">
            <a:extLst>
              <a:ext uri="{FF2B5EF4-FFF2-40B4-BE49-F238E27FC236}">
                <a16:creationId xmlns:a16="http://schemas.microsoft.com/office/drawing/2014/main" id="{9ABF2C92-9E18-EDF9-12BA-5C7E117E77A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a:stretch/>
        </p:blipFill>
        <p:spPr>
          <a:xfrm>
            <a:off x="1" y="10"/>
            <a:ext cx="12191999" cy="6857990"/>
          </a:xfrm>
          <a:prstGeom prst="rect">
            <a:avLst/>
          </a:prstGeom>
        </p:spPr>
      </p:pic>
      <p:sp>
        <p:nvSpPr>
          <p:cNvPr id="81" name="Isosceles Triangle 80">
            <a:extLst>
              <a:ext uri="{FF2B5EF4-FFF2-40B4-BE49-F238E27FC236}">
                <a16:creationId xmlns:a16="http://schemas.microsoft.com/office/drawing/2014/main" id="{DD6B6433-CCD9-42F6-83C5-76BCAA8FE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Parallelogram 82">
            <a:extLst>
              <a:ext uri="{FF2B5EF4-FFF2-40B4-BE49-F238E27FC236}">
                <a16:creationId xmlns:a16="http://schemas.microsoft.com/office/drawing/2014/main" id="{442B55CB-F27D-4C06-89E5-4EC99A519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48527540-7F01-4C2E-9641-738882048E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D6F60FB6-F855-43F0-A752-3719156C1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Rectangle 23">
            <a:extLst>
              <a:ext uri="{FF2B5EF4-FFF2-40B4-BE49-F238E27FC236}">
                <a16:creationId xmlns:a16="http://schemas.microsoft.com/office/drawing/2014/main" id="{70669A81-0E9B-4B42-AFEA-8F672C6CF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7056B2E5-6342-47F9-8C15-ECED1E7A7941}"/>
              </a:ext>
            </a:extLst>
          </p:cNvPr>
          <p:cNvSpPr>
            <a:spLocks noGrp="1"/>
          </p:cNvSpPr>
          <p:nvPr>
            <p:ph type="title"/>
          </p:nvPr>
        </p:nvSpPr>
        <p:spPr>
          <a:xfrm>
            <a:off x="2667000" y="152400"/>
            <a:ext cx="8077200" cy="1752600"/>
          </a:xfrm>
        </p:spPr>
        <p:txBody>
          <a:bodyPr anchor="t">
            <a:normAutofit fontScale="90000"/>
          </a:bodyPr>
          <a:lstStyle/>
          <a:p>
            <a:pPr>
              <a:lnSpc>
                <a:spcPct val="90000"/>
              </a:lnSpc>
              <a:spcBef>
                <a:spcPts val="600"/>
              </a:spcBef>
              <a:spcAft>
                <a:spcPts val="1200"/>
              </a:spcAft>
            </a:pPr>
            <a:r>
              <a:rPr lang="ru-RU" sz="1800" b="1" spc="-10" dirty="0">
                <a:latin typeface="+mj-lt"/>
                <a:cs typeface="+mj-cs"/>
              </a:rPr>
              <a:t>МЕМЛЕКЕТТІК ОРГАНДАРМЕН БІРЛЕСКЕН ІС-ШАРАЛАР</a:t>
            </a:r>
            <a:br>
              <a:rPr lang="ru-RU" sz="2400" b="1" spc="-10" dirty="0">
                <a:solidFill>
                  <a:schemeClr val="accent1"/>
                </a:solidFill>
                <a:latin typeface="+mj-lt"/>
                <a:cs typeface="+mj-cs"/>
              </a:rPr>
            </a:br>
            <a:r>
              <a:rPr lang="kk-KZ" sz="2400" b="1" spc="-10" dirty="0">
                <a:solidFill>
                  <a:schemeClr val="accent1"/>
                </a:solidFill>
                <a:latin typeface="+mj-lt"/>
                <a:cs typeface="+mj-cs"/>
              </a:rPr>
              <a:t>Әділет министрінің қатысуымен «Заманауи адвокатура. Мәселелер және шешу жолдары»</a:t>
            </a:r>
            <a:br>
              <a:rPr lang="ru-RU" sz="2400" b="1" spc="-10" dirty="0">
                <a:solidFill>
                  <a:schemeClr val="accent1"/>
                </a:solidFill>
                <a:latin typeface="+mj-lt"/>
                <a:cs typeface="+mj-cs"/>
              </a:rPr>
            </a:br>
            <a:r>
              <a:rPr lang="ru-RU" sz="1600" b="1" i="1" spc="-10" dirty="0">
                <a:solidFill>
                  <a:schemeClr val="accent4"/>
                </a:solidFill>
                <a:latin typeface="+mj-lt"/>
                <a:cs typeface="+mj-cs"/>
              </a:rPr>
              <a:t>2022 </a:t>
            </a:r>
            <a:r>
              <a:rPr lang="kk-KZ" sz="1600" b="1" i="1" spc="-10" dirty="0">
                <a:solidFill>
                  <a:schemeClr val="accent4"/>
                </a:solidFill>
                <a:latin typeface="+mj-lt"/>
                <a:cs typeface="+mj-cs"/>
              </a:rPr>
              <a:t>ж</a:t>
            </a:r>
            <a:r>
              <a:rPr lang="ru-RU" sz="1600" b="1" i="1" spc="-10" dirty="0">
                <a:solidFill>
                  <a:schemeClr val="accent4"/>
                </a:solidFill>
                <a:latin typeface="+mj-lt"/>
                <a:cs typeface="+mj-cs"/>
              </a:rPr>
              <a:t>. 11 </a:t>
            </a:r>
            <a:r>
              <a:rPr lang="kk-KZ" sz="1600" b="1" i="1" spc="-10" dirty="0">
                <a:solidFill>
                  <a:schemeClr val="accent4"/>
                </a:solidFill>
                <a:latin typeface="+mj-lt"/>
                <a:cs typeface="+mj-cs"/>
              </a:rPr>
              <a:t>наурыз</a:t>
            </a:r>
            <a:r>
              <a:rPr lang="ru-RU" sz="1600" b="1" i="1" spc="-10" dirty="0">
                <a:solidFill>
                  <a:schemeClr val="accent4"/>
                </a:solidFill>
                <a:latin typeface="+mj-lt"/>
                <a:cs typeface="+mj-cs"/>
              </a:rPr>
              <a:t> </a:t>
            </a:r>
            <a:br>
              <a:rPr lang="ru-RU" sz="1600" b="1" i="1" spc="-10" dirty="0">
                <a:solidFill>
                  <a:schemeClr val="accent4"/>
                </a:solidFill>
                <a:latin typeface="+mj-lt"/>
                <a:cs typeface="+mj-cs"/>
              </a:rPr>
            </a:br>
            <a:br>
              <a:rPr lang="ru-RU" sz="1600" b="1" i="1" spc="-10" dirty="0">
                <a:solidFill>
                  <a:schemeClr val="accent4"/>
                </a:solidFill>
                <a:latin typeface="+mj-lt"/>
                <a:cs typeface="+mj-cs"/>
              </a:rPr>
            </a:br>
            <a:r>
              <a:rPr lang="kk-KZ" sz="1800" b="1" dirty="0">
                <a:solidFill>
                  <a:schemeClr val="accent1">
                    <a:lumMod val="60000"/>
                    <a:lumOff val="40000"/>
                  </a:schemeClr>
                </a:solidFill>
                <a:latin typeface="Calibri" panose="020F0502020204030204" pitchFamily="34" charset="0"/>
                <a:cs typeface="Calibri" panose="020F0502020204030204" pitchFamily="34" charset="0"/>
              </a:rPr>
              <a:t>Мәселелерді пысықтауды қамтитын адвокаттардың ұсыныстарын іске асыру жөніндегі Жол картасына қол қойылды:</a:t>
            </a:r>
            <a:br>
              <a:rPr lang="kk-KZ" sz="1600" b="1" dirty="0">
                <a:latin typeface="Calibri" panose="020F0502020204030204" pitchFamily="34" charset="0"/>
                <a:cs typeface="Calibri" panose="020F0502020204030204" pitchFamily="34" charset="0"/>
              </a:rPr>
            </a:br>
            <a:br>
              <a:rPr lang="ru-RU" sz="1600" b="1" spc="-10" dirty="0">
                <a:latin typeface="+mj-lt"/>
                <a:cs typeface="+mj-cs"/>
              </a:rPr>
            </a:br>
            <a:endParaRPr lang="ru-RU" sz="1300" b="1" spc="-10" dirty="0">
              <a:latin typeface="+mj-lt"/>
              <a:cs typeface="+mj-cs"/>
            </a:endParaRPr>
          </a:p>
        </p:txBody>
      </p:sp>
      <p:sp>
        <p:nvSpPr>
          <p:cNvPr id="91" name="Rectangle 25">
            <a:extLst>
              <a:ext uri="{FF2B5EF4-FFF2-40B4-BE49-F238E27FC236}">
                <a16:creationId xmlns:a16="http://schemas.microsoft.com/office/drawing/2014/main" id="{8C93E0C6-CF08-4771-B5A9-6018CB3A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A011F1B8-62C5-4D08-A621-EAD05C7D6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Объект 2">
            <a:extLst>
              <a:ext uri="{FF2B5EF4-FFF2-40B4-BE49-F238E27FC236}">
                <a16:creationId xmlns:a16="http://schemas.microsoft.com/office/drawing/2014/main" id="{1166DF89-7DAC-80A4-618C-123E4E77B612}"/>
              </a:ext>
            </a:extLst>
          </p:cNvPr>
          <p:cNvSpPr>
            <a:spLocks noGrp="1"/>
          </p:cNvSpPr>
          <p:nvPr>
            <p:ph sz="half" idx="2"/>
          </p:nvPr>
        </p:nvSpPr>
        <p:spPr>
          <a:xfrm>
            <a:off x="2697855" y="1892857"/>
            <a:ext cx="3007349" cy="5078422"/>
          </a:xfrm>
        </p:spPr>
        <p:txBody>
          <a:bodyPr>
            <a:normAutofit/>
          </a:bodyPr>
          <a:lstStyle/>
          <a:p>
            <a:pPr marL="0" indent="0">
              <a:lnSpc>
                <a:spcPct val="90000"/>
              </a:lnSpc>
              <a:spcBef>
                <a:spcPts val="0"/>
              </a:spcBef>
              <a:spcAft>
                <a:spcPts val="600"/>
              </a:spcAft>
              <a:buNone/>
            </a:pPr>
            <a:r>
              <a:rPr lang="ru-RU" sz="1600" b="1" dirty="0">
                <a:solidFill>
                  <a:srgbClr val="FFC000"/>
                </a:solidFill>
                <a:latin typeface="Calibri" panose="020F0502020204030204" pitchFamily="34" charset="0"/>
                <a:cs typeface="Calibri" panose="020F0502020204030204" pitchFamily="34" charset="0"/>
              </a:rPr>
              <a:t>МКБЗК </a:t>
            </a:r>
            <a:r>
              <a:rPr lang="kk-KZ" sz="1600" b="1" dirty="0">
                <a:solidFill>
                  <a:srgbClr val="FFC000"/>
                </a:solidFill>
                <a:latin typeface="Calibri" panose="020F0502020204030204" pitchFamily="34" charset="0"/>
                <a:cs typeface="Calibri" panose="020F0502020204030204" pitchFamily="34" charset="0"/>
              </a:rPr>
              <a:t>мәселелері</a:t>
            </a:r>
            <a:r>
              <a:rPr lang="ru-RU" sz="1600" b="1" dirty="0">
                <a:solidFill>
                  <a:srgbClr val="FFC000"/>
                </a:solidFill>
                <a:latin typeface="Calibri" panose="020F0502020204030204" pitchFamily="34" charset="0"/>
                <a:cs typeface="Calibri" panose="020F0502020204030204" pitchFamily="34" charset="0"/>
              </a:rPr>
              <a:t>:</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90000"/>
              </a:lnSpc>
              <a:spcBef>
                <a:spcPts val="0"/>
              </a:spcBef>
              <a:spcAft>
                <a:spcPts val="600"/>
              </a:spcAft>
              <a:buFont typeface="Wingdings" panose="05000000000000000000" pitchFamily="2" charset="2"/>
              <a:buChar char="Ø"/>
            </a:pPr>
            <a:r>
              <a:rPr lang="kk-KZ" sz="1600" dirty="0">
                <a:latin typeface="Calibri" panose="020F0502020204030204" pitchFamily="34" charset="0"/>
                <a:cs typeface="Calibri" panose="020F0502020204030204" pitchFamily="34" charset="0"/>
              </a:rPr>
              <a:t>адвокаттың жұмсаған уақытын минуттық есептеу</a:t>
            </a:r>
          </a:p>
          <a:p>
            <a:pPr marL="285750" indent="-285750">
              <a:lnSpc>
                <a:spcPct val="90000"/>
              </a:lnSpc>
              <a:spcBef>
                <a:spcPts val="0"/>
              </a:spcBef>
              <a:spcAft>
                <a:spcPts val="600"/>
              </a:spcAft>
              <a:buFont typeface="Wingdings" panose="05000000000000000000" pitchFamily="2" charset="2"/>
              <a:buChar char="Ø"/>
            </a:pPr>
            <a:r>
              <a:rPr lang="kk-KZ" sz="1600" dirty="0">
                <a:latin typeface="Calibri" panose="020F0502020204030204" pitchFamily="34" charset="0"/>
                <a:cs typeface="Calibri" panose="020F0502020204030204" pitchFamily="34" charset="0"/>
              </a:rPr>
              <a:t>МКБЗК бағдарламасын қаржыландырудың жетіспеушілігі</a:t>
            </a:r>
          </a:p>
          <a:p>
            <a:pPr marL="285750" indent="-285750">
              <a:lnSpc>
                <a:spcPct val="90000"/>
              </a:lnSpc>
              <a:spcBef>
                <a:spcPts val="0"/>
              </a:spcBef>
              <a:spcAft>
                <a:spcPts val="600"/>
              </a:spcAft>
              <a:buFont typeface="Wingdings" panose="05000000000000000000" pitchFamily="2" charset="2"/>
              <a:buChar char="Ø"/>
            </a:pPr>
            <a:r>
              <a:rPr lang="kk-KZ" sz="1600" dirty="0">
                <a:latin typeface="Calibri" panose="020F0502020204030204" pitchFamily="34" charset="0"/>
                <a:cs typeface="Calibri" panose="020F0502020204030204" pitchFamily="34" charset="0"/>
              </a:rPr>
              <a:t>МКБЗК адвокаттарына қылмыстық және әкімшілік істер шеңберіндегі іс жүргізу әрекеттері бойынша тыс уақытта ақы төлеу </a:t>
            </a:r>
          </a:p>
          <a:p>
            <a:pPr marL="285750" indent="-285750">
              <a:lnSpc>
                <a:spcPct val="90000"/>
              </a:lnSpc>
              <a:spcBef>
                <a:spcPts val="0"/>
              </a:spcBef>
              <a:spcAft>
                <a:spcPts val="600"/>
              </a:spcAft>
              <a:buFont typeface="Wingdings" panose="05000000000000000000" pitchFamily="2" charset="2"/>
              <a:buChar char="Ø"/>
            </a:pPr>
            <a:r>
              <a:rPr lang="kk-KZ" sz="1600" dirty="0">
                <a:latin typeface="Calibri" panose="020F0502020204030204" pitchFamily="34" charset="0"/>
                <a:cs typeface="Calibri" panose="020F0502020204030204" pitchFamily="34" charset="0"/>
              </a:rPr>
              <a:t>сотталған адамға МКБЗК</a:t>
            </a:r>
            <a:r>
              <a:rPr lang="ru-RU" sz="1600" dirty="0">
                <a:latin typeface="Calibri" panose="020F0502020204030204" pitchFamily="34" charset="0"/>
                <a:cs typeface="Calibri" panose="020F0502020204030204" pitchFamily="34" charset="0"/>
              </a:rPr>
              <a:t> беру </a:t>
            </a:r>
            <a:r>
              <a:rPr lang="kk-KZ" sz="1600" dirty="0">
                <a:latin typeface="Calibri" panose="020F0502020204030204" pitchFamily="34" charset="0"/>
                <a:cs typeface="Calibri" panose="020F0502020204030204" pitchFamily="34" charset="0"/>
              </a:rPr>
              <a:t>тәртібін регламенттеу</a:t>
            </a:r>
          </a:p>
          <a:p>
            <a:pPr marL="285750" indent="-285750">
              <a:lnSpc>
                <a:spcPct val="90000"/>
              </a:lnSpc>
              <a:spcBef>
                <a:spcPts val="0"/>
              </a:spcBef>
              <a:spcAft>
                <a:spcPts val="600"/>
              </a:spcAft>
              <a:buFont typeface="Wingdings" panose="05000000000000000000" pitchFamily="2" charset="2"/>
              <a:buChar char="Ø"/>
            </a:pPr>
            <a:r>
              <a:rPr lang="kk-KZ" sz="1600" dirty="0">
                <a:latin typeface="Calibri" panose="020F0502020204030204" pitchFamily="34" charset="0"/>
                <a:cs typeface="Calibri" panose="020F0502020204030204" pitchFamily="34" charset="0"/>
              </a:rPr>
              <a:t>«Е-заң көмегі» АЖ арқылы адвокаттардың МКБЗК-не</a:t>
            </a:r>
            <a:r>
              <a:rPr lang="ru-RU" sz="1600" dirty="0">
                <a:latin typeface="Calibri" panose="020F0502020204030204" pitchFamily="34" charset="0"/>
                <a:cs typeface="Calibri" panose="020F0502020204030204" pitchFamily="34" charset="0"/>
              </a:rPr>
              <a:t> </a:t>
            </a:r>
            <a:r>
              <a:rPr lang="kk-KZ" sz="1600" dirty="0">
                <a:latin typeface="Calibri" panose="020F0502020204030204" pitchFamily="34" charset="0"/>
                <a:cs typeface="Calibri" panose="020F0502020204030204" pitchFamily="34" charset="0"/>
              </a:rPr>
              <a:t>қатысу тәртібін бекіту </a:t>
            </a:r>
          </a:p>
          <a:p>
            <a:pPr marL="285750" indent="-285750">
              <a:lnSpc>
                <a:spcPct val="90000"/>
              </a:lnSpc>
              <a:spcBef>
                <a:spcPts val="0"/>
              </a:spcBef>
              <a:spcAft>
                <a:spcPts val="600"/>
              </a:spcAft>
              <a:buFont typeface="Wingdings" panose="05000000000000000000" pitchFamily="2" charset="2"/>
              <a:buChar char="Ø"/>
            </a:pPr>
            <a:r>
              <a:rPr lang="kk-KZ" sz="1600" dirty="0">
                <a:latin typeface="Calibri" panose="020F0502020204030204" pitchFamily="34" charset="0"/>
                <a:cs typeface="Calibri" panose="020F0502020204030204" pitchFamily="34" charset="0"/>
              </a:rPr>
              <a:t>«Е-заң көмегі» АЖ арқылы МКБЗК</a:t>
            </a:r>
            <a:r>
              <a:rPr lang="ru-RU" sz="1600" dirty="0">
                <a:latin typeface="Calibri" panose="020F0502020204030204" pitchFamily="34" charset="0"/>
                <a:cs typeface="Calibri" panose="020F0502020204030204" pitchFamily="34" charset="0"/>
              </a:rPr>
              <a:t> </a:t>
            </a:r>
            <a:r>
              <a:rPr lang="kk-KZ" sz="1600" dirty="0">
                <a:latin typeface="Calibri" panose="020F0502020204030204" pitchFamily="34" charset="0"/>
                <a:cs typeface="Calibri" panose="020F0502020204030204" pitchFamily="34" charset="0"/>
              </a:rPr>
              <a:t>шеңберінде төлем мерзімі мен тәртібін өзгерту</a:t>
            </a:r>
            <a:endParaRPr lang="kk-KZ"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5" name="Rectangle 27">
            <a:extLst>
              <a:ext uri="{FF2B5EF4-FFF2-40B4-BE49-F238E27FC236}">
                <a16:creationId xmlns:a16="http://schemas.microsoft.com/office/drawing/2014/main" id="{C6A6AECB-428C-4CB4-B65A-359F08B6D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8">
            <a:extLst>
              <a:ext uri="{FF2B5EF4-FFF2-40B4-BE49-F238E27FC236}">
                <a16:creationId xmlns:a16="http://schemas.microsoft.com/office/drawing/2014/main" id="{28D1A6ED-2AB6-46A3-A315-485B8BF93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29">
            <a:extLst>
              <a:ext uri="{FF2B5EF4-FFF2-40B4-BE49-F238E27FC236}">
                <a16:creationId xmlns:a16="http://schemas.microsoft.com/office/drawing/2014/main" id="{B61CE46B-8525-46A8-AB7B-DCBCC1B65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Isosceles Triangle 100">
            <a:extLst>
              <a:ext uri="{FF2B5EF4-FFF2-40B4-BE49-F238E27FC236}">
                <a16:creationId xmlns:a16="http://schemas.microsoft.com/office/drawing/2014/main" id="{4412B991-9935-45FB-A17E-8F30DD832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476A1BE1-0F04-7270-8D35-E789E68A277F}"/>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9" name="Номер слайда 7">
            <a:extLst>
              <a:ext uri="{FF2B5EF4-FFF2-40B4-BE49-F238E27FC236}">
                <a16:creationId xmlns:a16="http://schemas.microsoft.com/office/drawing/2014/main" id="{A5DA3780-094A-3489-E8A6-DD7385B9C835}"/>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25</a:t>
            </a:fld>
            <a:endParaRPr lang="ru-RU" sz="1400" b="1" dirty="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564A623-8C05-C888-457D-D56B41767C73}"/>
              </a:ext>
            </a:extLst>
          </p:cNvPr>
          <p:cNvSpPr txBox="1"/>
          <p:nvPr/>
        </p:nvSpPr>
        <p:spPr>
          <a:xfrm>
            <a:off x="6096000" y="1770436"/>
            <a:ext cx="3941882" cy="4585871"/>
          </a:xfrm>
          <a:prstGeom prst="rect">
            <a:avLst/>
          </a:prstGeom>
          <a:noFill/>
        </p:spPr>
        <p:txBody>
          <a:bodyPr wrap="square" rtlCol="0">
            <a:spAutoFit/>
          </a:bodyPr>
          <a:lstStyle/>
          <a:p>
            <a:pPr>
              <a:lnSpc>
                <a:spcPct val="90000"/>
              </a:lnSpc>
              <a:spcAft>
                <a:spcPts val="600"/>
              </a:spcAft>
              <a:buClr>
                <a:schemeClr val="accent1"/>
              </a:buClr>
              <a:buSzPct val="80000"/>
            </a:pPr>
            <a:r>
              <a:rPr lang="kk-KZ" sz="1600" b="1" dirty="0">
                <a:solidFill>
                  <a:srgbClr val="FFC000"/>
                </a:solidFill>
                <a:latin typeface="Calibri" panose="020F0502020204030204" pitchFamily="34" charset="0"/>
                <a:cs typeface="Calibri" panose="020F0502020204030204" pitchFamily="34" charset="0"/>
              </a:rPr>
              <a:t>Өзге мәселелер:</a:t>
            </a:r>
            <a:endParaRPr lang="kk-KZ" sz="1100" dirty="0"/>
          </a:p>
          <a:p>
            <a:pPr marL="285750" indent="-285750">
              <a:lnSpc>
                <a:spcPct val="90000"/>
              </a:lnSpc>
              <a:spcBef>
                <a:spcPts val="0"/>
              </a:spcBef>
              <a:spcAft>
                <a:spcPts val="600"/>
              </a:spcAft>
              <a:buFont typeface="Wingdings" panose="05000000000000000000" pitchFamily="2" charset="2"/>
              <a:buChar char="Ø"/>
            </a:pPr>
            <a:r>
              <a:rPr lang="kk-KZ" sz="1200" dirty="0">
                <a:latin typeface="Calibri" panose="020F0502020204030204" pitchFamily="34" charset="0"/>
                <a:cs typeface="Calibri" panose="020F0502020204030204" pitchFamily="34" charset="0"/>
              </a:rPr>
              <a:t>адвокаттық сұрау салу бойынша материалдардан бас тартқаны/ұсынбағаны үшін жеке тұлғалардың жауапкершілігі</a:t>
            </a:r>
          </a:p>
          <a:p>
            <a:pPr marL="285750" indent="-285750">
              <a:lnSpc>
                <a:spcPct val="90000"/>
              </a:lnSpc>
              <a:spcBef>
                <a:spcPts val="0"/>
              </a:spcBef>
              <a:spcAft>
                <a:spcPts val="600"/>
              </a:spcAft>
              <a:buFont typeface="Wingdings" panose="05000000000000000000" pitchFamily="2" charset="2"/>
              <a:buChar char="Ø"/>
            </a:pPr>
            <a:r>
              <a:rPr lang="kk-KZ" sz="1200" dirty="0">
                <a:latin typeface="Calibri" panose="020F0502020204030204" pitchFamily="34" charset="0"/>
                <a:cs typeface="Calibri" panose="020F0502020204030204" pitchFamily="34" charset="0"/>
              </a:rPr>
              <a:t>мемлекеттік органдар, жергілікті өзін-өзі басқару органдары және заңды тұлғалар үшін адвокаттық сауалға жауап беру мерзімін қысқарту</a:t>
            </a:r>
          </a:p>
          <a:p>
            <a:pPr marL="285750" indent="-285750">
              <a:lnSpc>
                <a:spcPct val="90000"/>
              </a:lnSpc>
              <a:spcBef>
                <a:spcPts val="0"/>
              </a:spcBef>
              <a:spcAft>
                <a:spcPts val="600"/>
              </a:spcAft>
              <a:buFont typeface="Wingdings" panose="05000000000000000000" pitchFamily="2" charset="2"/>
              <a:buChar char="Ø"/>
            </a:pPr>
            <a:r>
              <a:rPr lang="kk-KZ" sz="1200" dirty="0">
                <a:latin typeface="Calibri" panose="020F0502020204030204" pitchFamily="34" charset="0"/>
                <a:cs typeface="Calibri" panose="020F0502020204030204" pitchFamily="34" charset="0"/>
              </a:rPr>
              <a:t>адвокаттардың ноутбуктер мен мобильді байланыс құралдарын пайдалану құқығымен құқық қорғау және арнайы органдар ғимараттарына еркін кіруі</a:t>
            </a:r>
          </a:p>
          <a:p>
            <a:pPr marL="285750" indent="-285750">
              <a:lnSpc>
                <a:spcPct val="90000"/>
              </a:lnSpc>
              <a:spcBef>
                <a:spcPts val="0"/>
              </a:spcBef>
              <a:spcAft>
                <a:spcPts val="600"/>
              </a:spcAft>
              <a:buFont typeface="Wingdings" panose="05000000000000000000" pitchFamily="2" charset="2"/>
              <a:buChar char="Ø"/>
            </a:pPr>
            <a:r>
              <a:rPr lang="kk-KZ" sz="1200" dirty="0">
                <a:latin typeface="Calibri" panose="020F0502020204030204" pitchFamily="34" charset="0"/>
                <a:cs typeface="Calibri" panose="020F0502020204030204" pitchFamily="34" charset="0"/>
              </a:rPr>
              <a:t>қорғалушымен жеке кездесулерді ұсыну кезіндегі құпиялылық (бейнекамераларды алып тастау, есіктерді орнату және құлаққаптармен қамтамасыз ету)</a:t>
            </a:r>
          </a:p>
          <a:p>
            <a:pPr marL="285750" indent="-285750">
              <a:lnSpc>
                <a:spcPct val="90000"/>
              </a:lnSpc>
              <a:spcBef>
                <a:spcPts val="0"/>
              </a:spcBef>
              <a:spcAft>
                <a:spcPts val="600"/>
              </a:spcAft>
              <a:buFont typeface="Wingdings" panose="05000000000000000000" pitchFamily="2" charset="2"/>
              <a:buChar char="Ø"/>
            </a:pPr>
            <a:r>
              <a:rPr lang="kk-KZ" sz="1200" dirty="0">
                <a:latin typeface="Calibri" panose="020F0502020204030204" pitchFamily="34" charset="0"/>
                <a:cs typeface="Calibri" panose="020F0502020204030204" pitchFamily="34" charset="0"/>
              </a:rPr>
              <a:t>қорғалушылармен</a:t>
            </a:r>
            <a:r>
              <a:rPr lang="ru-RU" sz="1200" dirty="0">
                <a:latin typeface="Calibri" panose="020F0502020204030204" pitchFamily="34" charset="0"/>
                <a:cs typeface="Calibri" panose="020F0502020204030204" pitchFamily="34" charset="0"/>
              </a:rPr>
              <a:t> </a:t>
            </a:r>
            <a:r>
              <a:rPr lang="kk-KZ" sz="1200" dirty="0">
                <a:latin typeface="Calibri" panose="020F0502020204030204" pitchFamily="34" charset="0"/>
                <a:cs typeface="Calibri" panose="020F0502020204030204" pitchFamily="34" charset="0"/>
              </a:rPr>
              <a:t>кездесулердің</a:t>
            </a:r>
            <a:r>
              <a:rPr lang="ru-RU" sz="1200" dirty="0">
                <a:latin typeface="Calibri" panose="020F0502020204030204" pitchFamily="34" charset="0"/>
                <a:cs typeface="Calibri" panose="020F0502020204030204" pitchFamily="34" charset="0"/>
              </a:rPr>
              <a:t> саны мен </a:t>
            </a:r>
            <a:r>
              <a:rPr lang="kk-KZ" sz="1200" dirty="0">
                <a:latin typeface="Calibri" panose="020F0502020204030204" pitchFamily="34" charset="0"/>
                <a:cs typeface="Calibri" panose="020F0502020204030204" pitchFamily="34" charset="0"/>
              </a:rPr>
              <a:t>ұзақтығын шектеуге тыйым салу</a:t>
            </a:r>
          </a:p>
          <a:p>
            <a:pPr marL="285750" indent="-285750">
              <a:lnSpc>
                <a:spcPct val="90000"/>
              </a:lnSpc>
              <a:spcBef>
                <a:spcPts val="0"/>
              </a:spcBef>
              <a:spcAft>
                <a:spcPts val="600"/>
              </a:spcAft>
              <a:buFont typeface="Wingdings" panose="05000000000000000000" pitchFamily="2" charset="2"/>
              <a:buChar char="Ø"/>
            </a:pPr>
            <a:r>
              <a:rPr lang="kk-KZ" sz="1200" dirty="0">
                <a:latin typeface="Calibri" panose="020F0502020204030204" pitchFamily="34" charset="0"/>
                <a:cs typeface="Calibri" panose="020F0502020204030204" pitchFamily="34" charset="0"/>
              </a:rPr>
              <a:t>мемлекеттік құпияларды қамтитын әрбір іс бойынша рұқсатты ресімдеу талабын алып тастау</a:t>
            </a:r>
          </a:p>
          <a:p>
            <a:pPr marL="285750" indent="-285750">
              <a:lnSpc>
                <a:spcPct val="90000"/>
              </a:lnSpc>
              <a:spcBef>
                <a:spcPts val="0"/>
              </a:spcBef>
              <a:spcAft>
                <a:spcPts val="600"/>
              </a:spcAft>
              <a:buFont typeface="Wingdings" panose="05000000000000000000" pitchFamily="2" charset="2"/>
              <a:buChar char="Ø"/>
            </a:pPr>
            <a:r>
              <a:rPr lang="kk-KZ" sz="1200" dirty="0">
                <a:latin typeface="Calibri" panose="020F0502020204030204" pitchFamily="34" charset="0"/>
                <a:cs typeface="Calibri" panose="020F0502020204030204" pitchFamily="34" charset="0"/>
              </a:rPr>
              <a:t>адвокаттарды қатаң тексеруді, қорғау (өкілдік ету) туралы хабарламаның көшірмесін бір рет ұсынуды және Адвокаттық қызмет кепілдіктерін сақтаудың басқа да мәселелерін болдырмау</a:t>
            </a:r>
          </a:p>
          <a:p>
            <a:pPr marL="285750" indent="-285750">
              <a:lnSpc>
                <a:spcPct val="90000"/>
              </a:lnSpc>
              <a:spcBef>
                <a:spcPts val="0"/>
              </a:spcBef>
              <a:spcAft>
                <a:spcPts val="600"/>
              </a:spcAft>
              <a:buFont typeface="Wingdings" panose="05000000000000000000" pitchFamily="2" charset="2"/>
              <a:buChar char="Ø"/>
            </a:pPr>
            <a:r>
              <a:rPr lang="kk-KZ" sz="1200" dirty="0">
                <a:latin typeface="Calibri" panose="020F0502020204030204" pitchFamily="34" charset="0"/>
                <a:cs typeface="Calibri" panose="020F0502020204030204" pitchFamily="34" charset="0"/>
              </a:rPr>
              <a:t>адвокаттарға қатысты салықтық әділеттілік</a:t>
            </a:r>
            <a:endParaRPr lang="kk-KZ" sz="1100" dirty="0"/>
          </a:p>
        </p:txBody>
      </p:sp>
    </p:spTree>
    <p:extLst>
      <p:ext uri="{BB962C8B-B14F-4D97-AF65-F5344CB8AC3E}">
        <p14:creationId xmlns:p14="http://schemas.microsoft.com/office/powerpoint/2010/main" val="332733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141D65-619E-4496-1437-E66E3B15826E}"/>
              </a:ext>
            </a:extLst>
          </p:cNvPr>
          <p:cNvSpPr>
            <a:spLocks noGrp="1"/>
          </p:cNvSpPr>
          <p:nvPr>
            <p:ph type="title"/>
          </p:nvPr>
        </p:nvSpPr>
        <p:spPr>
          <a:xfrm>
            <a:off x="5486400" y="228600"/>
            <a:ext cx="4038600" cy="1320800"/>
          </a:xfrm>
        </p:spPr>
        <p:txBody>
          <a:bodyPr>
            <a:normAutofit/>
          </a:bodyPr>
          <a:lstStyle/>
          <a:p>
            <a:r>
              <a:rPr lang="ru-RU" sz="1400" b="1" spc="-10" dirty="0">
                <a:latin typeface="+mj-lt"/>
                <a:cs typeface="+mj-cs"/>
              </a:rPr>
              <a:t>МЕМЛЕКЕТТІК ОРГАНДАРМЕН БІРЛЕСКЕН ІС-ШАРАЛАР</a:t>
            </a:r>
            <a:br>
              <a:rPr lang="ru-RU" b="1" spc="-10" dirty="0">
                <a:latin typeface="+mj-lt"/>
                <a:cs typeface="+mj-cs"/>
              </a:rPr>
            </a:br>
            <a:r>
              <a:rPr lang="ru-RU" sz="2000" b="1" spc="-10" dirty="0">
                <a:solidFill>
                  <a:schemeClr val="accent2">
                    <a:lumMod val="40000"/>
                    <a:lumOff val="60000"/>
                  </a:schemeClr>
                </a:solidFill>
                <a:latin typeface="+mj-lt"/>
                <a:cs typeface="+mj-cs"/>
              </a:rPr>
              <a:t>ҚР </a:t>
            </a:r>
            <a:r>
              <a:rPr lang="kk-KZ" sz="2000" b="1" spc="-10" dirty="0">
                <a:solidFill>
                  <a:schemeClr val="accent2">
                    <a:lumMod val="40000"/>
                    <a:lumOff val="60000"/>
                  </a:schemeClr>
                </a:solidFill>
                <a:latin typeface="+mj-lt"/>
                <a:cs typeface="+mj-cs"/>
              </a:rPr>
              <a:t>Парламенті Мәжілісінің жалпы отырысы</a:t>
            </a:r>
            <a:br>
              <a:rPr lang="kk-KZ" sz="2000" b="1" spc="-10" dirty="0">
                <a:latin typeface="+mj-lt"/>
                <a:cs typeface="+mj-cs"/>
              </a:rPr>
            </a:br>
            <a:r>
              <a:rPr lang="kk-KZ" sz="1400" b="1" i="1" spc="-10" dirty="0">
                <a:solidFill>
                  <a:schemeClr val="accent4"/>
                </a:solidFill>
                <a:latin typeface="+mj-lt"/>
                <a:cs typeface="+mj-cs"/>
              </a:rPr>
              <a:t>2022 ж. 15 наурыз</a:t>
            </a:r>
            <a:endParaRPr lang="kk-KZ" b="1" i="1" spc="-10" dirty="0">
              <a:solidFill>
                <a:schemeClr val="accent4"/>
              </a:solidFill>
              <a:latin typeface="+mj-lt"/>
              <a:cs typeface="+mj-cs"/>
            </a:endParaRPr>
          </a:p>
        </p:txBody>
      </p:sp>
      <p:sp>
        <p:nvSpPr>
          <p:cNvPr id="3" name="Объект 2">
            <a:extLst>
              <a:ext uri="{FF2B5EF4-FFF2-40B4-BE49-F238E27FC236}">
                <a16:creationId xmlns:a16="http://schemas.microsoft.com/office/drawing/2014/main" id="{43A89FEF-3331-E3F3-49CF-18D6979B1464}"/>
              </a:ext>
            </a:extLst>
          </p:cNvPr>
          <p:cNvSpPr>
            <a:spLocks noGrp="1"/>
          </p:cNvSpPr>
          <p:nvPr>
            <p:ph sz="half" idx="2"/>
          </p:nvPr>
        </p:nvSpPr>
        <p:spPr>
          <a:xfrm>
            <a:off x="5257800" y="1549400"/>
            <a:ext cx="4876800" cy="5195501"/>
          </a:xfrm>
        </p:spPr>
        <p:txBody>
          <a:bodyPr>
            <a:normAutofit lnSpcReduction="10000"/>
          </a:bodyPr>
          <a:lstStyle/>
          <a:p>
            <a:pPr marL="0" indent="0">
              <a:lnSpc>
                <a:spcPct val="90000"/>
              </a:lnSpc>
              <a:buNone/>
            </a:pPr>
            <a:r>
              <a:rPr lang="kk-KZ" sz="1600" dirty="0">
                <a:solidFill>
                  <a:schemeClr val="tx1"/>
                </a:solidFill>
                <a:latin typeface="Calibri" panose="020F0502020204030204" pitchFamily="34" charset="0"/>
                <a:cs typeface="Calibri" panose="020F0502020204030204" pitchFamily="34" charset="0"/>
              </a:rPr>
              <a:t>«Қаңтар трагедиясы» туралы ҚР Премьер-Министрінің бірінші орынбасары, Бас прокурор, күш ведомстволарының бірінші басшылары, Адам құқықтары жөніндегі уәкіл баяндама жасады.</a:t>
            </a:r>
          </a:p>
          <a:p>
            <a:pPr marL="0" indent="0">
              <a:lnSpc>
                <a:spcPct val="90000"/>
              </a:lnSpc>
              <a:buNone/>
            </a:pPr>
            <a:r>
              <a:rPr lang="kk-KZ" sz="1600" dirty="0">
                <a:solidFill>
                  <a:schemeClr val="tx1"/>
                </a:solidFill>
                <a:latin typeface="Calibri" panose="020F0502020204030204" pitchFamily="34" charset="0"/>
                <a:cs typeface="Calibri" panose="020F0502020204030204" pitchFamily="34" charset="0"/>
              </a:rPr>
              <a:t>Адвокаттар А. Т. Құспан мен А.М. Омарова қаңтар оқиғаларын қоғамдық тергеу үшін құрылған қоғамдық комиссиялардың жұмысы туралы ақпарат берді. </a:t>
            </a:r>
          </a:p>
          <a:p>
            <a:pPr marL="0" indent="0">
              <a:lnSpc>
                <a:spcPct val="90000"/>
              </a:lnSpc>
              <a:buNone/>
            </a:pPr>
            <a:r>
              <a:rPr lang="kk-KZ" sz="1600" dirty="0">
                <a:solidFill>
                  <a:schemeClr val="tx1"/>
                </a:solidFill>
                <a:latin typeface="Calibri" panose="020F0502020204030204" pitchFamily="34" charset="0"/>
                <a:cs typeface="Calibri" panose="020F0502020204030204" pitchFamily="34" charset="0"/>
              </a:rPr>
              <a:t>РАА Төрағасы адвокаттардың өз қызметтері үшін бағаны ұлғайтуы және қаңтар оқиғаларына қатысушы болған адамдарға көрсетілген сапасыз заң көмегі туралы азаматтардыңсұрағына жауап берді. Сонымен қатар, әрбір облыс орталығында жедел желі құрылып, мыңдаған азаматтар тегін кеңес алғанын атап өтті.</a:t>
            </a:r>
          </a:p>
          <a:p>
            <a:pPr marL="0" indent="0">
              <a:lnSpc>
                <a:spcPct val="90000"/>
              </a:lnSpc>
              <a:buNone/>
            </a:pPr>
            <a:r>
              <a:rPr lang="kk-KZ" sz="1600" dirty="0">
                <a:solidFill>
                  <a:schemeClr val="tx1"/>
                </a:solidFill>
                <a:latin typeface="Calibri" panose="020F0502020204030204" pitchFamily="34" charset="0"/>
                <a:cs typeface="Calibri" panose="020F0502020204030204" pitchFamily="34" charset="0"/>
              </a:rPr>
              <a:t>Сондай-ақ</a:t>
            </a:r>
            <a:r>
              <a:rPr lang="ru-RU" sz="1600" dirty="0">
                <a:solidFill>
                  <a:schemeClr val="tx1"/>
                </a:solidFill>
                <a:latin typeface="Calibri" panose="020F0502020204030204" pitchFamily="34" charset="0"/>
                <a:cs typeface="Calibri" panose="020F0502020204030204" pitchFamily="34" charset="0"/>
              </a:rPr>
              <a:t>, </a:t>
            </a:r>
            <a:r>
              <a:rPr lang="kk-KZ" sz="1600" dirty="0">
                <a:latin typeface="Calibri" panose="020F0502020204030204" pitchFamily="34" charset="0"/>
                <a:cs typeface="Calibri" panose="020F0502020204030204" pitchFamily="34" charset="0"/>
              </a:rPr>
              <a:t>МКБЗК</a:t>
            </a:r>
            <a:r>
              <a:rPr lang="ru-RU" sz="1600" dirty="0">
                <a:solidFill>
                  <a:schemeClr val="tx1"/>
                </a:solidFill>
                <a:latin typeface="Calibri" panose="020F0502020204030204" pitchFamily="34" charset="0"/>
                <a:cs typeface="Calibri" panose="020F0502020204030204" pitchFamily="34" charset="0"/>
              </a:rPr>
              <a:t> </a:t>
            </a:r>
            <a:r>
              <a:rPr lang="kk-KZ" sz="1600" dirty="0">
                <a:solidFill>
                  <a:schemeClr val="tx1"/>
                </a:solidFill>
                <a:latin typeface="Calibri" panose="020F0502020204030204" pitchFamily="34" charset="0"/>
                <a:cs typeface="Calibri" panose="020F0502020204030204" pitchFamily="34" charset="0"/>
              </a:rPr>
              <a:t>проблемалары айтылды</a:t>
            </a:r>
            <a:r>
              <a:rPr lang="ru-RU" sz="1600" dirty="0">
                <a:solidFill>
                  <a:schemeClr val="tx1"/>
                </a:solidFill>
                <a:latin typeface="Calibri" panose="020F0502020204030204" pitchFamily="34" charset="0"/>
                <a:cs typeface="Calibri" panose="020F0502020204030204" pitchFamily="34" charset="0"/>
              </a:rPr>
              <a:t>:</a:t>
            </a:r>
          </a:p>
          <a:p>
            <a:pPr marL="457200" indent="-144000">
              <a:lnSpc>
                <a:spcPct val="90000"/>
              </a:lnSpc>
              <a:spcBef>
                <a:spcPts val="600"/>
              </a:spcBef>
              <a:buClr>
                <a:schemeClr val="tx1"/>
              </a:buClr>
              <a:buFont typeface="+mj-lt"/>
              <a:buAutoNum type="arabicParenR"/>
            </a:pPr>
            <a:r>
              <a:rPr lang="ru-RU" sz="1600" dirty="0">
                <a:solidFill>
                  <a:schemeClr val="tx1"/>
                </a:solidFill>
                <a:latin typeface="Calibri" panose="020F0502020204030204" pitchFamily="34" charset="0"/>
                <a:cs typeface="Calibri" panose="020F0502020204030204" pitchFamily="34" charset="0"/>
              </a:rPr>
              <a:t>а</a:t>
            </a:r>
            <a:r>
              <a:rPr lang="kk-KZ" sz="1600" dirty="0">
                <a:solidFill>
                  <a:schemeClr val="tx1"/>
                </a:solidFill>
                <a:latin typeface="Calibri" panose="020F0502020204030204" pitchFamily="34" charset="0"/>
                <a:cs typeface="Calibri" panose="020F0502020204030204" pitchFamily="34" charset="0"/>
              </a:rPr>
              <a:t>двокаттың төмен жалақысы</a:t>
            </a:r>
          </a:p>
          <a:p>
            <a:pPr marL="457200" indent="-144000">
              <a:lnSpc>
                <a:spcPct val="90000"/>
              </a:lnSpc>
              <a:spcBef>
                <a:spcPts val="600"/>
              </a:spcBef>
              <a:buClr>
                <a:schemeClr val="tx1"/>
              </a:buClr>
              <a:buFont typeface="+mj-lt"/>
              <a:buAutoNum type="arabicParenR"/>
            </a:pPr>
            <a:r>
              <a:rPr lang="kk-KZ" sz="1600" dirty="0">
                <a:solidFill>
                  <a:schemeClr val="tx1"/>
                </a:solidFill>
                <a:latin typeface="Calibri" panose="020F0502020204030204" pitchFamily="34" charset="0"/>
                <a:cs typeface="Calibri" panose="020F0502020204030204" pitchFamily="34" charset="0"/>
              </a:rPr>
              <a:t>уақытты есептеу кезінде оның процессуалдық қарсыласына тәуелділігі</a:t>
            </a:r>
          </a:p>
          <a:p>
            <a:pPr marL="457200" indent="-144000">
              <a:lnSpc>
                <a:spcPct val="90000"/>
              </a:lnSpc>
              <a:spcBef>
                <a:spcPts val="600"/>
              </a:spcBef>
              <a:buClr>
                <a:schemeClr val="tx1"/>
              </a:buClr>
              <a:buFont typeface="+mj-lt"/>
              <a:buAutoNum type="arabicParenR"/>
            </a:pPr>
            <a:r>
              <a:rPr lang="kk-KZ" sz="1600" dirty="0">
                <a:solidFill>
                  <a:schemeClr val="tx1"/>
                </a:solidFill>
                <a:latin typeface="Calibri" panose="020F0502020204030204" pitchFamily="34" charset="0"/>
                <a:cs typeface="Calibri" panose="020F0502020204030204" pitchFamily="34" charset="0"/>
              </a:rPr>
              <a:t>жұмсалған уақытты минуттық есептеу</a:t>
            </a:r>
          </a:p>
          <a:p>
            <a:pPr marL="457200" indent="-144000">
              <a:lnSpc>
                <a:spcPct val="90000"/>
              </a:lnSpc>
              <a:spcBef>
                <a:spcPts val="600"/>
              </a:spcBef>
              <a:buClr>
                <a:schemeClr val="tx1"/>
              </a:buClr>
              <a:buFont typeface="+mj-lt"/>
              <a:buAutoNum type="arabicParenR"/>
            </a:pPr>
            <a:r>
              <a:rPr lang="kk-KZ" sz="1600" dirty="0">
                <a:solidFill>
                  <a:schemeClr val="tx1"/>
                </a:solidFill>
                <a:latin typeface="Calibri" panose="020F0502020204030204" pitchFamily="34" charset="0"/>
                <a:cs typeface="Calibri" panose="020F0502020204030204" pitchFamily="34" charset="0"/>
              </a:rPr>
              <a:t>БАЖ-дан тыс адвокаттарды тағайындау</a:t>
            </a:r>
          </a:p>
          <a:p>
            <a:pPr marL="457200" indent="-144000">
              <a:lnSpc>
                <a:spcPct val="90000"/>
              </a:lnSpc>
              <a:spcBef>
                <a:spcPts val="600"/>
              </a:spcBef>
              <a:buClr>
                <a:schemeClr val="tx1"/>
              </a:buClr>
              <a:buFont typeface="+mj-lt"/>
              <a:buAutoNum type="arabicParenR"/>
            </a:pPr>
            <a:r>
              <a:rPr lang="kk-KZ" sz="1600" dirty="0">
                <a:solidFill>
                  <a:schemeClr val="tx1"/>
                </a:solidFill>
                <a:latin typeface="Calibri" panose="020F0502020204030204" pitchFamily="34" charset="0"/>
                <a:cs typeface="Calibri" panose="020F0502020204030204" pitchFamily="34" charset="0"/>
              </a:rPr>
              <a:t>адвокаттарды құқық қорғау органдарының ғимаратына кірудегі қиындықтар</a:t>
            </a:r>
            <a:endParaRPr lang="kk-KZ" sz="700" b="0" i="0" dirty="0">
              <a:effectLst/>
              <a:latin typeface="Montserrat" panose="00000500000000000000" pitchFamily="2" charset="-52"/>
            </a:endParaRPr>
          </a:p>
        </p:txBody>
      </p:sp>
      <p:pic>
        <p:nvPicPr>
          <p:cNvPr id="6" name="Объект 5" descr="Изображение выглядит как внутренний, несколько, загроможденный&#10;&#10;Автоматически созданное описание">
            <a:extLst>
              <a:ext uri="{FF2B5EF4-FFF2-40B4-BE49-F238E27FC236}">
                <a16:creationId xmlns:a16="http://schemas.microsoft.com/office/drawing/2014/main" id="{575499D1-BD2D-7622-EB91-01F9AFC11684}"/>
              </a:ext>
            </a:extLst>
          </p:cNvPr>
          <p:cNvPicPr>
            <a:picLocks noGrp="1" noChangeAspect="1"/>
          </p:cNvPicPr>
          <p:nvPr>
            <p:ph sz="half" idx="3"/>
          </p:nvPr>
        </p:nvPicPr>
        <p:blipFill rotWithShape="1">
          <a:blip r:embed="rId3" cstate="print">
            <a:extLst>
              <a:ext uri="{28A0092B-C50C-407E-A947-70E740481C1C}">
                <a14:useLocalDpi xmlns:a14="http://schemas.microsoft.com/office/drawing/2010/main" val="0"/>
              </a:ext>
            </a:extLst>
          </a:blip>
          <a:srcRect l="36576" r="2409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4FAB1581-12AF-FC5B-DF00-DBC6815DBBE9}"/>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9" name="Номер слайда 7">
            <a:extLst>
              <a:ext uri="{FF2B5EF4-FFF2-40B4-BE49-F238E27FC236}">
                <a16:creationId xmlns:a16="http://schemas.microsoft.com/office/drawing/2014/main" id="{ECA0055B-7F95-14D3-79DA-BA32E247FAC6}"/>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26</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989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Объект 5" descr="Изображение выглядит как текст, внутренний, стол, рабочий стол&#10;&#10;Автоматически созданное описание">
            <a:extLst>
              <a:ext uri="{FF2B5EF4-FFF2-40B4-BE49-F238E27FC236}">
                <a16:creationId xmlns:a16="http://schemas.microsoft.com/office/drawing/2014/main" id="{CAB998AA-335D-67CB-1B82-3467056BD645}"/>
              </a:ext>
            </a:extLst>
          </p:cNvPr>
          <p:cNvPicPr>
            <a:picLocks noGrp="1" noChangeAspect="1"/>
          </p:cNvPicPr>
          <p:nvPr>
            <p:ph sz="half" idx="3"/>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68000"/>
                    </a14:imgEffect>
                  </a14:imgLayer>
                </a14:imgProps>
              </a:ext>
              <a:ext uri="{28A0092B-C50C-407E-A947-70E740481C1C}">
                <a14:useLocalDpi xmlns:a14="http://schemas.microsoft.com/office/drawing/2010/main" val="0"/>
              </a:ext>
            </a:extLst>
          </a:blip>
          <a:srcRect l="9091" t="19817" b="3575"/>
          <a:stretch/>
        </p:blipFill>
        <p:spPr>
          <a:xfrm>
            <a:off x="1" y="8477"/>
            <a:ext cx="12191999" cy="6857990"/>
          </a:xfrm>
          <a:prstGeom prst="rect">
            <a:avLst/>
          </a:prstGeom>
        </p:spPr>
      </p:pic>
      <p:sp>
        <p:nvSpPr>
          <p:cNvPr id="11" name="Isosceles Triangle 10">
            <a:extLst>
              <a:ext uri="{FF2B5EF4-FFF2-40B4-BE49-F238E27FC236}">
                <a16:creationId xmlns:a16="http://schemas.microsoft.com/office/drawing/2014/main" id="{BBFBD429-C7AA-4D85-BEBF-26ECE2DBA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Parallelogram 12">
            <a:extLst>
              <a:ext uri="{FF2B5EF4-FFF2-40B4-BE49-F238E27FC236}">
                <a16:creationId xmlns:a16="http://schemas.microsoft.com/office/drawing/2014/main" id="{7A9CEEF0-7547-4FA2-93BD-0B8C799DD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AA02E860-D290-48CF-9C38-BC8EB8854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BF60179-3A15-468E-86D0-1C2FFD504B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87ED294B-4D40-44B4-86E7-F23C0468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FB686A32-880C-8647-1192-A1A036F756C2}"/>
              </a:ext>
            </a:extLst>
          </p:cNvPr>
          <p:cNvSpPr>
            <a:spLocks noGrp="1"/>
          </p:cNvSpPr>
          <p:nvPr>
            <p:ph type="title"/>
          </p:nvPr>
        </p:nvSpPr>
        <p:spPr>
          <a:xfrm>
            <a:off x="2766842" y="393700"/>
            <a:ext cx="6487955" cy="1320800"/>
          </a:xfrm>
        </p:spPr>
        <p:txBody>
          <a:bodyPr anchor="t">
            <a:normAutofit fontScale="90000"/>
          </a:bodyPr>
          <a:lstStyle/>
          <a:p>
            <a:pPr lvl="0">
              <a:lnSpc>
                <a:spcPct val="90000"/>
              </a:lnSpc>
            </a:pPr>
            <a:r>
              <a:rPr lang="ru-RU" sz="1600" b="1" spc="-10" dirty="0">
                <a:latin typeface="+mj-lt"/>
                <a:cs typeface="+mj-cs"/>
              </a:rPr>
              <a:t>МЕМЛЕКЕТТІК ОРГАНДАРМЕН БІРЛЕСКЕН ІС-ШАРАЛАР</a:t>
            </a:r>
            <a:br>
              <a:rPr lang="ru-RU" sz="1800" b="1" spc="-10" dirty="0">
                <a:solidFill>
                  <a:schemeClr val="accent1"/>
                </a:solidFill>
                <a:latin typeface="+mj-lt"/>
                <a:cs typeface="+mj-cs"/>
              </a:rPr>
            </a:br>
            <a:r>
              <a:rPr lang="kk-KZ" sz="1800" b="1" spc="-10" dirty="0">
                <a:solidFill>
                  <a:schemeClr val="accent1"/>
                </a:solidFill>
                <a:latin typeface="+mj-lt"/>
                <a:cs typeface="+mj-cs"/>
              </a:rPr>
              <a:t>ҚР ЖС «Тергеу судьяларының жұмысындағы құқық қолдану практикасының өзекті мәселелері: қамауда ұстау түріндегі бұлтартпау шараларын санкциялау және ҚПК-нің 106-бабы тәртібінде шағымдарды қарау» атты дөңгелек үстел</a:t>
            </a:r>
            <a:br>
              <a:rPr lang="ru-RU" sz="1800" b="1" spc="-10" dirty="0">
                <a:solidFill>
                  <a:schemeClr val="accent1"/>
                </a:solidFill>
                <a:latin typeface="+mj-lt"/>
                <a:cs typeface="+mj-cs"/>
              </a:rPr>
            </a:br>
            <a:r>
              <a:rPr lang="ru-RU" sz="1600" b="1" i="1" spc="-10" dirty="0">
                <a:solidFill>
                  <a:schemeClr val="bg1">
                    <a:lumMod val="50000"/>
                  </a:schemeClr>
                </a:solidFill>
                <a:latin typeface="+mj-lt"/>
                <a:cs typeface="+mj-cs"/>
              </a:rPr>
              <a:t>2022 ж. 17 </a:t>
            </a:r>
            <a:r>
              <a:rPr lang="kk-KZ" sz="1600" b="1" i="1" spc="-10" dirty="0">
                <a:solidFill>
                  <a:schemeClr val="bg1">
                    <a:lumMod val="50000"/>
                  </a:schemeClr>
                </a:solidFill>
                <a:latin typeface="+mj-lt"/>
                <a:cs typeface="+mj-cs"/>
              </a:rPr>
              <a:t>наурыз</a:t>
            </a:r>
            <a:r>
              <a:rPr lang="ru-RU" sz="1600" b="1" i="1" spc="-10" dirty="0">
                <a:solidFill>
                  <a:schemeClr val="bg1">
                    <a:lumMod val="50000"/>
                  </a:schemeClr>
                </a:solidFill>
                <a:latin typeface="+mj-lt"/>
                <a:cs typeface="+mj-cs"/>
              </a:rPr>
              <a:t> </a:t>
            </a:r>
            <a:br>
              <a:rPr lang="ru-RU" sz="1600" b="1" i="1" spc="-10" dirty="0">
                <a:solidFill>
                  <a:schemeClr val="accent4"/>
                </a:solidFill>
                <a:latin typeface="+mj-lt"/>
                <a:cs typeface="+mj-cs"/>
              </a:rPr>
            </a:br>
            <a:endParaRPr lang="ru-RU" sz="1600" b="1" i="1" spc="-10" dirty="0">
              <a:solidFill>
                <a:schemeClr val="accent4"/>
              </a:solidFill>
              <a:latin typeface="+mj-lt"/>
              <a:cs typeface="+mj-cs"/>
            </a:endParaRPr>
          </a:p>
        </p:txBody>
      </p:sp>
      <p:sp>
        <p:nvSpPr>
          <p:cNvPr id="21" name="Rectangle 25">
            <a:extLst>
              <a:ext uri="{FF2B5EF4-FFF2-40B4-BE49-F238E27FC236}">
                <a16:creationId xmlns:a16="http://schemas.microsoft.com/office/drawing/2014/main" id="{55D78701-1D8D-45A3-9B44-A94C33462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B8C595DB-254F-4E8B-9C0D-648B3FF1B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Объект 2">
            <a:extLst>
              <a:ext uri="{FF2B5EF4-FFF2-40B4-BE49-F238E27FC236}">
                <a16:creationId xmlns:a16="http://schemas.microsoft.com/office/drawing/2014/main" id="{4F5F7268-1D60-8E42-3D2E-66CF1C70ABA0}"/>
              </a:ext>
            </a:extLst>
          </p:cNvPr>
          <p:cNvSpPr>
            <a:spLocks noGrp="1"/>
          </p:cNvSpPr>
          <p:nvPr>
            <p:ph sz="half" idx="2"/>
          </p:nvPr>
        </p:nvSpPr>
        <p:spPr>
          <a:xfrm>
            <a:off x="2609358" y="1806046"/>
            <a:ext cx="7062958" cy="3582338"/>
          </a:xfrm>
        </p:spPr>
        <p:txBody>
          <a:bodyPr>
            <a:normAutofit/>
          </a:bodyPr>
          <a:lstStyle/>
          <a:p>
            <a:pPr marL="0" indent="0">
              <a:lnSpc>
                <a:spcPct val="90000"/>
              </a:lnSpc>
              <a:spcBef>
                <a:spcPts val="0"/>
              </a:spcBef>
              <a:spcAft>
                <a:spcPts val="600"/>
              </a:spcAft>
              <a:buNone/>
            </a:pPr>
            <a:r>
              <a:rPr lang="kk-KZ" dirty="0">
                <a:solidFill>
                  <a:schemeClr val="tx1"/>
                </a:solidFill>
                <a:latin typeface="Calibri" panose="020F0502020204030204" pitchFamily="34" charset="0"/>
                <a:cs typeface="Calibri" panose="020F0502020204030204" pitchFamily="34" charset="0"/>
              </a:rPr>
              <a:t>Келесі мәселелер талқыланды :</a:t>
            </a:r>
          </a:p>
          <a:p>
            <a:pPr>
              <a:lnSpc>
                <a:spcPct val="90000"/>
              </a:lnSpc>
              <a:spcBef>
                <a:spcPts val="0"/>
              </a:spcBef>
              <a:spcAft>
                <a:spcPts val="600"/>
              </a:spcAft>
              <a:buFont typeface="Wingdings" panose="05000000000000000000" pitchFamily="2" charset="2"/>
              <a:buChar char="§"/>
            </a:pPr>
            <a:r>
              <a:rPr lang="kk-KZ" dirty="0">
                <a:solidFill>
                  <a:schemeClr val="tx1"/>
                </a:solidFill>
                <a:latin typeface="Calibri" panose="020F0502020204030204" pitchFamily="34" charset="0"/>
                <a:cs typeface="Calibri" panose="020F0502020204030204" pitchFamily="34" charset="0"/>
              </a:rPr>
              <a:t>қамауда ұстау түріндегі бұлтартпау шарасын қолдануға санкция беру кезінде соттар нақты мән-жайларды зерттемейді. Санкция күдіктің ауырлығымен "қозғалады". Соттар күдіктің негізділігін тексермейді</a:t>
            </a:r>
          </a:p>
          <a:p>
            <a:pPr>
              <a:lnSpc>
                <a:spcPct val="90000"/>
              </a:lnSpc>
              <a:spcBef>
                <a:spcPts val="0"/>
              </a:spcBef>
              <a:spcAft>
                <a:spcPts val="600"/>
              </a:spcAft>
              <a:buFont typeface="Wingdings" panose="05000000000000000000" pitchFamily="2" charset="2"/>
              <a:buChar char="§"/>
            </a:pPr>
            <a:r>
              <a:rPr lang="kk-KZ" dirty="0">
                <a:solidFill>
                  <a:schemeClr val="tx1"/>
                </a:solidFill>
                <a:latin typeface="Calibri" panose="020F0502020204030204" pitchFamily="34" charset="0"/>
                <a:cs typeface="Calibri" panose="020F0502020204030204" pitchFamily="34" charset="0"/>
              </a:rPr>
              <a:t>тергеу соттары бірқатар істер бойынша кепілді не өзге де бұлтартпау шараларын қолдану мүмкіндігін анықтамайды</a:t>
            </a:r>
          </a:p>
          <a:p>
            <a:pPr>
              <a:lnSpc>
                <a:spcPct val="90000"/>
              </a:lnSpc>
              <a:spcBef>
                <a:spcPts val="0"/>
              </a:spcBef>
              <a:spcAft>
                <a:spcPts val="600"/>
              </a:spcAft>
              <a:buFont typeface="Wingdings" panose="05000000000000000000" pitchFamily="2" charset="2"/>
              <a:buChar char="§"/>
            </a:pPr>
            <a:r>
              <a:rPr lang="kk-KZ" dirty="0">
                <a:solidFill>
                  <a:schemeClr val="tx1"/>
                </a:solidFill>
                <a:latin typeface="Calibri" panose="020F0502020204030204" pitchFamily="34" charset="0"/>
                <a:cs typeface="Calibri" panose="020F0502020204030204" pitchFamily="34" charset="0"/>
              </a:rPr>
              <a:t>қамауда ұстау мерзімін ұзарту кезінде одан әрі қамауда ұстау қажеттігін куәландыратын мән-жайлар белгіленбейді</a:t>
            </a:r>
          </a:p>
          <a:p>
            <a:pPr>
              <a:lnSpc>
                <a:spcPct val="90000"/>
              </a:lnSpc>
              <a:spcBef>
                <a:spcPts val="0"/>
              </a:spcBef>
              <a:spcAft>
                <a:spcPts val="600"/>
              </a:spcAft>
              <a:buFont typeface="Wingdings" panose="05000000000000000000" pitchFamily="2" charset="2"/>
              <a:buChar char="§"/>
            </a:pPr>
            <a:r>
              <a:rPr lang="kk-KZ" dirty="0">
                <a:solidFill>
                  <a:schemeClr val="tx1"/>
                </a:solidFill>
                <a:latin typeface="Calibri" panose="020F0502020204030204" pitchFamily="34" charset="0"/>
                <a:cs typeface="Calibri" panose="020F0502020204030204" pitchFamily="34" charset="0"/>
              </a:rPr>
              <a:t>белгіленген мерзім өткеннен кейін сотқа дейінгі тергеп-тексеру және қамауда ұстау және үй қамағында ұстау мерзімін ұзарту </a:t>
            </a:r>
          </a:p>
        </p:txBody>
      </p:sp>
      <p:sp>
        <p:nvSpPr>
          <p:cNvPr id="25" name="Rectangle 27">
            <a:extLst>
              <a:ext uri="{FF2B5EF4-FFF2-40B4-BE49-F238E27FC236}">
                <a16:creationId xmlns:a16="http://schemas.microsoft.com/office/drawing/2014/main" id="{2E000235-D5DF-4D2F-AECA-3814821B5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a16="http://schemas.microsoft.com/office/drawing/2014/main" id="{D7CE0E87-2C2C-4907-BBE3-D24D86C42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a:extLst>
              <a:ext uri="{FF2B5EF4-FFF2-40B4-BE49-F238E27FC236}">
                <a16:creationId xmlns:a16="http://schemas.microsoft.com/office/drawing/2014/main" id="{8FF0BC47-4F6D-4430-8C11-E1566CBF6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5B73C5C4-3778-4E76-9467-8B46C9F91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805F22FF-4204-5944-9354-810D8DD6F1EC}"/>
              </a:ext>
            </a:extLst>
          </p:cNvPr>
          <p:cNvSpPr txBox="1"/>
          <p:nvPr/>
        </p:nvSpPr>
        <p:spPr>
          <a:xfrm>
            <a:off x="2309199" y="5507640"/>
            <a:ext cx="7703615" cy="341632"/>
          </a:xfrm>
          <a:prstGeom prst="rect">
            <a:avLst/>
          </a:prstGeom>
          <a:noFill/>
        </p:spPr>
        <p:txBody>
          <a:bodyPr wrap="square" rtlCol="0">
            <a:spAutoFit/>
          </a:bodyPr>
          <a:lstStyle/>
          <a:p>
            <a:pPr marL="0" indent="0">
              <a:lnSpc>
                <a:spcPct val="90000"/>
              </a:lnSpc>
              <a:spcBef>
                <a:spcPts val="0"/>
              </a:spcBef>
              <a:spcAft>
                <a:spcPts val="600"/>
              </a:spcAft>
              <a:buNone/>
            </a:pPr>
            <a:endParaRPr lang="ru-RU" dirty="0">
              <a:latin typeface="Calibri" panose="020F0502020204030204" pitchFamily="34" charset="0"/>
              <a:cs typeface="Calibri" panose="020F0502020204030204" pitchFamily="34" charset="0"/>
            </a:endParaRPr>
          </a:p>
        </p:txBody>
      </p:sp>
      <p:grpSp>
        <p:nvGrpSpPr>
          <p:cNvPr id="8" name="Группа 7">
            <a:extLst>
              <a:ext uri="{FF2B5EF4-FFF2-40B4-BE49-F238E27FC236}">
                <a16:creationId xmlns:a16="http://schemas.microsoft.com/office/drawing/2014/main" id="{75AC5E8F-D127-D467-3317-7DA221B827FC}"/>
              </a:ext>
            </a:extLst>
          </p:cNvPr>
          <p:cNvGrpSpPr/>
          <p:nvPr/>
        </p:nvGrpSpPr>
        <p:grpSpPr>
          <a:xfrm>
            <a:off x="2466784" y="5323929"/>
            <a:ext cx="7546030" cy="1137947"/>
            <a:chOff x="0" y="578593"/>
            <a:chExt cx="6831064" cy="872130"/>
          </a:xfrm>
        </p:grpSpPr>
        <p:sp>
          <p:nvSpPr>
            <p:cNvPr id="9" name="Прямоугольник: скругленные углы 8">
              <a:extLst>
                <a:ext uri="{FF2B5EF4-FFF2-40B4-BE49-F238E27FC236}">
                  <a16:creationId xmlns:a16="http://schemas.microsoft.com/office/drawing/2014/main" id="{68A2B46F-B433-C7C8-99A8-EE7EE643F7D9}"/>
                </a:ext>
              </a:extLst>
            </p:cNvPr>
            <p:cNvSpPr/>
            <p:nvPr/>
          </p:nvSpPr>
          <p:spPr>
            <a:xfrm>
              <a:off x="0" y="585593"/>
              <a:ext cx="6831064" cy="843577"/>
            </a:xfrm>
            <a:prstGeom prst="roundRect">
              <a:avLst>
                <a:gd name="adj" fmla="val 10000"/>
              </a:avLst>
            </a:prstGeom>
          </p:spPr>
          <p:style>
            <a:lnRef idx="0">
              <a:schemeClr val="accent1"/>
            </a:lnRef>
            <a:fillRef idx="3">
              <a:schemeClr val="accent1"/>
            </a:fillRef>
            <a:effectRef idx="3">
              <a:schemeClr val="accent1"/>
            </a:effectRef>
            <a:fontRef idx="minor">
              <a:schemeClr val="dk1">
                <a:hueOff val="0"/>
                <a:satOff val="0"/>
                <a:lumOff val="0"/>
                <a:alphaOff val="0"/>
              </a:schemeClr>
            </a:fontRef>
          </p:style>
        </p:sp>
        <p:sp>
          <p:nvSpPr>
            <p:cNvPr id="10" name="Прямоугольник: скругленные углы 4">
              <a:extLst>
                <a:ext uri="{FF2B5EF4-FFF2-40B4-BE49-F238E27FC236}">
                  <a16:creationId xmlns:a16="http://schemas.microsoft.com/office/drawing/2014/main" id="{AF5EB0F9-E98B-A75C-164D-A14523A11F11}"/>
                </a:ext>
              </a:extLst>
            </p:cNvPr>
            <p:cNvSpPr txBox="1"/>
            <p:nvPr/>
          </p:nvSpPr>
          <p:spPr>
            <a:xfrm>
              <a:off x="32722" y="578593"/>
              <a:ext cx="6781648" cy="8721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algn="ctr" defTabSz="1066800">
                <a:lnSpc>
                  <a:spcPct val="90000"/>
                </a:lnSpc>
                <a:spcBef>
                  <a:spcPct val="0"/>
                </a:spcBef>
                <a:spcAft>
                  <a:spcPct val="35000"/>
                </a:spcAft>
              </a:pPr>
              <a:r>
                <a:rPr lang="kk-KZ" sz="1600" b="1" dirty="0">
                  <a:solidFill>
                    <a:srgbClr val="FFC000"/>
                  </a:solidFill>
                </a:rPr>
                <a:t>Адвокаттардың пікірін ескере отырып, «Бұлтартпау шараларын санкциялаудың кейбір мәселелері туралы» Жоғарғы Соттың 2020 жылғы 24 қаңтардағы № 1 нормативтік қаулысына тиісті өзгерістер мен толықтырулар енгізу қажеттілігі туралы шешім қабылданды</a:t>
              </a:r>
              <a:endParaRPr lang="kk-KZ" sz="1600" b="1" kern="1200" dirty="0">
                <a:solidFill>
                  <a:srgbClr val="FFC000"/>
                </a:solidFill>
              </a:endParaRPr>
            </a:p>
          </p:txBody>
        </p:sp>
      </p:grpSp>
      <p:sp>
        <p:nvSpPr>
          <p:cNvPr id="12" name="TextBox 11">
            <a:extLst>
              <a:ext uri="{FF2B5EF4-FFF2-40B4-BE49-F238E27FC236}">
                <a16:creationId xmlns:a16="http://schemas.microsoft.com/office/drawing/2014/main" id="{A6B6E055-321C-B541-0852-A0EDD47DE2CC}"/>
              </a:ext>
            </a:extLst>
          </p:cNvPr>
          <p:cNvSpPr txBox="1"/>
          <p:nvPr/>
        </p:nvSpPr>
        <p:spPr>
          <a:xfrm>
            <a:off x="8788466" y="6489999"/>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16" name="Номер слайда 7">
            <a:extLst>
              <a:ext uri="{FF2B5EF4-FFF2-40B4-BE49-F238E27FC236}">
                <a16:creationId xmlns:a16="http://schemas.microsoft.com/office/drawing/2014/main" id="{72E9BE18-ABAF-55E7-DB74-41A827956876}"/>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27</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526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A64C36-F1CE-87B9-073F-904749C900DD}"/>
              </a:ext>
            </a:extLst>
          </p:cNvPr>
          <p:cNvSpPr>
            <a:spLocks noGrp="1"/>
          </p:cNvSpPr>
          <p:nvPr>
            <p:ph type="title"/>
          </p:nvPr>
        </p:nvSpPr>
        <p:spPr>
          <a:xfrm>
            <a:off x="2849562" y="457200"/>
            <a:ext cx="6424440" cy="1320800"/>
          </a:xfrm>
        </p:spPr>
        <p:txBody>
          <a:bodyPr>
            <a:normAutofit/>
          </a:bodyPr>
          <a:lstStyle/>
          <a:p>
            <a:r>
              <a:rPr lang="ru-RU" sz="1600" b="1" spc="-10" dirty="0">
                <a:latin typeface="+mj-lt"/>
                <a:cs typeface="+mj-cs"/>
              </a:rPr>
              <a:t>МЕМЛЕКЕТТІК ОРГАНДАРМЕН БІРЛЕСКЕН ІС-ШАРАЛАР</a:t>
            </a:r>
            <a:br>
              <a:rPr lang="ru-RU" sz="2200" b="1" spc="-10" dirty="0">
                <a:solidFill>
                  <a:schemeClr val="accent1"/>
                </a:solidFill>
                <a:latin typeface="Calibri" panose="020F0502020204030204" pitchFamily="34" charset="0"/>
                <a:cs typeface="Calibri" panose="020F0502020204030204" pitchFamily="34" charset="0"/>
              </a:rPr>
            </a:br>
            <a:r>
              <a:rPr lang="kk-KZ" sz="2200" b="1" spc="-10" dirty="0">
                <a:solidFill>
                  <a:schemeClr val="accent1"/>
                </a:solidFill>
                <a:latin typeface="Calibri" panose="020F0502020204030204" pitchFamily="34" charset="0"/>
                <a:cs typeface="Calibri" panose="020F0502020204030204" pitchFamily="34" charset="0"/>
              </a:rPr>
              <a:t>Мемлекет басшысының отандық бизнес өкілдерімен кездесуі</a:t>
            </a:r>
            <a:br>
              <a:rPr lang="kk-KZ" b="1" spc="-10" dirty="0">
                <a:latin typeface="+mj-lt"/>
                <a:cs typeface="+mj-cs"/>
              </a:rPr>
            </a:br>
            <a:r>
              <a:rPr lang="kk-KZ" sz="1400" b="1" i="1" spc="-10" dirty="0">
                <a:solidFill>
                  <a:schemeClr val="accent4"/>
                </a:solidFill>
                <a:latin typeface="+mj-lt"/>
                <a:cs typeface="+mj-cs"/>
              </a:rPr>
              <a:t>2022 ж. 19 мамыр </a:t>
            </a:r>
          </a:p>
        </p:txBody>
      </p:sp>
      <p:pic>
        <p:nvPicPr>
          <p:cNvPr id="6" name="Объект 5">
            <a:extLst>
              <a:ext uri="{FF2B5EF4-FFF2-40B4-BE49-F238E27FC236}">
                <a16:creationId xmlns:a16="http://schemas.microsoft.com/office/drawing/2014/main" id="{CB81D286-ABAE-9363-7464-5F456F42F014}"/>
              </a:ext>
            </a:extLst>
          </p:cNvPr>
          <p:cNvPicPr>
            <a:picLocks noGrp="1" noChangeAspect="1"/>
          </p:cNvPicPr>
          <p:nvPr>
            <p:ph sz="half" idx="3"/>
          </p:nvPr>
        </p:nvPicPr>
        <p:blipFill>
          <a:blip r:embed="rId3">
            <a:extLst>
              <a:ext uri="{28A0092B-C50C-407E-A947-70E740481C1C}">
                <a14:useLocalDpi xmlns:a14="http://schemas.microsoft.com/office/drawing/2010/main" val="0"/>
              </a:ext>
            </a:extLst>
          </a:blip>
          <a:srcRect l="39738" r="39738"/>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1" name="Isosceles Triangle 10">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Объект 2">
            <a:extLst>
              <a:ext uri="{FF2B5EF4-FFF2-40B4-BE49-F238E27FC236}">
                <a16:creationId xmlns:a16="http://schemas.microsoft.com/office/drawing/2014/main" id="{DC79395A-DEA6-D7D0-D7B6-335BC6189CD6}"/>
              </a:ext>
            </a:extLst>
          </p:cNvPr>
          <p:cNvSpPr>
            <a:spLocks noGrp="1"/>
          </p:cNvSpPr>
          <p:nvPr>
            <p:ph sz="half" idx="2"/>
          </p:nvPr>
        </p:nvSpPr>
        <p:spPr>
          <a:xfrm>
            <a:off x="2872599" y="1704201"/>
            <a:ext cx="6869820" cy="4876800"/>
          </a:xfrm>
        </p:spPr>
        <p:txBody>
          <a:bodyPr>
            <a:normAutofit fontScale="85000" lnSpcReduction="20000"/>
          </a:bodyPr>
          <a:lstStyle/>
          <a:p>
            <a:pPr marL="0" indent="0">
              <a:lnSpc>
                <a:spcPct val="90000"/>
              </a:lnSpc>
              <a:buNone/>
            </a:pPr>
            <a:r>
              <a:rPr lang="kk-KZ" sz="1900" b="1" dirty="0">
                <a:solidFill>
                  <a:schemeClr val="accent2"/>
                </a:solidFill>
                <a:latin typeface="Calibri" panose="020F0502020204030204" pitchFamily="34" charset="0"/>
                <a:ea typeface="+mj-ea"/>
                <a:cs typeface="Calibri" panose="020F0502020204030204" pitchFamily="34" charset="0"/>
              </a:rPr>
              <a:t>РАА төрағасы кәсіпкерлерді қылмыстық қудалау кезіндегі адвокатураның өзекті мәселелері туралы баяндама жасады: </a:t>
            </a:r>
          </a:p>
          <a:p>
            <a:pPr>
              <a:lnSpc>
                <a:spcPct val="90000"/>
              </a:lnSpc>
              <a:buFont typeface="Wingdings" panose="05000000000000000000" pitchFamily="2" charset="2"/>
              <a:buChar char="§"/>
            </a:pPr>
            <a:r>
              <a:rPr lang="kk-KZ" dirty="0">
                <a:solidFill>
                  <a:srgbClr val="25213C"/>
                </a:solidFill>
                <a:latin typeface="Calibri" panose="020F0502020204030204" pitchFamily="34" charset="0"/>
                <a:cs typeface="Calibri" panose="020F0502020204030204" pitchFamily="34" charset="0"/>
              </a:rPr>
              <a:t>адвокаттың жеткілікті құқықтық мәртебесінің, өкілеттіктерінің және тиімді кепілдіктерінің болмауы</a:t>
            </a:r>
          </a:p>
          <a:p>
            <a:pPr>
              <a:lnSpc>
                <a:spcPct val="90000"/>
              </a:lnSpc>
              <a:buFont typeface="Wingdings" panose="05000000000000000000" pitchFamily="2" charset="2"/>
              <a:buChar char="§"/>
            </a:pPr>
            <a:r>
              <a:rPr lang="kk-KZ" dirty="0">
                <a:solidFill>
                  <a:srgbClr val="25213C"/>
                </a:solidFill>
                <a:latin typeface="Calibri" panose="020F0502020204030204" pitchFamily="34" charset="0"/>
                <a:cs typeface="Calibri" panose="020F0502020204030204" pitchFamily="34" charset="0"/>
              </a:rPr>
              <a:t>қол жетімділігі шектеулі ақпаратқа жатқызуға байланысты дәлелдемелерді жинау кезіндегі шектеулер</a:t>
            </a:r>
          </a:p>
          <a:p>
            <a:pPr>
              <a:lnSpc>
                <a:spcPct val="90000"/>
              </a:lnSpc>
              <a:buFont typeface="Wingdings" panose="05000000000000000000" pitchFamily="2" charset="2"/>
              <a:buChar char="§"/>
            </a:pPr>
            <a:r>
              <a:rPr lang="kk-KZ" dirty="0">
                <a:solidFill>
                  <a:srgbClr val="25213C"/>
                </a:solidFill>
                <a:latin typeface="Calibri" panose="020F0502020204030204" pitchFamily="34" charset="0"/>
                <a:cs typeface="Calibri" panose="020F0502020204030204" pitchFamily="34" charset="0"/>
              </a:rPr>
              <a:t>құқық қорғау органдарының ғимараттарында орналасқан өз </a:t>
            </a:r>
            <a:r>
              <a:rPr lang="kk-KZ" sz="1800" dirty="0">
                <a:latin typeface="Calibri" panose="020F0502020204030204" pitchFamily="34" charset="0"/>
                <a:cs typeface="Calibri" panose="020F0502020204030204" pitchFamily="34" charset="0"/>
              </a:rPr>
              <a:t>қорғалушысына</a:t>
            </a:r>
            <a:r>
              <a:rPr lang="ru-RU" dirty="0">
                <a:solidFill>
                  <a:srgbClr val="25213C"/>
                </a:solidFill>
                <a:latin typeface="Calibri" panose="020F0502020204030204" pitchFamily="34" charset="0"/>
                <a:cs typeface="Calibri" panose="020F0502020204030204" pitchFamily="34" charset="0"/>
              </a:rPr>
              <a:t> </a:t>
            </a:r>
            <a:r>
              <a:rPr lang="kk-KZ" dirty="0">
                <a:solidFill>
                  <a:srgbClr val="25213C"/>
                </a:solidFill>
                <a:latin typeface="Calibri" panose="020F0502020204030204" pitchFamily="34" charset="0"/>
                <a:cs typeface="Calibri" panose="020F0502020204030204" pitchFamily="34" charset="0"/>
              </a:rPr>
              <a:t>еркін қол жеткізу проблемасы</a:t>
            </a:r>
          </a:p>
          <a:p>
            <a:pPr>
              <a:lnSpc>
                <a:spcPct val="90000"/>
              </a:lnSpc>
              <a:buFont typeface="Wingdings" panose="05000000000000000000" pitchFamily="2" charset="2"/>
              <a:buChar char="§"/>
            </a:pPr>
            <a:r>
              <a:rPr lang="kk-KZ" dirty="0">
                <a:solidFill>
                  <a:srgbClr val="25213C"/>
                </a:solidFill>
                <a:latin typeface="Calibri" panose="020F0502020204030204" pitchFamily="34" charset="0"/>
                <a:cs typeface="Calibri" panose="020F0502020204030204" pitchFamily="34" charset="0"/>
              </a:rPr>
              <a:t>сотқа дейінгі тергеуді бастау үшін негіз болып табылатын қорытындылардың объективтілігі мәселесі</a:t>
            </a:r>
          </a:p>
          <a:p>
            <a:pPr marL="0" indent="0">
              <a:lnSpc>
                <a:spcPct val="90000"/>
              </a:lnSpc>
              <a:buNone/>
            </a:pPr>
            <a:r>
              <a:rPr lang="kk-KZ" sz="1900" b="1" dirty="0">
                <a:solidFill>
                  <a:schemeClr val="accent2"/>
                </a:solidFill>
                <a:latin typeface="Calibri" panose="020F0502020204030204" pitchFamily="34" charset="0"/>
                <a:ea typeface="+mj-ea"/>
                <a:cs typeface="Calibri" panose="020F0502020204030204" pitchFamily="34" charset="0"/>
              </a:rPr>
              <a:t>Сонымен қатар ұсынылды:</a:t>
            </a:r>
          </a:p>
          <a:p>
            <a:pPr>
              <a:lnSpc>
                <a:spcPct val="90000"/>
              </a:lnSpc>
              <a:buFont typeface="Wingdings" panose="05000000000000000000" pitchFamily="2" charset="2"/>
              <a:buChar char="§"/>
            </a:pPr>
            <a:r>
              <a:rPr lang="kk-KZ" dirty="0">
                <a:solidFill>
                  <a:srgbClr val="25213C"/>
                </a:solidFill>
                <a:latin typeface="Calibri" panose="020F0502020204030204" pitchFamily="34" charset="0"/>
                <a:cs typeface="Calibri" panose="020F0502020204030204" pitchFamily="34" charset="0"/>
              </a:rPr>
              <a:t>экономикалық қылмыстар бойынша қамауға алу түріндегі санкцияның күшін жою</a:t>
            </a:r>
          </a:p>
          <a:p>
            <a:pPr>
              <a:lnSpc>
                <a:spcPct val="90000"/>
              </a:lnSpc>
              <a:buFont typeface="Wingdings" panose="05000000000000000000" pitchFamily="2" charset="2"/>
              <a:buChar char="§"/>
            </a:pPr>
            <a:r>
              <a:rPr lang="kk-KZ" dirty="0">
                <a:solidFill>
                  <a:srgbClr val="25213C"/>
                </a:solidFill>
                <a:latin typeface="Calibri" panose="020F0502020204030204" pitchFamily="34" charset="0"/>
                <a:cs typeface="Calibri" panose="020F0502020204030204" pitchFamily="34" charset="0"/>
              </a:rPr>
              <a:t>экономикалық қылмыстары үшін сотталған адамдар үшін бас бостандығынан айыру түріндегі жазаны алып тастау, мұндай жазаны қоғамдық немесе түзеу жұмыстарымен айналысу міндетімен бірге орасан зор айыппұлдар төлеуге ауыстыру</a:t>
            </a:r>
          </a:p>
          <a:p>
            <a:pPr>
              <a:lnSpc>
                <a:spcPct val="90000"/>
              </a:lnSpc>
              <a:buFont typeface="Wingdings" panose="05000000000000000000" pitchFamily="2" charset="2"/>
              <a:buChar char="§"/>
            </a:pPr>
            <a:r>
              <a:rPr lang="kk-KZ" dirty="0">
                <a:solidFill>
                  <a:srgbClr val="25213C"/>
                </a:solidFill>
                <a:latin typeface="Calibri" panose="020F0502020204030204" pitchFamily="34" charset="0"/>
                <a:cs typeface="Calibri" panose="020F0502020204030204" pitchFamily="34" charset="0"/>
              </a:rPr>
              <a:t>заңсыз қылмыстық қудалау үшін жазаның бұлтартпастығын қамтамасыз ету және бизнеске келтірілген залалдарды регрессиялау тәртібімен өтеудің бірыңғай тетігін әзірлеу</a:t>
            </a:r>
          </a:p>
          <a:p>
            <a:pPr>
              <a:lnSpc>
                <a:spcPct val="90000"/>
              </a:lnSpc>
              <a:buFont typeface="Wingdings" panose="05000000000000000000" pitchFamily="2" charset="2"/>
              <a:buChar char="§"/>
            </a:pPr>
            <a:r>
              <a:rPr lang="kk-KZ" dirty="0">
                <a:solidFill>
                  <a:srgbClr val="25213C"/>
                </a:solidFill>
                <a:latin typeface="Calibri" panose="020F0502020204030204" pitchFamily="34" charset="0"/>
                <a:cs typeface="Calibri" panose="020F0502020204030204" pitchFamily="34" charset="0"/>
              </a:rPr>
              <a:t>мүлікке тыйым салудың орнына ірі мәмілелер, белгілі бір адамдармен мәмілелер жасауға тыйым салуды қолдану, еңбек, салық және өзге де міндеттемелерді орындауға ақша аударымдарын шектемеу</a:t>
            </a:r>
          </a:p>
        </p:txBody>
      </p:sp>
      <p:sp>
        <p:nvSpPr>
          <p:cNvPr id="4" name="TextBox 3">
            <a:extLst>
              <a:ext uri="{FF2B5EF4-FFF2-40B4-BE49-F238E27FC236}">
                <a16:creationId xmlns:a16="http://schemas.microsoft.com/office/drawing/2014/main" id="{74A9190B-C5FA-495D-3812-DD5740DACFAE}"/>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9" name="Номер слайда 7">
            <a:extLst>
              <a:ext uri="{FF2B5EF4-FFF2-40B4-BE49-F238E27FC236}">
                <a16:creationId xmlns:a16="http://schemas.microsoft.com/office/drawing/2014/main" id="{CD5C6719-701D-E7EC-2AEF-312D0441399F}"/>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28</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657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Объект 5">
            <a:extLst>
              <a:ext uri="{FF2B5EF4-FFF2-40B4-BE49-F238E27FC236}">
                <a16:creationId xmlns:a16="http://schemas.microsoft.com/office/drawing/2014/main" id="{380571E6-F01C-06E9-7111-3625307A76DA}"/>
              </a:ext>
            </a:extLst>
          </p:cNvPr>
          <p:cNvPicPr>
            <a:picLocks noGrp="1" noChangeAspect="1"/>
          </p:cNvPicPr>
          <p:nvPr>
            <p:ph sz="half" idx="3"/>
          </p:nvPr>
        </p:nvPicPr>
        <p:blipFill>
          <a:blip r:embed="rId3">
            <a:extLst>
              <a:ext uri="{28A0092B-C50C-407E-A947-70E740481C1C}">
                <a14:useLocalDpi xmlns:a14="http://schemas.microsoft.com/office/drawing/2010/main" val="0"/>
              </a:ext>
            </a:extLst>
          </a:blip>
          <a:srcRect l="3123" r="3123"/>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A1327367-C435-0D21-1183-CCB3E28D3C8D}"/>
              </a:ext>
            </a:extLst>
          </p:cNvPr>
          <p:cNvSpPr>
            <a:spLocks noGrp="1"/>
          </p:cNvSpPr>
          <p:nvPr>
            <p:ph type="title"/>
          </p:nvPr>
        </p:nvSpPr>
        <p:spPr>
          <a:xfrm>
            <a:off x="380999" y="198882"/>
            <a:ext cx="5867401" cy="1899912"/>
          </a:xfrm>
        </p:spPr>
        <p:txBody>
          <a:bodyPr>
            <a:normAutofit/>
          </a:bodyPr>
          <a:lstStyle/>
          <a:p>
            <a:r>
              <a:rPr lang="ru-RU" sz="1400" b="1" spc="-10" dirty="0">
                <a:latin typeface="+mj-lt"/>
                <a:cs typeface="+mj-cs"/>
              </a:rPr>
              <a:t>МЕМЛЕКЕТТІК ОРГАНДАРМЕН БІРЛЕСКЕН ІС-ШАРАЛАР</a:t>
            </a:r>
            <a:br>
              <a:rPr lang="ru-RU" sz="2000" b="1" spc="-10" dirty="0">
                <a:latin typeface="+mj-lt"/>
                <a:cs typeface="+mj-cs"/>
              </a:rPr>
            </a:br>
            <a:r>
              <a:rPr lang="kk-KZ" sz="2400" b="1" spc="-10" dirty="0">
                <a:solidFill>
                  <a:schemeClr val="tx2"/>
                </a:solidFill>
                <a:latin typeface="Calibri" panose="020F0502020204030204" pitchFamily="34" charset="0"/>
                <a:cs typeface="Calibri" panose="020F0502020204030204" pitchFamily="34" charset="0"/>
              </a:rPr>
              <a:t>ҚР ЖС-нің адвокаттық қауымдастығымен кездесуі «Сот жүйесі мен адвокатураның өзекті мәселелері»</a:t>
            </a:r>
            <a:br>
              <a:rPr lang="kk-KZ" sz="2400" b="1" spc="-10" dirty="0">
                <a:solidFill>
                  <a:schemeClr val="tx2"/>
                </a:solidFill>
                <a:latin typeface="Calibri" panose="020F0502020204030204" pitchFamily="34" charset="0"/>
                <a:cs typeface="Calibri" panose="020F0502020204030204" pitchFamily="34" charset="0"/>
              </a:rPr>
            </a:br>
            <a:r>
              <a:rPr lang="ru-RU" sz="1200" b="1" i="1" spc="-10" dirty="0">
                <a:solidFill>
                  <a:schemeClr val="bg2">
                    <a:lumMod val="50000"/>
                  </a:schemeClr>
                </a:solidFill>
                <a:latin typeface="+mj-lt"/>
                <a:cs typeface="+mj-cs"/>
              </a:rPr>
              <a:t>2022 ж. 1 </a:t>
            </a:r>
            <a:r>
              <a:rPr lang="kk-KZ" sz="1200" b="1" i="1" spc="-10" dirty="0">
                <a:solidFill>
                  <a:schemeClr val="bg2">
                    <a:lumMod val="50000"/>
                  </a:schemeClr>
                </a:solidFill>
                <a:latin typeface="+mj-lt"/>
                <a:cs typeface="+mj-cs"/>
              </a:rPr>
              <a:t>шілде </a:t>
            </a:r>
          </a:p>
        </p:txBody>
      </p:sp>
      <p:sp>
        <p:nvSpPr>
          <p:cNvPr id="3" name="Объект 2">
            <a:extLst>
              <a:ext uri="{FF2B5EF4-FFF2-40B4-BE49-F238E27FC236}">
                <a16:creationId xmlns:a16="http://schemas.microsoft.com/office/drawing/2014/main" id="{A587B9FA-444A-D63D-514E-2DB5A77B0990}"/>
              </a:ext>
            </a:extLst>
          </p:cNvPr>
          <p:cNvSpPr>
            <a:spLocks noGrp="1"/>
          </p:cNvSpPr>
          <p:nvPr>
            <p:ph sz="half" idx="2"/>
          </p:nvPr>
        </p:nvSpPr>
        <p:spPr>
          <a:xfrm>
            <a:off x="418530" y="1954209"/>
            <a:ext cx="4458270" cy="4754118"/>
          </a:xfrm>
        </p:spPr>
        <p:txBody>
          <a:bodyPr>
            <a:normAutofit/>
          </a:bodyPr>
          <a:lstStyle/>
          <a:p>
            <a:pPr marL="0" indent="0">
              <a:spcBef>
                <a:spcPts val="0"/>
              </a:spcBef>
              <a:spcAft>
                <a:spcPts val="600"/>
              </a:spcAft>
              <a:buNone/>
            </a:pPr>
            <a:r>
              <a:rPr lang="kk-KZ" sz="1400" dirty="0">
                <a:solidFill>
                  <a:srgbClr val="25213C"/>
                </a:solidFill>
                <a:latin typeface="Calibri" panose="020F0502020204030204" pitchFamily="34" charset="0"/>
                <a:cs typeface="Calibri" panose="020F0502020204030204" pitchFamily="34" charset="0"/>
              </a:rPr>
              <a:t>Адвокаттар күн өкілдеріне 40-тан астам сұрақ қойды.</a:t>
            </a:r>
          </a:p>
          <a:p>
            <a:pPr marL="0" indent="0">
              <a:spcBef>
                <a:spcPts val="0"/>
              </a:spcBef>
              <a:spcAft>
                <a:spcPts val="600"/>
              </a:spcAft>
              <a:buNone/>
            </a:pPr>
            <a:r>
              <a:rPr lang="kk-KZ" sz="1400" dirty="0">
                <a:solidFill>
                  <a:srgbClr val="25213C"/>
                </a:solidFill>
                <a:latin typeface="Calibri" panose="020F0502020204030204" pitchFamily="34" charset="0"/>
                <a:cs typeface="Calibri" panose="020F0502020204030204" pitchFamily="34" charset="0"/>
              </a:rPr>
              <a:t>Жауаптарды ЖС төрағасы  жеке өзі, ЖС алқаларының төрағалары, ЖСК төрағасы берді.</a:t>
            </a:r>
          </a:p>
          <a:p>
            <a:pPr marL="0" indent="0">
              <a:spcBef>
                <a:spcPts val="0"/>
              </a:spcBef>
              <a:spcAft>
                <a:spcPts val="600"/>
              </a:spcAft>
              <a:buNone/>
            </a:pPr>
            <a:r>
              <a:rPr lang="kk-KZ" sz="1400" dirty="0">
                <a:solidFill>
                  <a:srgbClr val="25213C"/>
                </a:solidFill>
                <a:latin typeface="Calibri" panose="020F0502020204030204" pitchFamily="34" charset="0"/>
                <a:cs typeface="Calibri" panose="020F0502020204030204" pitchFamily="34" charset="0"/>
              </a:rPr>
              <a:t>Онлайн кездесуге 700-ден астам адвокат қатысты.</a:t>
            </a:r>
          </a:p>
          <a:p>
            <a:pPr marL="0" indent="0">
              <a:spcBef>
                <a:spcPts val="0"/>
              </a:spcBef>
              <a:spcAft>
                <a:spcPts val="600"/>
              </a:spcAft>
              <a:buNone/>
            </a:pPr>
            <a:r>
              <a:rPr lang="kk-KZ" sz="1400" b="1" dirty="0">
                <a:solidFill>
                  <a:srgbClr val="FFC000"/>
                </a:solidFill>
                <a:latin typeface="Calibri" panose="020F0502020204030204" pitchFamily="34" charset="0"/>
                <a:cs typeface="Calibri" panose="020F0502020204030204" pitchFamily="34" charset="0"/>
              </a:rPr>
              <a:t>Кездесу қорытындысы бойынша ЖС төрағасы тапсырма берді: </a:t>
            </a:r>
          </a:p>
          <a:p>
            <a:pPr marL="171450" indent="-171450">
              <a:spcBef>
                <a:spcPts val="0"/>
              </a:spcBef>
              <a:spcAft>
                <a:spcPts val="600"/>
              </a:spcAft>
              <a:buFont typeface="Wingdings" panose="05000000000000000000" pitchFamily="2" charset="2"/>
              <a:buChar char="§"/>
            </a:pPr>
            <a:r>
              <a:rPr lang="kk-KZ" sz="1400" dirty="0">
                <a:solidFill>
                  <a:srgbClr val="25213C"/>
                </a:solidFill>
                <a:latin typeface="Calibri" panose="020F0502020204030204" pitchFamily="34" charset="0"/>
                <a:cs typeface="Calibri" panose="020F0502020204030204" pitchFamily="34" charset="0"/>
              </a:rPr>
              <a:t>кейбір аймақтарда тергеу соттары қылмыстық қудалау органдарына неге жылы шыраймен қарайтынын зерттеу </a:t>
            </a:r>
          </a:p>
          <a:p>
            <a:pPr marL="171450" indent="-171450">
              <a:spcBef>
                <a:spcPts val="0"/>
              </a:spcBef>
              <a:spcAft>
                <a:spcPts val="600"/>
              </a:spcAft>
              <a:buFont typeface="Wingdings" panose="05000000000000000000" pitchFamily="2" charset="2"/>
              <a:buChar char="§"/>
            </a:pPr>
            <a:r>
              <a:rPr lang="kk-KZ" sz="1400" dirty="0">
                <a:solidFill>
                  <a:srgbClr val="25213C"/>
                </a:solidFill>
                <a:latin typeface="Calibri" panose="020F0502020204030204" pitchFamily="34" charset="0"/>
                <a:cs typeface="Calibri" panose="020F0502020204030204" pitchFamily="34" charset="0"/>
              </a:rPr>
              <a:t>адвокаттар мен құқық қорғау органдарының өкілдеріне қатысты жеке қаулылар (ұйғарымдар) шығару практикасын қорытындылау </a:t>
            </a:r>
          </a:p>
          <a:p>
            <a:pPr marL="171450" indent="-171450">
              <a:spcBef>
                <a:spcPts val="0"/>
              </a:spcBef>
              <a:spcAft>
                <a:spcPts val="600"/>
              </a:spcAft>
              <a:buFont typeface="Wingdings" panose="05000000000000000000" pitchFamily="2" charset="2"/>
              <a:buChar char="§"/>
            </a:pPr>
            <a:r>
              <a:rPr lang="kk-KZ" sz="1400" dirty="0">
                <a:solidFill>
                  <a:srgbClr val="25213C"/>
                </a:solidFill>
                <a:latin typeface="Calibri" panose="020F0502020204030204" pitchFamily="34" charset="0"/>
                <a:cs typeface="Calibri" panose="020F0502020204030204" pitchFamily="34" charset="0"/>
              </a:rPr>
              <a:t>республиканың барлық соттарында адвокаттар үшін кабинеттерді жабдықтау үшін барынша жағдай жасау  </a:t>
            </a:r>
          </a:p>
          <a:p>
            <a:pPr marL="171450" indent="-171450">
              <a:spcBef>
                <a:spcPts val="0"/>
              </a:spcBef>
              <a:spcAft>
                <a:spcPts val="600"/>
              </a:spcAft>
              <a:buFont typeface="Wingdings" panose="05000000000000000000" pitchFamily="2" charset="2"/>
              <a:buChar char="§"/>
            </a:pPr>
            <a:r>
              <a:rPr lang="kk-KZ" sz="1400" dirty="0">
                <a:solidFill>
                  <a:srgbClr val="25213C"/>
                </a:solidFill>
                <a:latin typeface="Calibri" panose="020F0502020204030204" pitchFamily="34" charset="0"/>
                <a:cs typeface="Calibri" panose="020F0502020204030204" pitchFamily="34" charset="0"/>
              </a:rPr>
              <a:t>барлық облыстық соттарға адвокаттармен осындай кездесулер өткізу ұсынылды </a:t>
            </a:r>
          </a:p>
          <a:p>
            <a:pPr marL="171450" indent="-171450">
              <a:spcBef>
                <a:spcPts val="0"/>
              </a:spcBef>
              <a:spcAft>
                <a:spcPts val="600"/>
              </a:spcAft>
              <a:buFont typeface="Wingdings" panose="05000000000000000000" pitchFamily="2" charset="2"/>
              <a:buChar char="§"/>
            </a:pPr>
            <a:r>
              <a:rPr lang="kk-KZ" sz="1400" dirty="0">
                <a:solidFill>
                  <a:srgbClr val="25213C"/>
                </a:solidFill>
                <a:latin typeface="Calibri" panose="020F0502020204030204" pitchFamily="34" charset="0"/>
                <a:cs typeface="Calibri" panose="020F0502020204030204" pitchFamily="34" charset="0"/>
              </a:rPr>
              <a:t>тергеушілерді, прокурорларды сот процестерінен тыс судьялар кабинеттеріне жіберуге тыйым салу туралы бұйрық шығарылады </a:t>
            </a:r>
          </a:p>
          <a:p>
            <a:pPr marL="171450" indent="-171450">
              <a:spcBef>
                <a:spcPts val="0"/>
              </a:spcBef>
              <a:spcAft>
                <a:spcPts val="600"/>
              </a:spcAft>
              <a:buFont typeface="Wingdings" panose="05000000000000000000" pitchFamily="2" charset="2"/>
              <a:buChar char="§"/>
            </a:pPr>
            <a:r>
              <a:rPr lang="kk-KZ" sz="1400" dirty="0">
                <a:solidFill>
                  <a:srgbClr val="25213C"/>
                </a:solidFill>
                <a:latin typeface="Calibri" panose="020F0502020204030204" pitchFamily="34" charset="0"/>
                <a:cs typeface="Calibri" panose="020F0502020204030204" pitchFamily="34" charset="0"/>
              </a:rPr>
              <a:t>іс-шара осы форматта ЖС пен РАА арасында тұрақты негізде, жылына кемінде бір рет өткізіледі.</a:t>
            </a:r>
          </a:p>
        </p:txBody>
      </p:sp>
      <p:sp>
        <p:nvSpPr>
          <p:cNvPr id="8" name="Номер слайда 7">
            <a:extLst>
              <a:ext uri="{FF2B5EF4-FFF2-40B4-BE49-F238E27FC236}">
                <a16:creationId xmlns:a16="http://schemas.microsoft.com/office/drawing/2014/main" id="{5A9AE16F-631A-A26A-D2AC-B4F98A9A0913}"/>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29</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203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7CF30D-566E-B186-361D-757D6B49E438}"/>
              </a:ext>
            </a:extLst>
          </p:cNvPr>
          <p:cNvSpPr>
            <a:spLocks noGrp="1"/>
          </p:cNvSpPr>
          <p:nvPr>
            <p:ph type="title"/>
          </p:nvPr>
        </p:nvSpPr>
        <p:spPr>
          <a:xfrm>
            <a:off x="762000" y="438578"/>
            <a:ext cx="4992624" cy="1243584"/>
          </a:xfrm>
        </p:spPr>
        <p:txBody>
          <a:bodyPr anchor="ctr">
            <a:normAutofit/>
          </a:bodyPr>
          <a:lstStyle/>
          <a:p>
            <a:pPr algn="l" rtl="0"/>
            <a:r>
              <a:rPr lang="kk-KZ" sz="3200" b="1" spc="-10" dirty="0">
                <a:solidFill>
                  <a:schemeClr val="accent1"/>
                </a:solidFill>
                <a:latin typeface="+mj-lt"/>
                <a:ea typeface="+mn-ea"/>
                <a:cs typeface="+mn-cs"/>
              </a:rPr>
              <a:t>Жалпы статистикалық ақпарат</a:t>
            </a:r>
          </a:p>
        </p:txBody>
      </p:sp>
      <p:sp>
        <p:nvSpPr>
          <p:cNvPr id="6" name="TextBox 5">
            <a:extLst>
              <a:ext uri="{FF2B5EF4-FFF2-40B4-BE49-F238E27FC236}">
                <a16:creationId xmlns:a16="http://schemas.microsoft.com/office/drawing/2014/main" id="{FB2A1D26-BB98-777A-4D8C-B5AA692EF168}"/>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9" name="Номер слайда 7">
            <a:extLst>
              <a:ext uri="{FF2B5EF4-FFF2-40B4-BE49-F238E27FC236}">
                <a16:creationId xmlns:a16="http://schemas.microsoft.com/office/drawing/2014/main" id="{30C4800F-42BD-4ADA-0575-823B06CFA3C2}"/>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3</a:t>
            </a:fld>
            <a:endParaRPr lang="ru-RU" sz="1400" b="1" dirty="0">
              <a:solidFill>
                <a:schemeClr val="bg1"/>
              </a:solidFill>
              <a:latin typeface="Calibri" panose="020F0502020204030204" pitchFamily="34" charset="0"/>
              <a:cs typeface="Calibri" panose="020F0502020204030204" pitchFamily="34" charset="0"/>
            </a:endParaRPr>
          </a:p>
        </p:txBody>
      </p:sp>
      <p:graphicFrame>
        <p:nvGraphicFramePr>
          <p:cNvPr id="10" name="Схема 9">
            <a:extLst>
              <a:ext uri="{FF2B5EF4-FFF2-40B4-BE49-F238E27FC236}">
                <a16:creationId xmlns:a16="http://schemas.microsoft.com/office/drawing/2014/main" id="{55D65818-67C0-BF87-9FDF-68FDE0DC4EEC}"/>
              </a:ext>
            </a:extLst>
          </p:cNvPr>
          <p:cNvGraphicFramePr/>
          <p:nvPr>
            <p:extLst>
              <p:ext uri="{D42A27DB-BD31-4B8C-83A1-F6EECF244321}">
                <p14:modId xmlns:p14="http://schemas.microsoft.com/office/powerpoint/2010/main" val="3180699426"/>
              </p:ext>
            </p:extLst>
          </p:nvPr>
        </p:nvGraphicFramePr>
        <p:xfrm>
          <a:off x="762001" y="1666554"/>
          <a:ext cx="4267199" cy="4124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Объект 7">
            <a:extLst>
              <a:ext uri="{FF2B5EF4-FFF2-40B4-BE49-F238E27FC236}">
                <a16:creationId xmlns:a16="http://schemas.microsoft.com/office/drawing/2014/main" id="{3F9B0CA4-ABC8-0695-04B9-E655E8EA5619}"/>
              </a:ext>
            </a:extLst>
          </p:cNvPr>
          <p:cNvGraphicFramePr>
            <a:graphicFrameLocks noGrp="1"/>
          </p:cNvGraphicFramePr>
          <p:nvPr>
            <p:ph sz="half" idx="2"/>
            <p:extLst>
              <p:ext uri="{D42A27DB-BD31-4B8C-83A1-F6EECF244321}">
                <p14:modId xmlns:p14="http://schemas.microsoft.com/office/powerpoint/2010/main" val="2716845340"/>
              </p:ext>
            </p:extLst>
          </p:nvPr>
        </p:nvGraphicFramePr>
        <p:xfrm>
          <a:off x="5481719" y="1371600"/>
          <a:ext cx="5980177" cy="4772657"/>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
            <a:extLst>
              <a:ext uri="{FF2B5EF4-FFF2-40B4-BE49-F238E27FC236}">
                <a16:creationId xmlns:a16="http://schemas.microsoft.com/office/drawing/2014/main" id="{9548C86E-0D1C-010F-BED5-24630959B1EA}"/>
              </a:ext>
            </a:extLst>
          </p:cNvPr>
          <p:cNvSpPr txBox="1"/>
          <p:nvPr/>
        </p:nvSpPr>
        <p:spPr>
          <a:xfrm>
            <a:off x="7848600" y="2743200"/>
            <a:ext cx="8382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600" b="1" dirty="0">
                <a:solidFill>
                  <a:schemeClr val="accent1"/>
                </a:solidFill>
              </a:rPr>
              <a:t>498</a:t>
            </a:r>
            <a:endParaRPr lang="ru-RU" sz="1100" b="1" dirty="0">
              <a:solidFill>
                <a:schemeClr val="accent1"/>
              </a:solidFill>
            </a:endParaRPr>
          </a:p>
        </p:txBody>
      </p:sp>
      <p:sp>
        <p:nvSpPr>
          <p:cNvPr id="12" name="TextBox 1">
            <a:extLst>
              <a:ext uri="{FF2B5EF4-FFF2-40B4-BE49-F238E27FC236}">
                <a16:creationId xmlns:a16="http://schemas.microsoft.com/office/drawing/2014/main" id="{9548C86E-0D1C-010F-BED5-24630959B1EA}"/>
              </a:ext>
            </a:extLst>
          </p:cNvPr>
          <p:cNvSpPr txBox="1"/>
          <p:nvPr/>
        </p:nvSpPr>
        <p:spPr>
          <a:xfrm>
            <a:off x="8770879" y="4204504"/>
            <a:ext cx="8382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600" b="1" dirty="0">
                <a:solidFill>
                  <a:schemeClr val="bg1"/>
                </a:solidFill>
              </a:rPr>
              <a:t>3 101</a:t>
            </a:r>
            <a:endParaRPr lang="ru-RU" sz="1400" b="1" dirty="0">
              <a:solidFill>
                <a:schemeClr val="bg1"/>
              </a:solidFill>
            </a:endParaRPr>
          </a:p>
        </p:txBody>
      </p:sp>
    </p:spTree>
    <p:extLst>
      <p:ext uri="{BB962C8B-B14F-4D97-AF65-F5344CB8AC3E}">
        <p14:creationId xmlns:p14="http://schemas.microsoft.com/office/powerpoint/2010/main" val="255745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C912ED-B9CD-FA46-8F19-D11FB1E31D86}"/>
              </a:ext>
            </a:extLst>
          </p:cNvPr>
          <p:cNvSpPr>
            <a:spLocks noGrp="1"/>
          </p:cNvSpPr>
          <p:nvPr>
            <p:ph type="title"/>
          </p:nvPr>
        </p:nvSpPr>
        <p:spPr>
          <a:xfrm>
            <a:off x="683609" y="386876"/>
            <a:ext cx="8596668" cy="685800"/>
          </a:xfrm>
        </p:spPr>
        <p:txBody>
          <a:bodyPr anchor="t">
            <a:normAutofit fontScale="90000"/>
          </a:bodyPr>
          <a:lstStyle/>
          <a:p>
            <a:pPr>
              <a:spcAft>
                <a:spcPts val="1200"/>
              </a:spcAft>
            </a:pPr>
            <a:r>
              <a:rPr lang="ru-RU" sz="1800" b="1" spc="-10" dirty="0">
                <a:latin typeface="+mj-lt"/>
                <a:cs typeface="+mj-cs"/>
              </a:rPr>
              <a:t>МЕМЛЕКЕТТІК ОРГАНДАРМЕН БІРЛЕСКЕН ІС-ШАРАЛАР</a:t>
            </a:r>
            <a:br>
              <a:rPr lang="ru-RU" sz="2400" b="1" spc="-10" dirty="0">
                <a:latin typeface="+mj-lt"/>
                <a:cs typeface="+mj-cs"/>
              </a:rPr>
            </a:br>
            <a:r>
              <a:rPr lang="ru-RU" sz="2700" b="1" spc="-10" dirty="0">
                <a:solidFill>
                  <a:schemeClr val="accent1"/>
                </a:solidFill>
                <a:latin typeface="+mj-lt"/>
                <a:cs typeface="+mj-cs"/>
              </a:rPr>
              <a:t>Бас </a:t>
            </a:r>
            <a:r>
              <a:rPr lang="kk-KZ" sz="2700" b="1" spc="-10" dirty="0">
                <a:solidFill>
                  <a:schemeClr val="accent1"/>
                </a:solidFill>
                <a:latin typeface="+mj-lt"/>
                <a:cs typeface="+mj-cs"/>
              </a:rPr>
              <a:t>прокуратурадағы дөңгелек үстел</a:t>
            </a:r>
            <a:br>
              <a:rPr lang="kk-KZ" b="1" spc="-10" dirty="0">
                <a:latin typeface="Calibri" panose="020F0502020204030204" pitchFamily="34" charset="0"/>
                <a:cs typeface="Calibri" panose="020F0502020204030204" pitchFamily="34" charset="0"/>
              </a:rPr>
            </a:br>
            <a:r>
              <a:rPr lang="kk-KZ" sz="1400" b="1" i="1" spc="-10" dirty="0">
                <a:solidFill>
                  <a:schemeClr val="accent4"/>
                </a:solidFill>
                <a:latin typeface="+mj-lt"/>
                <a:cs typeface="+mj-cs"/>
              </a:rPr>
              <a:t>2022 ж. 29 қыркүйек </a:t>
            </a:r>
          </a:p>
        </p:txBody>
      </p:sp>
      <p:sp>
        <p:nvSpPr>
          <p:cNvPr id="3" name="Объект 2">
            <a:extLst>
              <a:ext uri="{FF2B5EF4-FFF2-40B4-BE49-F238E27FC236}">
                <a16:creationId xmlns:a16="http://schemas.microsoft.com/office/drawing/2014/main" id="{5EE79358-D9F8-E7E1-0C85-AE22B3983D7C}"/>
              </a:ext>
            </a:extLst>
          </p:cNvPr>
          <p:cNvSpPr>
            <a:spLocks noGrp="1"/>
          </p:cNvSpPr>
          <p:nvPr>
            <p:ph sz="half" idx="2"/>
          </p:nvPr>
        </p:nvSpPr>
        <p:spPr>
          <a:xfrm>
            <a:off x="5494916" y="1509877"/>
            <a:ext cx="4627759" cy="3482795"/>
          </a:xfrm>
        </p:spPr>
        <p:txBody>
          <a:bodyPr>
            <a:normAutofit fontScale="92500" lnSpcReduction="10000"/>
          </a:bodyPr>
          <a:lstStyle/>
          <a:p>
            <a:pPr marL="0" indent="0" defTabSz="457200">
              <a:lnSpc>
                <a:spcPct val="90000"/>
              </a:lnSpc>
              <a:buClr>
                <a:schemeClr val="accent1"/>
              </a:buClr>
              <a:buSzPct val="80000"/>
              <a:buNone/>
            </a:pPr>
            <a:r>
              <a:rPr lang="kk-KZ" sz="1700" b="1" dirty="0">
                <a:solidFill>
                  <a:srgbClr val="FFC000"/>
                </a:solidFill>
                <a:latin typeface="Calibri" panose="020F0502020204030204" pitchFamily="34" charset="0"/>
                <a:ea typeface="+mj-ea"/>
                <a:cs typeface="Calibri" panose="020F0502020204030204" pitchFamily="34" charset="0"/>
              </a:rPr>
              <a:t>Кәсіпкерлерді қылмыстық қудалаудан қорғауға байланысты адвокатураның ұсыныстары айтылды </a:t>
            </a:r>
            <a:r>
              <a:rPr lang="ru-RU" sz="1700" b="1" dirty="0">
                <a:solidFill>
                  <a:srgbClr val="FFC000"/>
                </a:solidFill>
                <a:latin typeface="Calibri" panose="020F0502020204030204" pitchFamily="34" charset="0"/>
                <a:ea typeface="+mj-ea"/>
                <a:cs typeface="Calibri" panose="020F0502020204030204" pitchFamily="34" charset="0"/>
              </a:rPr>
              <a:t>:</a:t>
            </a:r>
          </a:p>
          <a:p>
            <a:pPr marL="252000" indent="-252000" defTabSz="457200">
              <a:lnSpc>
                <a:spcPct val="90000"/>
              </a:lnSpc>
              <a:buClr>
                <a:schemeClr val="accent1"/>
              </a:buClr>
              <a:buSzPct val="80000"/>
              <a:buFont typeface="Wingdings" panose="05000000000000000000" pitchFamily="2" charset="2"/>
              <a:buChar char="§"/>
            </a:pPr>
            <a:r>
              <a:rPr lang="kk-KZ" sz="1600" dirty="0">
                <a:solidFill>
                  <a:schemeClr val="tx2"/>
                </a:solidFill>
                <a:latin typeface="Calibri" panose="020F0502020204030204" pitchFamily="34" charset="0"/>
                <a:cs typeface="Calibri" panose="020F0502020204030204" pitchFamily="34" charset="0"/>
              </a:rPr>
              <a:t>мемлекеттік аудитке қатысты қолданыстағы тыйымға ұқсас құқық қорғау органдарының қызметкерлерін мамандандырылған зерттеулерге тартуға тыйым салуды енгізу</a:t>
            </a:r>
          </a:p>
          <a:p>
            <a:pPr marL="252000" indent="-252000" defTabSz="457200">
              <a:lnSpc>
                <a:spcPct val="90000"/>
              </a:lnSpc>
              <a:buClr>
                <a:schemeClr val="accent1"/>
              </a:buClr>
              <a:buSzPct val="80000"/>
              <a:buFont typeface="Wingdings" panose="05000000000000000000" pitchFamily="2" charset="2"/>
              <a:buChar char="§"/>
            </a:pPr>
            <a:r>
              <a:rPr lang="kk-KZ" sz="1600" dirty="0">
                <a:solidFill>
                  <a:schemeClr val="tx2"/>
                </a:solidFill>
                <a:latin typeface="Calibri" panose="020F0502020204030204" pitchFamily="34" charset="0"/>
                <a:cs typeface="Calibri" panose="020F0502020204030204" pitchFamily="34" charset="0"/>
              </a:rPr>
              <a:t>сотқа дейінгі тергеуді бастау үшін тек тиісті білім салаларындағы тәуелсіз мамандар мен сарапшылардың қорытындысы негіз бола алады деп заңды түрде белгілеу</a:t>
            </a:r>
          </a:p>
          <a:p>
            <a:pPr marL="252000" indent="-252000" defTabSz="457200">
              <a:lnSpc>
                <a:spcPct val="90000"/>
              </a:lnSpc>
              <a:buClr>
                <a:schemeClr val="accent1"/>
              </a:buClr>
              <a:buSzPct val="80000"/>
              <a:buFont typeface="Wingdings" panose="05000000000000000000" pitchFamily="2" charset="2"/>
              <a:buChar char="§"/>
            </a:pPr>
            <a:r>
              <a:rPr lang="kk-KZ" sz="1600" dirty="0">
                <a:solidFill>
                  <a:schemeClr val="tx2"/>
                </a:solidFill>
                <a:latin typeface="Calibri" panose="020F0502020204030204" pitchFamily="34" charset="0"/>
                <a:cs typeface="Calibri" panose="020F0502020204030204" pitchFamily="34" charset="0"/>
              </a:rPr>
              <a:t>экономикалық қылмыстар бойынша "қамауда ұстау" жолын кесу шарасын шамадан тыс қолдануды, құжаттарды, есептілікті бақылаусыз алуды, мүлікті заттай дәлелдемелер ретінде алып қоюды және мүлікке тыйым салуды болғызбау</a:t>
            </a:r>
          </a:p>
        </p:txBody>
      </p:sp>
      <p:pic>
        <p:nvPicPr>
          <p:cNvPr id="6" name="Объект 5" descr="Изображение выглядит как человек, группа, пол, стоит">
            <a:extLst>
              <a:ext uri="{FF2B5EF4-FFF2-40B4-BE49-F238E27FC236}">
                <a16:creationId xmlns:a16="http://schemas.microsoft.com/office/drawing/2014/main" id="{C1638CCB-12A9-2296-8743-152162F8F8AE}"/>
              </a:ext>
            </a:extLst>
          </p:cNvPr>
          <p:cNvPicPr>
            <a:picLocks noGrp="1" noChangeAspect="1"/>
          </p:cNvPicPr>
          <p:nvPr>
            <p:ph sz="half" idx="3"/>
          </p:nvPr>
        </p:nvPicPr>
        <p:blipFill rotWithShape="1">
          <a:blip r:embed="rId3" cstate="print">
            <a:extLst>
              <a:ext uri="{28A0092B-C50C-407E-A947-70E740481C1C}">
                <a14:useLocalDpi xmlns:a14="http://schemas.microsoft.com/office/drawing/2010/main" val="0"/>
              </a:ext>
            </a:extLst>
          </a:blip>
          <a:srcRect r="3" b="4237"/>
          <a:stretch/>
        </p:blipFill>
        <p:spPr>
          <a:xfrm>
            <a:off x="683609" y="1487818"/>
            <a:ext cx="4627759" cy="3312781"/>
          </a:xfrm>
          <a:prstGeom prst="rect">
            <a:avLst/>
          </a:prstGeom>
        </p:spPr>
      </p:pic>
      <p:sp>
        <p:nvSpPr>
          <p:cNvPr id="7" name="TextBox 6">
            <a:extLst>
              <a:ext uri="{FF2B5EF4-FFF2-40B4-BE49-F238E27FC236}">
                <a16:creationId xmlns:a16="http://schemas.microsoft.com/office/drawing/2014/main" id="{A0E4819C-3E30-9917-8719-42C1710C055C}"/>
              </a:ext>
            </a:extLst>
          </p:cNvPr>
          <p:cNvSpPr txBox="1"/>
          <p:nvPr/>
        </p:nvSpPr>
        <p:spPr>
          <a:xfrm>
            <a:off x="609600" y="4992672"/>
            <a:ext cx="9829800" cy="1255728"/>
          </a:xfrm>
          <a:prstGeom prst="rect">
            <a:avLst/>
          </a:prstGeom>
          <a:noFill/>
        </p:spPr>
        <p:txBody>
          <a:bodyPr wrap="square" rtlCol="0">
            <a:spAutoFit/>
          </a:bodyPr>
          <a:lstStyle/>
          <a:p>
            <a:pPr marL="0" indent="0" defTabSz="457200">
              <a:lnSpc>
                <a:spcPct val="90000"/>
              </a:lnSpc>
              <a:buClr>
                <a:schemeClr val="accent1"/>
              </a:buClr>
              <a:buSzPct val="80000"/>
              <a:buNone/>
            </a:pPr>
            <a:r>
              <a:rPr lang="kk-KZ" sz="1400" b="1" dirty="0">
                <a:solidFill>
                  <a:srgbClr val="FFC000"/>
                </a:solidFill>
                <a:latin typeface="Calibri" panose="020F0502020204030204" pitchFamily="34" charset="0"/>
                <a:ea typeface="+mj-ea"/>
                <a:cs typeface="Calibri" panose="020F0502020204030204" pitchFamily="34" charset="0"/>
              </a:rPr>
              <a:t>Сондай-ақ, екінші сессия (модератор – РАА төрағасының орынбасары Вранчев И.О.) өткізілді, оның шеңберінде адвокаттар БП өкілдеріне бизнес-қоғамдастықтың құқықтарын қорғау бойынша сұрақтар қойды: </a:t>
            </a:r>
          </a:p>
          <a:p>
            <a:pPr marL="342900" indent="-342900" defTabSz="457200">
              <a:lnSpc>
                <a:spcPct val="90000"/>
              </a:lnSpc>
              <a:buClr>
                <a:schemeClr val="accent1"/>
              </a:buClr>
              <a:buSzPct val="80000"/>
              <a:buFont typeface="Wingdings" panose="05000000000000000000" pitchFamily="2" charset="2"/>
              <a:buChar char="§"/>
            </a:pPr>
            <a:r>
              <a:rPr lang="kk-KZ" sz="1400" dirty="0">
                <a:solidFill>
                  <a:schemeClr val="tx2"/>
                </a:solidFill>
                <a:latin typeface="Calibri" panose="020F0502020204030204" pitchFamily="34" charset="0"/>
                <a:cs typeface="Calibri" panose="020F0502020204030204" pitchFamily="34" charset="0"/>
              </a:rPr>
              <a:t>қылмыстық қудалау органдарының азаматтық-құқықтық қатынастарға араласуына жол бермеу</a:t>
            </a:r>
          </a:p>
          <a:p>
            <a:pPr marL="342900" indent="-342900" defTabSz="457200">
              <a:lnSpc>
                <a:spcPct val="90000"/>
              </a:lnSpc>
              <a:buClr>
                <a:schemeClr val="accent1"/>
              </a:buClr>
              <a:buSzPct val="80000"/>
              <a:buFont typeface="Wingdings" panose="05000000000000000000" pitchFamily="2" charset="2"/>
              <a:buChar char="§"/>
            </a:pPr>
            <a:r>
              <a:rPr lang="kk-KZ" sz="1400" dirty="0">
                <a:solidFill>
                  <a:schemeClr val="tx2"/>
                </a:solidFill>
                <a:latin typeface="Calibri" panose="020F0502020204030204" pitchFamily="34" charset="0"/>
                <a:cs typeface="Calibri" panose="020F0502020204030204" pitchFamily="34" charset="0"/>
              </a:rPr>
              <a:t>кәсіпкерлерге қатысты қылмыстық істерді заңсыз тіркеу фактілерін болдырмау бойынша Бас прокурордың нұсқауын сақтау</a:t>
            </a:r>
          </a:p>
          <a:p>
            <a:pPr marL="342900" indent="-342900">
              <a:lnSpc>
                <a:spcPct val="90000"/>
              </a:lnSpc>
              <a:buClr>
                <a:schemeClr val="accent1"/>
              </a:buClr>
              <a:buSzPct val="80000"/>
              <a:buFont typeface="Wingdings" panose="05000000000000000000" pitchFamily="2" charset="2"/>
              <a:buChar char="§"/>
            </a:pPr>
            <a:r>
              <a:rPr lang="kk-KZ" sz="1400" dirty="0">
                <a:solidFill>
                  <a:schemeClr val="tx2"/>
                </a:solidFill>
                <a:latin typeface="Calibri" panose="020F0502020204030204" pitchFamily="34" charset="0"/>
                <a:cs typeface="Calibri" panose="020F0502020204030204" pitchFamily="34" charset="0"/>
              </a:rPr>
              <a:t>Бас прокуратураның тексерулерді жүргізуге ағымдағы мораторий тұрғысынан жүргізілген тексерулерді есепке алуы</a:t>
            </a:r>
          </a:p>
        </p:txBody>
      </p:sp>
      <p:sp>
        <p:nvSpPr>
          <p:cNvPr id="8" name="TextBox 7">
            <a:extLst>
              <a:ext uri="{FF2B5EF4-FFF2-40B4-BE49-F238E27FC236}">
                <a16:creationId xmlns:a16="http://schemas.microsoft.com/office/drawing/2014/main" id="{F2BFB17B-37CC-75A5-E8D2-C0E318DA18AF}"/>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10" name="Номер слайда 7">
            <a:extLst>
              <a:ext uri="{FF2B5EF4-FFF2-40B4-BE49-F238E27FC236}">
                <a16:creationId xmlns:a16="http://schemas.microsoft.com/office/drawing/2014/main" id="{08B5484A-A333-B8DD-CA44-FAB1492AB0A8}"/>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30</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415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Заголовок 1">
            <a:extLst>
              <a:ext uri="{FF2B5EF4-FFF2-40B4-BE49-F238E27FC236}">
                <a16:creationId xmlns:a16="http://schemas.microsoft.com/office/drawing/2014/main" id="{2A934B7B-3921-EB42-97E9-58833E03E540}"/>
              </a:ext>
            </a:extLst>
          </p:cNvPr>
          <p:cNvSpPr>
            <a:spLocks noGrp="1"/>
          </p:cNvSpPr>
          <p:nvPr>
            <p:ph type="title"/>
          </p:nvPr>
        </p:nvSpPr>
        <p:spPr>
          <a:xfrm>
            <a:off x="5906436" y="102214"/>
            <a:ext cx="6096000" cy="1177089"/>
          </a:xfrm>
        </p:spPr>
        <p:txBody>
          <a:bodyPr anchor="ctr">
            <a:normAutofit/>
          </a:bodyPr>
          <a:lstStyle/>
          <a:p>
            <a:r>
              <a:rPr lang="ru-RU" sz="2800" b="1" spc="-10" dirty="0" err="1">
                <a:solidFill>
                  <a:schemeClr val="accent1"/>
                </a:solidFill>
                <a:latin typeface="+mj-lt"/>
                <a:cs typeface="+mj-cs"/>
              </a:rPr>
              <a:t>Халықаралық</a:t>
            </a:r>
            <a:r>
              <a:rPr lang="ru-RU" sz="2800" b="1" spc="-10" dirty="0">
                <a:solidFill>
                  <a:schemeClr val="accent1"/>
                </a:solidFill>
                <a:latin typeface="+mj-lt"/>
                <a:cs typeface="+mj-cs"/>
              </a:rPr>
              <a:t> </a:t>
            </a:r>
            <a:r>
              <a:rPr lang="ru-RU" sz="2800" b="1" spc="-10" dirty="0" err="1">
                <a:solidFill>
                  <a:schemeClr val="accent1"/>
                </a:solidFill>
                <a:latin typeface="+mj-lt"/>
                <a:cs typeface="+mj-cs"/>
              </a:rPr>
              <a:t>ынтымақтастық</a:t>
            </a:r>
            <a:endParaRPr lang="ru-KZ" sz="2800" b="1" spc="-10" dirty="0">
              <a:solidFill>
                <a:schemeClr val="accent1"/>
              </a:solidFill>
              <a:latin typeface="+mj-lt"/>
              <a:cs typeface="+mj-cs"/>
            </a:endParaRPr>
          </a:p>
        </p:txBody>
      </p:sp>
      <p:sp>
        <p:nvSpPr>
          <p:cNvPr id="8" name="Объект 7">
            <a:extLst>
              <a:ext uri="{FF2B5EF4-FFF2-40B4-BE49-F238E27FC236}">
                <a16:creationId xmlns:a16="http://schemas.microsoft.com/office/drawing/2014/main" id="{64D2018E-EC47-D949-A80B-4D885AC8F75C}"/>
              </a:ext>
            </a:extLst>
          </p:cNvPr>
          <p:cNvSpPr>
            <a:spLocks noGrp="1"/>
          </p:cNvSpPr>
          <p:nvPr>
            <p:ph sz="half" idx="2"/>
          </p:nvPr>
        </p:nvSpPr>
        <p:spPr>
          <a:xfrm>
            <a:off x="361005" y="228600"/>
            <a:ext cx="4488685" cy="6414701"/>
          </a:xfrm>
        </p:spPr>
        <p:txBody>
          <a:bodyPr>
            <a:normAutofit fontScale="92500" lnSpcReduction="20000"/>
          </a:bodyPr>
          <a:lstStyle/>
          <a:p>
            <a:pPr marL="285750" lvl="0" indent="-285750">
              <a:lnSpc>
                <a:spcPct val="90000"/>
              </a:lnSpc>
              <a:spcAft>
                <a:spcPts val="600"/>
              </a:spcAft>
              <a:buClr>
                <a:srgbClr val="FFC000"/>
              </a:buClr>
              <a:buFont typeface="Wingdings" pitchFamily="2" charset="2"/>
              <a:buChar char="§"/>
            </a:pPr>
            <a:r>
              <a:rPr lang="ru-RU" dirty="0">
                <a:solidFill>
                  <a:schemeClr val="bg1"/>
                </a:solidFill>
                <a:latin typeface="Calibri" panose="020F0502020204030204" pitchFamily="34" charset="0"/>
                <a:cs typeface="Calibri" panose="020F0502020204030204" pitchFamily="34" charset="0"/>
              </a:rPr>
              <a:t>РАА-</a:t>
            </a:r>
            <a:r>
              <a:rPr lang="ru-RU" dirty="0" err="1">
                <a:solidFill>
                  <a:schemeClr val="bg1"/>
                </a:solidFill>
                <a:latin typeface="Calibri" panose="020F0502020204030204" pitchFamily="34" charset="0"/>
                <a:cs typeface="Calibri" panose="020F0502020204030204" pitchFamily="34" charset="0"/>
              </a:rPr>
              <a:t>ның</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халықаралық</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адвокаттар</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қауымдастығына</a:t>
            </a:r>
            <a:r>
              <a:rPr lang="ru-RU" dirty="0">
                <a:solidFill>
                  <a:schemeClr val="bg1"/>
                </a:solidFill>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The International Bar Association) </a:t>
            </a:r>
            <a:r>
              <a:rPr lang="ru-RU" dirty="0" err="1">
                <a:solidFill>
                  <a:schemeClr val="bg1"/>
                </a:solidFill>
                <a:latin typeface="Calibri" panose="020F0502020204030204" pitchFamily="34" charset="0"/>
                <a:cs typeface="Calibri" panose="020F0502020204030204" pitchFamily="34" charset="0"/>
              </a:rPr>
              <a:t>мүшелігі</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қалпына</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келтірілді</a:t>
            </a:r>
            <a:r>
              <a:rPr lang="ru-RU" dirty="0">
                <a:solidFill>
                  <a:schemeClr val="bg1"/>
                </a:solidFill>
                <a:latin typeface="Calibri" panose="020F0502020204030204" pitchFamily="34" charset="0"/>
                <a:cs typeface="Calibri" panose="020F0502020204030204" pitchFamily="34" charset="0"/>
              </a:rPr>
              <a:t>::</a:t>
            </a:r>
          </a:p>
          <a:p>
            <a:pPr marL="742950" lvl="1" indent="-285750">
              <a:lnSpc>
                <a:spcPct val="90000"/>
              </a:lnSpc>
              <a:spcAft>
                <a:spcPts val="600"/>
              </a:spcAft>
              <a:buClr>
                <a:srgbClr val="FFC000"/>
              </a:buClr>
              <a:buFont typeface="Wingdings" pitchFamily="2" charset="2"/>
              <a:buChar char="ü"/>
            </a:pPr>
            <a:r>
              <a:rPr lang="ru-RU" sz="1800" dirty="0" err="1">
                <a:solidFill>
                  <a:schemeClr val="bg1"/>
                </a:solidFill>
                <a:latin typeface="Calibri" panose="020F0502020204030204" pitchFamily="34" charset="0"/>
                <a:cs typeface="Calibri" panose="020F0502020204030204" pitchFamily="34" charset="0"/>
              </a:rPr>
              <a:t>өзара</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іс-қимыл</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мәселелері</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бойынша</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бірқатар</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кездесулер</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өткізілді</a:t>
            </a:r>
            <a:endParaRPr lang="ru-RU" sz="1800" dirty="0">
              <a:solidFill>
                <a:schemeClr val="bg1"/>
              </a:solidFill>
              <a:latin typeface="Calibri" panose="020F0502020204030204" pitchFamily="34" charset="0"/>
              <a:cs typeface="Calibri" panose="020F0502020204030204" pitchFamily="34" charset="0"/>
            </a:endParaRPr>
          </a:p>
          <a:p>
            <a:pPr marL="742950" lvl="1" indent="-285750">
              <a:lnSpc>
                <a:spcPct val="90000"/>
              </a:lnSpc>
              <a:spcAft>
                <a:spcPts val="600"/>
              </a:spcAft>
              <a:buClr>
                <a:srgbClr val="FFC000"/>
              </a:buClr>
              <a:buFont typeface="Wingdings" pitchFamily="2" charset="2"/>
              <a:buChar char="ü"/>
            </a:pPr>
            <a:r>
              <a:rPr lang="ru-RU" sz="1800" dirty="0">
                <a:solidFill>
                  <a:schemeClr val="bg1"/>
                </a:solidFill>
                <a:latin typeface="Calibri" panose="020F0502020204030204" pitchFamily="34" charset="0"/>
                <a:cs typeface="Calibri" panose="020F0502020204030204" pitchFamily="34" charset="0"/>
              </a:rPr>
              <a:t>РАА </a:t>
            </a:r>
            <a:r>
              <a:rPr lang="ru-RU" sz="1800" dirty="0" err="1">
                <a:solidFill>
                  <a:schemeClr val="bg1"/>
                </a:solidFill>
                <a:latin typeface="Calibri" panose="020F0502020204030204" pitchFamily="34" charset="0"/>
                <a:cs typeface="Calibri" panose="020F0502020204030204" pitchFamily="34" charset="0"/>
              </a:rPr>
              <a:t>қауымдастықтың</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жоғары</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лауазымды</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тұлғаларын</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сайлауда</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дауыс</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беруге</a:t>
            </a:r>
            <a:r>
              <a:rPr lang="ru-RU" sz="1800" dirty="0">
                <a:solidFill>
                  <a:schemeClr val="bg1"/>
                </a:solidFill>
                <a:latin typeface="Calibri" panose="020F0502020204030204" pitchFamily="34" charset="0"/>
                <a:cs typeface="Calibri" panose="020F0502020204030204" pitchFamily="34" charset="0"/>
              </a:rPr>
              <a:t> </a:t>
            </a:r>
            <a:r>
              <a:rPr lang="ru-RU" sz="1800" dirty="0" err="1">
                <a:solidFill>
                  <a:schemeClr val="bg1"/>
                </a:solidFill>
                <a:latin typeface="Calibri" panose="020F0502020204030204" pitchFamily="34" charset="0"/>
                <a:cs typeface="Calibri" panose="020F0502020204030204" pitchFamily="34" charset="0"/>
              </a:rPr>
              <a:t>қатысты</a:t>
            </a:r>
            <a:endParaRPr lang="ru-RU" sz="1800" dirty="0">
              <a:solidFill>
                <a:schemeClr val="bg1"/>
              </a:solidFill>
              <a:latin typeface="Calibri" panose="020F0502020204030204" pitchFamily="34" charset="0"/>
              <a:cs typeface="Calibri" panose="020F0502020204030204" pitchFamily="34" charset="0"/>
            </a:endParaRPr>
          </a:p>
          <a:p>
            <a:pPr marL="285750" lvl="0" indent="-285750">
              <a:lnSpc>
                <a:spcPct val="90000"/>
              </a:lnSpc>
              <a:spcAft>
                <a:spcPts val="600"/>
              </a:spcAft>
              <a:buClr>
                <a:srgbClr val="FFC000"/>
              </a:buClr>
              <a:buFont typeface="Wingdings" pitchFamily="2" charset="2"/>
              <a:buChar char="§"/>
            </a:pPr>
            <a:r>
              <a:rPr lang="ru-RU" dirty="0">
                <a:solidFill>
                  <a:schemeClr val="bg1"/>
                </a:solidFill>
                <a:latin typeface="Calibri" panose="020F0502020204030204" pitchFamily="34" charset="0"/>
                <a:cs typeface="Calibri" panose="020F0502020204030204" pitchFamily="34" charset="0"/>
              </a:rPr>
              <a:t>ҒКК </a:t>
            </a:r>
            <a:r>
              <a:rPr lang="ru-RU" dirty="0" err="1">
                <a:solidFill>
                  <a:schemeClr val="bg1"/>
                </a:solidFill>
                <a:latin typeface="Calibri" panose="020F0502020204030204" pitchFamily="34" charset="0"/>
                <a:cs typeface="Calibri" panose="020F0502020204030204" pitchFamily="34" charset="0"/>
              </a:rPr>
              <a:t>төрағасы</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Францияның</a:t>
            </a:r>
            <a:r>
              <a:rPr lang="ru-RU" dirty="0">
                <a:solidFill>
                  <a:schemeClr val="bg1"/>
                </a:solidFill>
                <a:latin typeface="Calibri" panose="020F0502020204030204" pitchFamily="34" charset="0"/>
                <a:cs typeface="Calibri" panose="020F0502020204030204" pitchFamily="34" charset="0"/>
              </a:rPr>
              <a:t> Страсбург </a:t>
            </a:r>
            <a:r>
              <a:rPr lang="ru-RU" dirty="0" err="1">
                <a:solidFill>
                  <a:schemeClr val="bg1"/>
                </a:solidFill>
                <a:latin typeface="Calibri" panose="020F0502020204030204" pitchFamily="34" charset="0"/>
                <a:cs typeface="Calibri" panose="020F0502020204030204" pitchFamily="34" charset="0"/>
              </a:rPr>
              <a:t>қаласында</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өткен</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Еуропа</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Кеңесінің</a:t>
            </a:r>
            <a:r>
              <a:rPr lang="ru-RU" dirty="0">
                <a:solidFill>
                  <a:schemeClr val="bg1"/>
                </a:solidFill>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HELP </a:t>
            </a:r>
            <a:r>
              <a:rPr lang="ru-RU" dirty="0" err="1">
                <a:solidFill>
                  <a:schemeClr val="bg1"/>
                </a:solidFill>
                <a:latin typeface="Calibri" panose="020F0502020204030204" pitchFamily="34" charset="0"/>
                <a:cs typeface="Calibri" panose="020F0502020204030204" pitchFamily="34" charset="0"/>
              </a:rPr>
              <a:t>бағдарламасының</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конференциясына</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қатысты</a:t>
            </a:r>
            <a:r>
              <a:rPr lang="ru-RU" dirty="0">
                <a:solidFill>
                  <a:schemeClr val="bg1"/>
                </a:solidFill>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HELP </a:t>
            </a:r>
            <a:r>
              <a:rPr lang="ru-RU" dirty="0" err="1">
                <a:solidFill>
                  <a:schemeClr val="bg1"/>
                </a:solidFill>
                <a:latin typeface="Calibri" panose="020F0502020204030204" pitchFamily="34" charset="0"/>
                <a:cs typeface="Calibri" panose="020F0502020204030204" pitchFamily="34" charset="0"/>
              </a:rPr>
              <a:t>есебінен</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қаржыландыру</a:t>
            </a:r>
            <a:r>
              <a:rPr lang="ru-RU" dirty="0">
                <a:solidFill>
                  <a:schemeClr val="bg1"/>
                </a:solidFill>
                <a:latin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cs typeface="Calibri" panose="020F0502020204030204" pitchFamily="34" charset="0"/>
              </a:rPr>
              <a:t>HELP </a:t>
            </a:r>
            <a:r>
              <a:rPr lang="ru-RU" dirty="0" err="1">
                <a:solidFill>
                  <a:schemeClr val="bg1"/>
                </a:solidFill>
                <a:latin typeface="Calibri" panose="020F0502020204030204" pitchFamily="34" charset="0"/>
                <a:cs typeface="Calibri" panose="020F0502020204030204" pitchFamily="34" charset="0"/>
              </a:rPr>
              <a:t>бағдарламасы</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судьялардың</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адвокаттардың</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және</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прокурорлардың</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адам</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құқықтары</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стандарттарын</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қолдану</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мүмкіндіктерін</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кеңейтуге</a:t>
            </a:r>
            <a:r>
              <a:rPr lang="ru-RU" dirty="0">
                <a:solidFill>
                  <a:schemeClr val="bg1"/>
                </a:solidFill>
                <a:latin typeface="Calibri" panose="020F0502020204030204" pitchFamily="34" charset="0"/>
                <a:cs typeface="Calibri" panose="020F0502020204030204" pitchFamily="34" charset="0"/>
              </a:rPr>
              <a:t> </a:t>
            </a:r>
            <a:r>
              <a:rPr lang="ru-RU" dirty="0" err="1">
                <a:solidFill>
                  <a:schemeClr val="bg1"/>
                </a:solidFill>
                <a:latin typeface="Calibri" panose="020F0502020204030204" pitchFamily="34" charset="0"/>
                <a:cs typeface="Calibri" panose="020F0502020204030204" pitchFamily="34" charset="0"/>
              </a:rPr>
              <a:t>бағытталған</a:t>
            </a:r>
            <a:r>
              <a:rPr lang="ru-RU" dirty="0">
                <a:solidFill>
                  <a:schemeClr val="bg1"/>
                </a:solidFill>
                <a:latin typeface="Calibri" panose="020F0502020204030204" pitchFamily="34" charset="0"/>
                <a:cs typeface="Calibri" panose="020F0502020204030204" pitchFamily="34" charset="0"/>
              </a:rPr>
              <a:t>. </a:t>
            </a:r>
          </a:p>
          <a:p>
            <a:pPr marL="285750" lvl="0" indent="-285750">
              <a:lnSpc>
                <a:spcPct val="90000"/>
              </a:lnSpc>
              <a:spcAft>
                <a:spcPts val="600"/>
              </a:spcAft>
              <a:buClr>
                <a:srgbClr val="FFC000"/>
              </a:buClr>
              <a:buFont typeface="Wingdings" pitchFamily="2" charset="2"/>
              <a:buChar char="§"/>
            </a:pPr>
            <a:r>
              <a:rPr lang="ru-RU" b="0" i="0" dirty="0">
                <a:solidFill>
                  <a:schemeClr val="bg1"/>
                </a:solidFill>
                <a:latin typeface="Calibri" panose="020F0502020204030204" pitchFamily="34" charset="0"/>
                <a:cs typeface="Calibri" panose="020F0502020204030204" pitchFamily="34" charset="0"/>
              </a:rPr>
              <a:t>РАА </a:t>
            </a:r>
            <a:r>
              <a:rPr lang="ru-RU" b="0" i="0" dirty="0" err="1">
                <a:solidFill>
                  <a:schemeClr val="bg1"/>
                </a:solidFill>
                <a:latin typeface="Calibri" panose="020F0502020204030204" pitchFamily="34" charset="0"/>
                <a:cs typeface="Calibri" panose="020F0502020204030204" pitchFamily="34" charset="0"/>
              </a:rPr>
              <a:t>өкілдері</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Өзбекстан</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адвокаттар</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Палатасы</a:t>
            </a:r>
            <a:r>
              <a:rPr lang="ru-RU" b="0" i="0" dirty="0">
                <a:solidFill>
                  <a:schemeClr val="bg1"/>
                </a:solidFill>
                <a:latin typeface="Calibri" panose="020F0502020204030204" pitchFamily="34" charset="0"/>
                <a:cs typeface="Calibri" panose="020F0502020204030204" pitchFamily="34" charset="0"/>
              </a:rPr>
              <a:t> БҰҰ-</a:t>
            </a:r>
            <a:r>
              <a:rPr lang="ru-RU" b="0" i="0" dirty="0" err="1">
                <a:solidFill>
                  <a:schemeClr val="bg1"/>
                </a:solidFill>
                <a:latin typeface="Calibri" panose="020F0502020204030204" pitchFamily="34" charset="0"/>
                <a:cs typeface="Calibri" panose="020F0502020204030204" pitchFamily="34" charset="0"/>
              </a:rPr>
              <a:t>ның</a:t>
            </a:r>
            <a:r>
              <a:rPr lang="ru-RU" b="0" i="0" dirty="0">
                <a:solidFill>
                  <a:schemeClr val="bg1"/>
                </a:solidFill>
                <a:latin typeface="Calibri" panose="020F0502020204030204" pitchFamily="34" charset="0"/>
                <a:cs typeface="Calibri" panose="020F0502020204030204" pitchFamily="34" charset="0"/>
              </a:rPr>
              <a:t> Адам </a:t>
            </a:r>
            <a:r>
              <a:rPr lang="ru-RU" b="0" i="0" dirty="0" err="1">
                <a:solidFill>
                  <a:schemeClr val="bg1"/>
                </a:solidFill>
                <a:latin typeface="Calibri" panose="020F0502020204030204" pitchFamily="34" charset="0"/>
                <a:cs typeface="Calibri" panose="020F0502020204030204" pitchFamily="34" charset="0"/>
              </a:rPr>
              <a:t>құқықтары</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жөніндегі</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Жоғарғы</a:t>
            </a:r>
            <a:r>
              <a:rPr lang="ru-RU" b="0" i="0" dirty="0">
                <a:solidFill>
                  <a:schemeClr val="bg1"/>
                </a:solidFill>
                <a:latin typeface="Calibri" panose="020F0502020204030204" pitchFamily="34" charset="0"/>
                <a:cs typeface="Calibri" panose="020F0502020204030204" pitchFamily="34" charset="0"/>
              </a:rPr>
              <a:t> комиссары </a:t>
            </a:r>
            <a:r>
              <a:rPr lang="ru-RU" b="0" i="0" dirty="0" err="1">
                <a:solidFill>
                  <a:schemeClr val="bg1"/>
                </a:solidFill>
                <a:latin typeface="Calibri" panose="020F0502020204030204" pitchFamily="34" charset="0"/>
                <a:cs typeface="Calibri" panose="020F0502020204030204" pitchFamily="34" charset="0"/>
              </a:rPr>
              <a:t>басқармасымен</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және</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заң</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мамандықтары</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өкілдеріне</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арналған</a:t>
            </a:r>
            <a:r>
              <a:rPr lang="ru-RU" b="0" i="0" dirty="0">
                <a:solidFill>
                  <a:schemeClr val="bg1"/>
                </a:solidFill>
                <a:latin typeface="Calibri" panose="020F0502020204030204" pitchFamily="34" charset="0"/>
                <a:cs typeface="Calibri" panose="020F0502020204030204" pitchFamily="34" charset="0"/>
              </a:rPr>
              <a:t> Адам </a:t>
            </a:r>
            <a:r>
              <a:rPr lang="ru-RU" b="0" i="0" dirty="0" err="1">
                <a:solidFill>
                  <a:schemeClr val="bg1"/>
                </a:solidFill>
                <a:latin typeface="Calibri" panose="020F0502020204030204" pitchFamily="34" charset="0"/>
                <a:cs typeface="Calibri" panose="020F0502020204030204" pitchFamily="34" charset="0"/>
              </a:rPr>
              <a:t>құқықтары</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саласындағы</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еуропалық</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оқыту</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бағдарламасымен</a:t>
            </a:r>
            <a:r>
              <a:rPr lang="ru-RU" b="0" i="0" dirty="0">
                <a:solidFill>
                  <a:schemeClr val="bg1"/>
                </a:solidFill>
                <a:latin typeface="Calibri" panose="020F0502020204030204" pitchFamily="34" charset="0"/>
                <a:cs typeface="Calibri" panose="020F0502020204030204" pitchFamily="34" charset="0"/>
              </a:rPr>
              <a:t> (</a:t>
            </a:r>
            <a:r>
              <a:rPr lang="en-US" b="0" i="0" dirty="0">
                <a:solidFill>
                  <a:schemeClr val="bg1"/>
                </a:solidFill>
                <a:latin typeface="Calibri" panose="020F0502020204030204" pitchFamily="34" charset="0"/>
                <a:cs typeface="Calibri" panose="020F0502020204030204" pitchFamily="34" charset="0"/>
              </a:rPr>
              <a:t>HELP)</a:t>
            </a:r>
            <a:r>
              <a:rPr lang="ru-RU" b="0" i="0" dirty="0" err="1">
                <a:solidFill>
                  <a:schemeClr val="bg1"/>
                </a:solidFill>
                <a:latin typeface="Calibri" panose="020F0502020204030204" pitchFamily="34" charset="0"/>
                <a:cs typeface="Calibri" panose="020F0502020204030204" pitchFamily="34" charset="0"/>
              </a:rPr>
              <a:t>бірлесіп</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ұйымдастырған</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халықаралық</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адвокаттар</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конференциясына</a:t>
            </a:r>
            <a:r>
              <a:rPr lang="ru-RU" b="0" i="0" dirty="0">
                <a:solidFill>
                  <a:schemeClr val="bg1"/>
                </a:solidFill>
                <a:latin typeface="Calibri" panose="020F0502020204030204" pitchFamily="34" charset="0"/>
                <a:cs typeface="Calibri" panose="020F0502020204030204" pitchFamily="34" charset="0"/>
              </a:rPr>
              <a:t> </a:t>
            </a:r>
            <a:r>
              <a:rPr lang="ru-RU" b="0" i="0" dirty="0" err="1">
                <a:solidFill>
                  <a:schemeClr val="bg1"/>
                </a:solidFill>
                <a:latin typeface="Calibri" panose="020F0502020204030204" pitchFamily="34" charset="0"/>
                <a:cs typeface="Calibri" panose="020F0502020204030204" pitchFamily="34" charset="0"/>
              </a:rPr>
              <a:t>қатысты</a:t>
            </a:r>
            <a:endParaRPr lang="ru-RU" b="0" i="0" dirty="0">
              <a:solidFill>
                <a:schemeClr val="bg1"/>
              </a:solidFill>
              <a:latin typeface="Calibri" panose="020F0502020204030204" pitchFamily="34" charset="0"/>
              <a:cs typeface="Calibri" panose="020F0502020204030204" pitchFamily="34" charset="0"/>
            </a:endParaRPr>
          </a:p>
          <a:p>
            <a:pPr marL="285750" lvl="0" indent="-285750">
              <a:lnSpc>
                <a:spcPct val="90000"/>
              </a:lnSpc>
              <a:spcAft>
                <a:spcPts val="600"/>
              </a:spcAft>
              <a:buClr>
                <a:srgbClr val="FFC000"/>
              </a:buClr>
              <a:buFont typeface="Wingdings" pitchFamily="2" charset="2"/>
              <a:buChar char="§"/>
            </a:pPr>
            <a:r>
              <a:rPr lang="ru-RU" b="0" dirty="0" err="1">
                <a:solidFill>
                  <a:schemeClr val="bg1"/>
                </a:solidFill>
                <a:latin typeface="Calibri" panose="020F0502020204030204" pitchFamily="34" charset="0"/>
                <a:cs typeface="Calibri" panose="020F0502020204030204" pitchFamily="34" charset="0"/>
              </a:rPr>
              <a:t>Өзбекстан</a:t>
            </a:r>
            <a:r>
              <a:rPr lang="ru-RU" b="0" dirty="0">
                <a:solidFill>
                  <a:schemeClr val="bg1"/>
                </a:solidFill>
                <a:latin typeface="Calibri" panose="020F0502020204030204" pitchFamily="34" charset="0"/>
                <a:cs typeface="Calibri" panose="020F0502020204030204" pitchFamily="34" charset="0"/>
              </a:rPr>
              <a:t> </a:t>
            </a:r>
            <a:r>
              <a:rPr lang="ru-RU" b="0" dirty="0" err="1">
                <a:solidFill>
                  <a:schemeClr val="bg1"/>
                </a:solidFill>
                <a:latin typeface="Calibri" panose="020F0502020204030204" pitchFamily="34" charset="0"/>
                <a:cs typeface="Calibri" panose="020F0502020204030204" pitchFamily="34" charset="0"/>
              </a:rPr>
              <a:t>Республикасы</a:t>
            </a:r>
            <a:r>
              <a:rPr lang="ru-RU" b="0" dirty="0">
                <a:solidFill>
                  <a:schemeClr val="bg1"/>
                </a:solidFill>
                <a:latin typeface="Calibri" panose="020F0502020204030204" pitchFamily="34" charset="0"/>
                <a:cs typeface="Calibri" panose="020F0502020204030204" pitchFamily="34" charset="0"/>
              </a:rPr>
              <a:t> </a:t>
            </a:r>
            <a:r>
              <a:rPr lang="ru-RU" b="0" dirty="0" err="1">
                <a:solidFill>
                  <a:schemeClr val="bg1"/>
                </a:solidFill>
                <a:latin typeface="Calibri" panose="020F0502020204030204" pitchFamily="34" charset="0"/>
                <a:cs typeface="Calibri" panose="020F0502020204030204" pitchFamily="34" charset="0"/>
              </a:rPr>
              <a:t>адвокаттар</a:t>
            </a:r>
            <a:r>
              <a:rPr lang="ru-RU" b="0" dirty="0">
                <a:solidFill>
                  <a:schemeClr val="bg1"/>
                </a:solidFill>
                <a:latin typeface="Calibri" panose="020F0502020204030204" pitchFamily="34" charset="0"/>
                <a:cs typeface="Calibri" panose="020F0502020204030204" pitchFamily="34" charset="0"/>
              </a:rPr>
              <a:t> </a:t>
            </a:r>
            <a:r>
              <a:rPr lang="ru-RU" b="0" dirty="0" err="1">
                <a:solidFill>
                  <a:schemeClr val="bg1"/>
                </a:solidFill>
                <a:latin typeface="Calibri" panose="020F0502020204030204" pitchFamily="34" charset="0"/>
                <a:cs typeface="Calibri" panose="020F0502020204030204" pitchFamily="34" charset="0"/>
              </a:rPr>
              <a:t>палатасы</a:t>
            </a:r>
            <a:r>
              <a:rPr lang="ru-RU" b="0" dirty="0">
                <a:solidFill>
                  <a:schemeClr val="bg1"/>
                </a:solidFill>
                <a:latin typeface="Calibri" panose="020F0502020204030204" pitchFamily="34" charset="0"/>
                <a:cs typeface="Calibri" panose="020F0502020204030204" pitchFamily="34" charset="0"/>
              </a:rPr>
              <a:t> мен ҚР </a:t>
            </a:r>
            <a:r>
              <a:rPr lang="ru-RU" b="0" dirty="0" err="1">
                <a:solidFill>
                  <a:schemeClr val="bg1"/>
                </a:solidFill>
                <a:latin typeface="Calibri" panose="020F0502020204030204" pitchFamily="34" charset="0"/>
                <a:cs typeface="Calibri" panose="020F0502020204030204" pitchFamily="34" charset="0"/>
              </a:rPr>
              <a:t>арасында</a:t>
            </a:r>
            <a:r>
              <a:rPr lang="ru-RU" b="0" dirty="0">
                <a:solidFill>
                  <a:schemeClr val="bg1"/>
                </a:solidFill>
                <a:latin typeface="Calibri" panose="020F0502020204030204" pitchFamily="34" charset="0"/>
                <a:cs typeface="Calibri" panose="020F0502020204030204" pitchFamily="34" charset="0"/>
              </a:rPr>
              <a:t> </a:t>
            </a:r>
            <a:r>
              <a:rPr lang="ru-RU" b="0" dirty="0" err="1">
                <a:solidFill>
                  <a:schemeClr val="bg1"/>
                </a:solidFill>
                <a:latin typeface="Calibri" panose="020F0502020204030204" pitchFamily="34" charset="0"/>
                <a:cs typeface="Calibri" panose="020F0502020204030204" pitchFamily="34" charset="0"/>
              </a:rPr>
              <a:t>өзара</a:t>
            </a:r>
            <a:r>
              <a:rPr lang="ru-RU" b="0" dirty="0">
                <a:solidFill>
                  <a:schemeClr val="bg1"/>
                </a:solidFill>
                <a:latin typeface="Calibri" panose="020F0502020204030204" pitchFamily="34" charset="0"/>
                <a:cs typeface="Calibri" panose="020F0502020204030204" pitchFamily="34" charset="0"/>
              </a:rPr>
              <a:t> </a:t>
            </a:r>
            <a:r>
              <a:rPr lang="ru-RU" b="0" dirty="0" err="1">
                <a:solidFill>
                  <a:schemeClr val="bg1"/>
                </a:solidFill>
                <a:latin typeface="Calibri" panose="020F0502020204030204" pitchFamily="34" charset="0"/>
                <a:cs typeface="Calibri" panose="020F0502020204030204" pitchFamily="34" charset="0"/>
              </a:rPr>
              <a:t>түсіністік</a:t>
            </a:r>
            <a:r>
              <a:rPr lang="ru-RU" b="0" dirty="0">
                <a:solidFill>
                  <a:schemeClr val="bg1"/>
                </a:solidFill>
                <a:latin typeface="Calibri" panose="020F0502020204030204" pitchFamily="34" charset="0"/>
                <a:cs typeface="Calibri" panose="020F0502020204030204" pitchFamily="34" charset="0"/>
              </a:rPr>
              <a:t> </a:t>
            </a:r>
            <a:r>
              <a:rPr lang="ru-RU" b="0" dirty="0" err="1">
                <a:solidFill>
                  <a:schemeClr val="bg1"/>
                </a:solidFill>
                <a:latin typeface="Calibri" panose="020F0502020204030204" pitchFamily="34" charset="0"/>
                <a:cs typeface="Calibri" panose="020F0502020204030204" pitchFamily="34" charset="0"/>
              </a:rPr>
              <a:t>туралы</a:t>
            </a:r>
            <a:r>
              <a:rPr lang="ru-RU" b="0" dirty="0">
                <a:solidFill>
                  <a:schemeClr val="bg1"/>
                </a:solidFill>
                <a:latin typeface="Calibri" panose="020F0502020204030204" pitchFamily="34" charset="0"/>
                <a:cs typeface="Calibri" panose="020F0502020204030204" pitchFamily="34" charset="0"/>
              </a:rPr>
              <a:t> </a:t>
            </a:r>
            <a:r>
              <a:rPr lang="ru-RU" b="0" dirty="0" err="1">
                <a:solidFill>
                  <a:schemeClr val="bg1"/>
                </a:solidFill>
                <a:latin typeface="Calibri" panose="020F0502020204030204" pitchFamily="34" charset="0"/>
                <a:cs typeface="Calibri" panose="020F0502020204030204" pitchFamily="34" charset="0"/>
              </a:rPr>
              <a:t>Меморандумға</a:t>
            </a:r>
            <a:r>
              <a:rPr lang="ru-RU" b="0" dirty="0">
                <a:solidFill>
                  <a:schemeClr val="bg1"/>
                </a:solidFill>
                <a:latin typeface="Calibri" panose="020F0502020204030204" pitchFamily="34" charset="0"/>
                <a:cs typeface="Calibri" panose="020F0502020204030204" pitchFamily="34" charset="0"/>
              </a:rPr>
              <a:t> </a:t>
            </a:r>
            <a:r>
              <a:rPr lang="ru-RU" b="0" dirty="0" err="1">
                <a:solidFill>
                  <a:schemeClr val="bg1"/>
                </a:solidFill>
                <a:latin typeface="Calibri" panose="020F0502020204030204" pitchFamily="34" charset="0"/>
                <a:cs typeface="Calibri" panose="020F0502020204030204" pitchFamily="34" charset="0"/>
              </a:rPr>
              <a:t>қол</a:t>
            </a:r>
            <a:r>
              <a:rPr lang="ru-RU" b="0" dirty="0">
                <a:solidFill>
                  <a:schemeClr val="bg1"/>
                </a:solidFill>
                <a:latin typeface="Calibri" panose="020F0502020204030204" pitchFamily="34" charset="0"/>
                <a:cs typeface="Calibri" panose="020F0502020204030204" pitchFamily="34" charset="0"/>
              </a:rPr>
              <a:t> </a:t>
            </a:r>
            <a:r>
              <a:rPr lang="ru-RU" b="0" dirty="0" err="1">
                <a:solidFill>
                  <a:schemeClr val="bg1"/>
                </a:solidFill>
                <a:latin typeface="Calibri" panose="020F0502020204030204" pitchFamily="34" charset="0"/>
                <a:cs typeface="Calibri" panose="020F0502020204030204" pitchFamily="34" charset="0"/>
              </a:rPr>
              <a:t>қойылды</a:t>
            </a:r>
            <a:endParaRPr lang="ru-RU" b="0" dirty="0">
              <a:solidFill>
                <a:schemeClr val="bg1"/>
              </a:solidFill>
              <a:latin typeface="Calibri" panose="020F0502020204030204" pitchFamily="34" charset="0"/>
              <a:cs typeface="Calibri" panose="020F0502020204030204" pitchFamily="34" charset="0"/>
            </a:endParaRPr>
          </a:p>
        </p:txBody>
      </p:sp>
      <p:pic>
        <p:nvPicPr>
          <p:cNvPr id="7" name="Рисунок 6" descr="Карта мира, сформированная людьми в США">
            <a:extLst>
              <a:ext uri="{FF2B5EF4-FFF2-40B4-BE49-F238E27FC236}">
                <a16:creationId xmlns:a16="http://schemas.microsoft.com/office/drawing/2014/main" id="{3F9F0516-98C0-E64D-9B6A-C2409DC4B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1905409"/>
            <a:ext cx="5143500" cy="3034666"/>
          </a:xfrm>
          <a:prstGeom prst="rect">
            <a:avLst/>
          </a:prstGeom>
        </p:spPr>
      </p:pic>
      <p:sp>
        <p:nvSpPr>
          <p:cNvPr id="19" name="Isosceles Triangle 1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7FEE8BF4-9298-7384-E12A-F63D884954B2}"/>
              </a:ext>
            </a:extLst>
          </p:cNvPr>
          <p:cNvSpPr txBox="1"/>
          <p:nvPr/>
        </p:nvSpPr>
        <p:spPr>
          <a:xfrm>
            <a:off x="8802535"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9" name="Номер слайда 7">
            <a:extLst>
              <a:ext uri="{FF2B5EF4-FFF2-40B4-BE49-F238E27FC236}">
                <a16:creationId xmlns:a16="http://schemas.microsoft.com/office/drawing/2014/main" id="{4EF23525-7BFE-2F47-9AE9-F8CA6FB08802}"/>
              </a:ext>
            </a:extLst>
          </p:cNvPr>
          <p:cNvSpPr txBox="1">
            <a:spLocks/>
          </p:cNvSpPr>
          <p:nvPr/>
        </p:nvSpPr>
        <p:spPr>
          <a:xfrm>
            <a:off x="-48299" y="6442502"/>
            <a:ext cx="505499" cy="50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31</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9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0D5E762-CEA7-5CA8-E57B-6EE960CA416C}"/>
              </a:ext>
            </a:extLst>
          </p:cNvPr>
          <p:cNvSpPr>
            <a:spLocks noGrp="1"/>
          </p:cNvSpPr>
          <p:nvPr>
            <p:ph type="title"/>
          </p:nvPr>
        </p:nvSpPr>
        <p:spPr>
          <a:xfrm>
            <a:off x="762000" y="155673"/>
            <a:ext cx="9156701" cy="430887"/>
          </a:xfrm>
        </p:spPr>
        <p:txBody>
          <a:bodyPr>
            <a:noAutofit/>
          </a:bodyPr>
          <a:lstStyle/>
          <a:p>
            <a:r>
              <a:rPr lang="ru-RU" sz="1600" b="1" spc="-10" dirty="0">
                <a:solidFill>
                  <a:srgbClr val="FFC000"/>
                </a:solidFill>
              </a:rPr>
              <a:t>ҚЫЗМЕТТІҢ ӨЗГЕ ДЕ НӘТИЖЕЛЕРІ</a:t>
            </a:r>
            <a:br>
              <a:rPr lang="ru-RU" sz="2800" b="1" spc="-10" dirty="0"/>
            </a:br>
            <a:r>
              <a:rPr lang="kk-KZ" sz="2800" b="1" spc="-10" dirty="0"/>
              <a:t>Қорғаушыларды қорғау</a:t>
            </a:r>
          </a:p>
        </p:txBody>
      </p:sp>
      <p:graphicFrame>
        <p:nvGraphicFramePr>
          <p:cNvPr id="3" name="Схема 2">
            <a:extLst>
              <a:ext uri="{FF2B5EF4-FFF2-40B4-BE49-F238E27FC236}">
                <a16:creationId xmlns:a16="http://schemas.microsoft.com/office/drawing/2014/main" id="{DDDB3694-DDAF-0CCC-D0F6-33974AD85590}"/>
              </a:ext>
            </a:extLst>
          </p:cNvPr>
          <p:cNvGraphicFramePr/>
          <p:nvPr>
            <p:extLst>
              <p:ext uri="{D42A27DB-BD31-4B8C-83A1-F6EECF244321}">
                <p14:modId xmlns:p14="http://schemas.microsoft.com/office/powerpoint/2010/main" val="1638496883"/>
              </p:ext>
            </p:extLst>
          </p:nvPr>
        </p:nvGraphicFramePr>
        <p:xfrm>
          <a:off x="4369688" y="995864"/>
          <a:ext cx="3048000" cy="5269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7CF0931-9F09-D1C2-51DD-79D197CD82F0}"/>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8" name="Номер слайда 7">
            <a:extLst>
              <a:ext uri="{FF2B5EF4-FFF2-40B4-BE49-F238E27FC236}">
                <a16:creationId xmlns:a16="http://schemas.microsoft.com/office/drawing/2014/main" id="{35C66D57-70D5-CDE1-A81F-FECDD5017F76}"/>
              </a:ext>
            </a:extLst>
          </p:cNvPr>
          <p:cNvSpPr txBox="1">
            <a:spLocks/>
          </p:cNvSpPr>
          <p:nvPr/>
        </p:nvSpPr>
        <p:spPr>
          <a:xfrm>
            <a:off x="-48299" y="6442502"/>
            <a:ext cx="505499" cy="50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32</a:t>
            </a:fld>
            <a:endParaRPr lang="ru-RU" sz="1400" b="1" dirty="0">
              <a:solidFill>
                <a:schemeClr val="bg1"/>
              </a:solidFill>
              <a:latin typeface="Calibri" panose="020F0502020204030204" pitchFamily="34" charset="0"/>
              <a:cs typeface="Calibri" panose="020F0502020204030204" pitchFamily="34" charset="0"/>
            </a:endParaRPr>
          </a:p>
        </p:txBody>
      </p:sp>
      <p:graphicFrame>
        <p:nvGraphicFramePr>
          <p:cNvPr id="2" name="Схема 1">
            <a:extLst>
              <a:ext uri="{FF2B5EF4-FFF2-40B4-BE49-F238E27FC236}">
                <a16:creationId xmlns:a16="http://schemas.microsoft.com/office/drawing/2014/main" id="{A33EAF97-9D43-64EF-3FAE-EC24F310AD5F}"/>
              </a:ext>
            </a:extLst>
          </p:cNvPr>
          <p:cNvGraphicFramePr/>
          <p:nvPr>
            <p:extLst>
              <p:ext uri="{D42A27DB-BD31-4B8C-83A1-F6EECF244321}">
                <p14:modId xmlns:p14="http://schemas.microsoft.com/office/powerpoint/2010/main" val="331106683"/>
              </p:ext>
            </p:extLst>
          </p:nvPr>
        </p:nvGraphicFramePr>
        <p:xfrm>
          <a:off x="762000" y="1001743"/>
          <a:ext cx="2905251" cy="52696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Схема 3">
            <a:extLst>
              <a:ext uri="{FF2B5EF4-FFF2-40B4-BE49-F238E27FC236}">
                <a16:creationId xmlns:a16="http://schemas.microsoft.com/office/drawing/2014/main" id="{175268A9-1D81-D0F5-D9CA-7D1138807B7D}"/>
              </a:ext>
            </a:extLst>
          </p:cNvPr>
          <p:cNvGraphicFramePr/>
          <p:nvPr>
            <p:extLst>
              <p:ext uri="{D42A27DB-BD31-4B8C-83A1-F6EECF244321}">
                <p14:modId xmlns:p14="http://schemas.microsoft.com/office/powerpoint/2010/main" val="244078151"/>
              </p:ext>
            </p:extLst>
          </p:nvPr>
        </p:nvGraphicFramePr>
        <p:xfrm>
          <a:off x="8120125" y="995864"/>
          <a:ext cx="3124200" cy="52696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78262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EF84C5-79B7-7D48-B960-560915010683}"/>
              </a:ext>
            </a:extLst>
          </p:cNvPr>
          <p:cNvSpPr>
            <a:spLocks noGrp="1"/>
          </p:cNvSpPr>
          <p:nvPr>
            <p:ph type="title"/>
          </p:nvPr>
        </p:nvSpPr>
        <p:spPr>
          <a:xfrm>
            <a:off x="5394960" y="808919"/>
            <a:ext cx="4488354" cy="1320800"/>
          </a:xfrm>
        </p:spPr>
        <p:txBody>
          <a:bodyPr>
            <a:noAutofit/>
          </a:bodyPr>
          <a:lstStyle/>
          <a:p>
            <a:pPr>
              <a:lnSpc>
                <a:spcPct val="90000"/>
              </a:lnSpc>
            </a:pPr>
            <a:r>
              <a:rPr lang="kk-KZ" sz="2400" b="1" spc="-10" dirty="0">
                <a:solidFill>
                  <a:schemeClr val="accent1"/>
                </a:solidFill>
                <a:latin typeface="+mj-lt"/>
                <a:cs typeface="+mj-cs"/>
              </a:rPr>
              <a:t>Соттардың азаматтық істер жөніндегі өкілдің көмегіне ақы төлеу жөніндегі шығыстарды өтеуді төмендетуіне жол бермеуге қол жеткізілді</a:t>
            </a:r>
            <a:br>
              <a:rPr lang="ru-RU" sz="2400" b="1" spc="-10" dirty="0">
                <a:solidFill>
                  <a:schemeClr val="accent1"/>
                </a:solidFill>
                <a:latin typeface="+mj-lt"/>
                <a:cs typeface="+mj-cs"/>
              </a:rPr>
            </a:br>
            <a:endParaRPr lang="ru-KZ" sz="2600" dirty="0">
              <a:solidFill>
                <a:schemeClr val="accent1">
                  <a:lumMod val="75000"/>
                </a:schemeClr>
              </a:solidFill>
              <a:latin typeface="Calibri" panose="020F0502020204030204" pitchFamily="34" charset="0"/>
              <a:ea typeface="+mn-ea"/>
              <a:cs typeface="Calibri" panose="020F0502020204030204" pitchFamily="34" charset="0"/>
            </a:endParaRPr>
          </a:p>
        </p:txBody>
      </p:sp>
      <p:sp>
        <p:nvSpPr>
          <p:cNvPr id="3" name="Объект 2">
            <a:extLst>
              <a:ext uri="{FF2B5EF4-FFF2-40B4-BE49-F238E27FC236}">
                <a16:creationId xmlns:a16="http://schemas.microsoft.com/office/drawing/2014/main" id="{DBF72AA6-5C55-984C-B88B-C26100F785B4}"/>
              </a:ext>
            </a:extLst>
          </p:cNvPr>
          <p:cNvSpPr>
            <a:spLocks noGrp="1"/>
          </p:cNvSpPr>
          <p:nvPr>
            <p:ph sz="half" idx="2"/>
          </p:nvPr>
        </p:nvSpPr>
        <p:spPr>
          <a:xfrm>
            <a:off x="5364834" y="2938639"/>
            <a:ext cx="4488354" cy="3880773"/>
          </a:xfrm>
        </p:spPr>
        <p:txBody>
          <a:bodyPr>
            <a:normAutofit fontScale="92500" lnSpcReduction="10000"/>
          </a:bodyPr>
          <a:lstStyle/>
          <a:p>
            <a:pPr marL="0" indent="0">
              <a:spcBef>
                <a:spcPts val="0"/>
              </a:spcBef>
              <a:buNone/>
            </a:pPr>
            <a:r>
              <a:rPr lang="ru-RU" sz="2000" dirty="0">
                <a:latin typeface="Calibri" panose="020F0502020204030204" pitchFamily="34" charset="0"/>
                <a:cs typeface="Calibri" panose="020F0502020204030204" pitchFamily="34" charset="0"/>
              </a:rPr>
              <a:t>«</a:t>
            </a:r>
            <a:r>
              <a:rPr lang="kk-KZ" sz="2000" dirty="0">
                <a:latin typeface="Calibri" panose="020F0502020204030204" pitchFamily="34" charset="0"/>
                <a:cs typeface="Calibri" panose="020F0502020204030204" pitchFamily="34" charset="0"/>
              </a:rPr>
              <a:t>ҚР соттарының азаматтық істер бойынша сот шығыстары туралы заңнаманы қолдануы туралы» ЖС қаулысына өзгерістер енгізілді: </a:t>
            </a:r>
          </a:p>
          <a:p>
            <a:pPr>
              <a:spcAft>
                <a:spcPts val="600"/>
              </a:spcAft>
              <a:buFont typeface="Wingdings" panose="05000000000000000000" pitchFamily="2" charset="2"/>
              <a:buChar char="Ø"/>
            </a:pPr>
            <a:r>
              <a:rPr lang="kk-KZ" sz="2400" dirty="0">
                <a:latin typeface="Calibri" panose="020F0502020204030204" pitchFamily="34" charset="0"/>
                <a:cs typeface="Calibri" panose="020F0502020204030204" pitchFamily="34" charset="0"/>
              </a:rPr>
              <a:t>Мүліктік сипаттағы істер жөніндегі өкілдің көмегіне ақы төлеу жөніндегі сот шығыстарын өтеу сомасы АПК-нің 113-бабында белгіленген шектен аспауға тиіс </a:t>
            </a:r>
            <a:r>
              <a:rPr lang="kk-KZ" sz="2400" b="1" dirty="0">
                <a:solidFill>
                  <a:srgbClr val="C00000"/>
                </a:solidFill>
                <a:latin typeface="Calibri" panose="020F0502020204030204" pitchFamily="34" charset="0"/>
                <a:cs typeface="Calibri" panose="020F0502020204030204" pitchFamily="34" charset="0"/>
              </a:rPr>
              <a:t>және тараптардың өтінішхаты немесе соттың қарауы бойынша төмендетілмеуге тиіс</a:t>
            </a:r>
          </a:p>
        </p:txBody>
      </p:sp>
      <p:pic>
        <p:nvPicPr>
          <p:cNvPr id="10" name="Объект 9" descr="Пользовательская запись в записной книжке">
            <a:extLst>
              <a:ext uri="{FF2B5EF4-FFF2-40B4-BE49-F238E27FC236}">
                <a16:creationId xmlns:a16="http://schemas.microsoft.com/office/drawing/2014/main" id="{64C5C2E7-1E17-3647-860A-D0A1481210A2}"/>
              </a:ext>
            </a:extLst>
          </p:cNvPr>
          <p:cNvPicPr>
            <a:picLocks noGrp="1" noChangeAspect="1"/>
          </p:cNvPicPr>
          <p:nvPr>
            <p:ph sz="half" idx="3"/>
          </p:nvPr>
        </p:nvPicPr>
        <p:blipFill rotWithShape="1">
          <a:blip r:embed="rId3" cstate="print">
            <a:extLst>
              <a:ext uri="{28A0092B-C50C-407E-A947-70E740481C1C}">
                <a14:useLocalDpi xmlns:a14="http://schemas.microsoft.com/office/drawing/2010/main" val="0"/>
              </a:ext>
            </a:extLst>
          </a:blip>
          <a:srcRect l="26958" r="20531"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7" name="Isosceles Triangle 1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A0CCA9-DE2B-A737-451B-CA055A9AC7D7}"/>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8" name="Номер слайда 7">
            <a:extLst>
              <a:ext uri="{FF2B5EF4-FFF2-40B4-BE49-F238E27FC236}">
                <a16:creationId xmlns:a16="http://schemas.microsoft.com/office/drawing/2014/main" id="{51517AF9-C570-843E-CF41-319155E8F959}"/>
              </a:ext>
            </a:extLst>
          </p:cNvPr>
          <p:cNvSpPr txBox="1">
            <a:spLocks/>
          </p:cNvSpPr>
          <p:nvPr/>
        </p:nvSpPr>
        <p:spPr>
          <a:xfrm>
            <a:off x="-48299" y="6442502"/>
            <a:ext cx="505499" cy="50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33</a:t>
            </a:fld>
            <a:endParaRPr lang="ru-RU" sz="1400" b="1" dirty="0">
              <a:solidFill>
                <a:schemeClr val="bg1"/>
              </a:solidFill>
              <a:latin typeface="Calibri" panose="020F0502020204030204" pitchFamily="34" charset="0"/>
              <a:cs typeface="Calibri" panose="020F0502020204030204" pitchFamily="34" charset="0"/>
            </a:endParaRPr>
          </a:p>
        </p:txBody>
      </p:sp>
      <p:sp>
        <p:nvSpPr>
          <p:cNvPr id="4" name="Заголовок 1">
            <a:extLst>
              <a:ext uri="{FF2B5EF4-FFF2-40B4-BE49-F238E27FC236}">
                <a16:creationId xmlns:a16="http://schemas.microsoft.com/office/drawing/2014/main" id="{C0B8CF6D-CBCB-9EA0-4117-9C6147B9F4E9}"/>
              </a:ext>
            </a:extLst>
          </p:cNvPr>
          <p:cNvSpPr txBox="1">
            <a:spLocks/>
          </p:cNvSpPr>
          <p:nvPr/>
        </p:nvSpPr>
        <p:spPr>
          <a:xfrm>
            <a:off x="5455684" y="236931"/>
            <a:ext cx="4571642" cy="1066800"/>
          </a:xfrm>
          <a:prstGeom prst="rect">
            <a:avLst/>
          </a:prstGeom>
        </p:spPr>
        <p:txBody>
          <a:bodyPr vert="horz" lIns="0" tIns="0" rIns="0" bIns="0" rtlCol="0" anchor="t">
            <a:normAutofit/>
          </a:bodyPr>
          <a:lstStyle>
            <a:lvl1pPr algn="l" defTabSz="457200" rtl="0" eaLnBrk="1" latinLnBrk="0" hangingPunct="1">
              <a:spcBef>
                <a:spcPct val="0"/>
              </a:spcBef>
              <a:buNone/>
              <a:defRPr sz="2350" b="0" i="0" kern="1200">
                <a:solidFill>
                  <a:srgbClr val="FFC000"/>
                </a:solidFill>
                <a:latin typeface="Calibri Light"/>
                <a:ea typeface="+mj-ea"/>
                <a:cs typeface="Calibri Light"/>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000" b="1" spc="-10" dirty="0">
                <a:solidFill>
                  <a:srgbClr val="FFC000"/>
                </a:solidFill>
              </a:rPr>
              <a:t>ҚЫЗМЕТТІҢ ӨЗГЕ ДЕ НӘТИЖЕЛЕРІ</a:t>
            </a:r>
            <a:endParaRPr lang="ru-RU" sz="2000" b="1" spc="-1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393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4">
            <a:extLst>
              <a:ext uri="{FF2B5EF4-FFF2-40B4-BE49-F238E27FC236}">
                <a16:creationId xmlns:a16="http://schemas.microsoft.com/office/drawing/2014/main" id="{B04AFE42-8F9A-926E-EC79-413EEB2DFFA1}"/>
              </a:ext>
            </a:extLst>
          </p:cNvPr>
          <p:cNvGraphicFramePr>
            <a:graphicFrameLocks/>
          </p:cNvGraphicFramePr>
          <p:nvPr>
            <p:extLst>
              <p:ext uri="{D42A27DB-BD31-4B8C-83A1-F6EECF244321}">
                <p14:modId xmlns:p14="http://schemas.microsoft.com/office/powerpoint/2010/main" val="3502160495"/>
              </p:ext>
            </p:extLst>
          </p:nvPr>
        </p:nvGraphicFramePr>
        <p:xfrm>
          <a:off x="444795" y="1905000"/>
          <a:ext cx="10896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a:extLst>
              <a:ext uri="{FF2B5EF4-FFF2-40B4-BE49-F238E27FC236}">
                <a16:creationId xmlns:a16="http://schemas.microsoft.com/office/drawing/2014/main" id="{5EBD8724-42EB-3955-84B7-D1E67D3DDE4D}"/>
              </a:ext>
            </a:extLst>
          </p:cNvPr>
          <p:cNvSpPr txBox="1">
            <a:spLocks/>
          </p:cNvSpPr>
          <p:nvPr/>
        </p:nvSpPr>
        <p:spPr>
          <a:xfrm>
            <a:off x="458972" y="427037"/>
            <a:ext cx="10771580" cy="1225917"/>
          </a:xfrm>
          <a:prstGeom prst="rect">
            <a:avLst/>
          </a:prstGeom>
        </p:spPr>
        <p:txBody>
          <a:bodyPr vert="horz" lIns="0" tIns="0" rIns="0" bIns="0" rtlCol="0" anchor="t">
            <a:normAutofit fontScale="70000" lnSpcReduction="20000"/>
          </a:bodyPr>
          <a:lstStyle>
            <a:lvl1pPr algn="l" defTabSz="457200" rtl="0" eaLnBrk="1" latinLnBrk="0" hangingPunct="1">
              <a:spcBef>
                <a:spcPct val="0"/>
              </a:spcBef>
              <a:buNone/>
              <a:defRPr sz="2350" b="0" i="0" kern="1200">
                <a:solidFill>
                  <a:srgbClr val="FFC000"/>
                </a:solidFill>
                <a:latin typeface="Calibri Light"/>
                <a:ea typeface="+mj-ea"/>
                <a:cs typeface="Calibri Light"/>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600" b="1" dirty="0">
                <a:latin typeface="Calibri" panose="020F0502020204030204" pitchFamily="34" charset="0"/>
                <a:cs typeface="Calibri" panose="020F0502020204030204" pitchFamily="34" charset="0"/>
              </a:rPr>
              <a:t>ҚЫЗМЕТТІҢ ӨЗГЕ ДЕ НӘТИЖЕЛЕРІ</a:t>
            </a:r>
          </a:p>
          <a:p>
            <a:r>
              <a:rPr lang="kk-KZ" sz="4000" b="1" spc="-10" dirty="0">
                <a:solidFill>
                  <a:schemeClr val="accent1"/>
                </a:solidFill>
                <a:latin typeface="+mj-lt"/>
                <a:cs typeface="+mj-cs"/>
              </a:rPr>
              <a:t>Кадрлардың сапасын арттыру </a:t>
            </a:r>
            <a:r>
              <a:rPr lang="kk-KZ" sz="2000" b="1" spc="-10" dirty="0">
                <a:solidFill>
                  <a:schemeClr val="accent1"/>
                </a:solidFill>
                <a:latin typeface="+mj-lt"/>
                <a:cs typeface="+mj-cs"/>
              </a:rPr>
              <a:t>(</a:t>
            </a:r>
            <a:r>
              <a:rPr lang="ru-RU" sz="2000" b="1" spc="-10" dirty="0">
                <a:solidFill>
                  <a:schemeClr val="accent1"/>
                </a:solidFill>
                <a:latin typeface="+mj-lt"/>
                <a:cs typeface="+mj-cs"/>
              </a:rPr>
              <a:t>2 б</a:t>
            </a:r>
            <a:r>
              <a:rPr lang="kk-KZ" sz="2000" b="1" spc="-10" dirty="0">
                <a:solidFill>
                  <a:schemeClr val="accent1"/>
                </a:solidFill>
                <a:latin typeface="+mj-lt"/>
                <a:cs typeface="+mj-cs"/>
              </a:rPr>
              <a:t>өлімі</a:t>
            </a:r>
            <a:r>
              <a:rPr lang="ru-RU" sz="2000" b="1" spc="-10" dirty="0">
                <a:solidFill>
                  <a:schemeClr val="accent1"/>
                </a:solidFill>
                <a:latin typeface="+mj-lt"/>
                <a:cs typeface="+mj-cs"/>
              </a:rPr>
              <a:t>)</a:t>
            </a:r>
          </a:p>
          <a:p>
            <a:endParaRPr lang="ru-RU" sz="2400" dirty="0">
              <a:solidFill>
                <a:schemeClr val="tx1">
                  <a:lumMod val="75000"/>
                  <a:lumOff val="25000"/>
                </a:schemeClr>
              </a:solidFill>
              <a:latin typeface="Calibri" panose="020F0502020204030204" pitchFamily="34" charset="0"/>
              <a:ea typeface="+mn-ea"/>
              <a:cs typeface="Calibri" panose="020F0502020204030204" pitchFamily="34" charset="0"/>
            </a:endParaRPr>
          </a:p>
          <a:p>
            <a:r>
              <a:rPr lang="kk-KZ" sz="3100" dirty="0">
                <a:solidFill>
                  <a:schemeClr val="tx1">
                    <a:lumMod val="75000"/>
                    <a:lumOff val="25000"/>
                  </a:schemeClr>
                </a:solidFill>
                <a:latin typeface="Calibri" panose="020F0502020204030204" pitchFamily="34" charset="0"/>
                <a:ea typeface="+mn-ea"/>
                <a:cs typeface="Calibri" panose="020F0502020204030204" pitchFamily="34" charset="0"/>
              </a:rPr>
              <a:t>Республикалық алқа адвокаттар үшін оқыту іс-шараларын өткізді</a:t>
            </a:r>
            <a:br>
              <a:rPr lang="ru-KZ" sz="2600" b="1" spc="-10" dirty="0">
                <a:solidFill>
                  <a:schemeClr val="accent1"/>
                </a:solidFill>
                <a:latin typeface="+mj-lt"/>
                <a:cs typeface="+mj-cs"/>
              </a:rPr>
            </a:br>
            <a:r>
              <a:rPr lang="ru-KZ" sz="2100" b="1" i="1" spc="-10" dirty="0">
                <a:solidFill>
                  <a:schemeClr val="tx1">
                    <a:lumMod val="50000"/>
                    <a:lumOff val="50000"/>
                  </a:schemeClr>
                </a:solidFill>
                <a:latin typeface="+mj-lt"/>
                <a:cs typeface="+mj-cs"/>
              </a:rPr>
              <a:t>(</a:t>
            </a:r>
            <a:r>
              <a:rPr lang="kk-KZ" sz="2100" b="1" i="1" spc="-10" dirty="0">
                <a:solidFill>
                  <a:schemeClr val="tx1">
                    <a:lumMod val="50000"/>
                    <a:lumOff val="50000"/>
                  </a:schemeClr>
                </a:solidFill>
                <a:latin typeface="+mj-lt"/>
                <a:cs typeface="+mj-cs"/>
              </a:rPr>
              <a:t>АҚАА адвокаттарының тағылымдамадан өту және біліктілігін арттыру орталығымен бірлесіп</a:t>
            </a:r>
            <a:r>
              <a:rPr lang="ru-RU" sz="2100" b="1" i="1" spc="-10" dirty="0">
                <a:solidFill>
                  <a:schemeClr val="tx1">
                    <a:lumMod val="50000"/>
                    <a:lumOff val="50000"/>
                  </a:schemeClr>
                </a:solidFill>
                <a:latin typeface="+mj-lt"/>
                <a:cs typeface="+mj-cs"/>
              </a:rPr>
              <a:t>)</a:t>
            </a:r>
            <a:endParaRPr lang="ru-KZ" sz="2100" b="1" i="1" spc="-10" dirty="0">
              <a:solidFill>
                <a:schemeClr val="tx1">
                  <a:lumMod val="50000"/>
                  <a:lumOff val="50000"/>
                </a:schemeClr>
              </a:solidFill>
              <a:latin typeface="+mj-lt"/>
              <a:cs typeface="+mj-cs"/>
            </a:endParaRPr>
          </a:p>
        </p:txBody>
      </p:sp>
    </p:spTree>
    <p:extLst>
      <p:ext uri="{BB962C8B-B14F-4D97-AF65-F5344CB8AC3E}">
        <p14:creationId xmlns:p14="http://schemas.microsoft.com/office/powerpoint/2010/main" val="135907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4E27D8-1368-2A4C-A9C2-A2D291D952AC}"/>
              </a:ext>
            </a:extLst>
          </p:cNvPr>
          <p:cNvSpPr>
            <a:spLocks noGrp="1"/>
          </p:cNvSpPr>
          <p:nvPr>
            <p:ph type="title"/>
          </p:nvPr>
        </p:nvSpPr>
        <p:spPr>
          <a:xfrm>
            <a:off x="838200" y="309171"/>
            <a:ext cx="6424440" cy="609600"/>
          </a:xfrm>
        </p:spPr>
        <p:txBody>
          <a:bodyPr>
            <a:normAutofit fontScale="90000"/>
          </a:bodyPr>
          <a:lstStyle/>
          <a:p>
            <a:r>
              <a:rPr lang="ru-RU" sz="2000" b="1" dirty="0">
                <a:latin typeface="Calibri" panose="020F0502020204030204" pitchFamily="34" charset="0"/>
                <a:cs typeface="Calibri" panose="020F0502020204030204" pitchFamily="34" charset="0"/>
              </a:rPr>
              <a:t>ҚЫЗМЕТТІҢ ӨЗГЕ ДЕ НӘТИЖЕЛЕРІ</a:t>
            </a:r>
            <a:br>
              <a:rPr lang="ru-RU" sz="2000" b="1" dirty="0">
                <a:latin typeface="Calibri" panose="020F0502020204030204" pitchFamily="34" charset="0"/>
                <a:cs typeface="Calibri" panose="020F0502020204030204" pitchFamily="34" charset="0"/>
              </a:rPr>
            </a:br>
            <a:r>
              <a:rPr lang="kk-KZ" sz="3600" b="1" spc="-10" dirty="0">
                <a:solidFill>
                  <a:schemeClr val="accent1"/>
                </a:solidFill>
                <a:latin typeface="+mj-lt"/>
                <a:cs typeface="+mj-cs"/>
              </a:rPr>
              <a:t>РАА-ның жаңартылған сайты</a:t>
            </a:r>
            <a:endParaRPr lang="kk-KZ" b="1" kern="1200" spc="-10" dirty="0">
              <a:solidFill>
                <a:schemeClr val="accent1"/>
              </a:solidFill>
              <a:latin typeface="+mj-lt"/>
              <a:cs typeface="+mj-cs"/>
            </a:endParaRPr>
          </a:p>
        </p:txBody>
      </p:sp>
      <p:sp>
        <p:nvSpPr>
          <p:cNvPr id="18" name="Isosceles Triangle 17">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Объект 4">
            <a:extLst>
              <a:ext uri="{FF2B5EF4-FFF2-40B4-BE49-F238E27FC236}">
                <a16:creationId xmlns:a16="http://schemas.microsoft.com/office/drawing/2014/main" id="{DBFE5E32-CF30-3E3F-0192-E24488E87AE4}"/>
              </a:ext>
            </a:extLst>
          </p:cNvPr>
          <p:cNvGraphicFramePr>
            <a:graphicFrameLocks noGrp="1"/>
          </p:cNvGraphicFramePr>
          <p:nvPr>
            <p:ph sz="half" idx="2"/>
            <p:extLst>
              <p:ext uri="{D42A27DB-BD31-4B8C-83A1-F6EECF244321}">
                <p14:modId xmlns:p14="http://schemas.microsoft.com/office/powerpoint/2010/main" val="2106515630"/>
              </p:ext>
            </p:extLst>
          </p:nvPr>
        </p:nvGraphicFramePr>
        <p:xfrm>
          <a:off x="685800" y="1066799"/>
          <a:ext cx="10455349" cy="520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E543BAF-B174-1801-CA46-A777C89E41E2}"/>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7" name="Номер слайда 7">
            <a:extLst>
              <a:ext uri="{FF2B5EF4-FFF2-40B4-BE49-F238E27FC236}">
                <a16:creationId xmlns:a16="http://schemas.microsoft.com/office/drawing/2014/main" id="{D5C43970-3D26-AEF9-928C-FDB575F4D1CE}"/>
              </a:ext>
            </a:extLst>
          </p:cNvPr>
          <p:cNvSpPr txBox="1">
            <a:spLocks/>
          </p:cNvSpPr>
          <p:nvPr/>
        </p:nvSpPr>
        <p:spPr>
          <a:xfrm>
            <a:off x="-48299" y="6442502"/>
            <a:ext cx="505499" cy="50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35</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801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B090E792-88DC-FB45-AAB4-015ED622D0DE}"/>
              </a:ext>
            </a:extLst>
          </p:cNvPr>
          <p:cNvSpPr>
            <a:spLocks noGrp="1"/>
          </p:cNvSpPr>
          <p:nvPr>
            <p:ph type="title"/>
          </p:nvPr>
        </p:nvSpPr>
        <p:spPr>
          <a:xfrm>
            <a:off x="609600" y="479792"/>
            <a:ext cx="8915399" cy="1912938"/>
          </a:xfrm>
        </p:spPr>
        <p:txBody>
          <a:bodyPr>
            <a:normAutofit/>
          </a:bodyPr>
          <a:lstStyle/>
          <a:p>
            <a:r>
              <a:rPr lang="ru-RU" sz="1800" b="1" dirty="0">
                <a:latin typeface="Calibri" panose="020F0502020204030204" pitchFamily="34" charset="0"/>
                <a:cs typeface="Calibri" panose="020F0502020204030204" pitchFamily="34" charset="0"/>
              </a:rPr>
              <a:t>ҚЫЗМЕТТІҢ ӨЗГЕ ДЕ НӘТИЖЕЛЕРІ</a:t>
            </a:r>
            <a:br>
              <a:rPr lang="ru-RU" sz="3200" b="1" spc="-10" dirty="0">
                <a:solidFill>
                  <a:srgbClr val="FFC000"/>
                </a:solidFill>
              </a:rPr>
            </a:br>
            <a:r>
              <a:rPr lang="kk-KZ" sz="2800" b="1" kern="1200" spc="-10" dirty="0">
                <a:solidFill>
                  <a:schemeClr val="accent2">
                    <a:lumMod val="75000"/>
                  </a:schemeClr>
                </a:solidFill>
                <a:latin typeface="+mj-lt"/>
                <a:cs typeface="+mj-cs"/>
              </a:rPr>
              <a:t>Қазақстан адвокаттары арасында II Республикалық спартакиада өткізілді</a:t>
            </a:r>
            <a:endParaRPr lang="kk-KZ" sz="3200" b="1" kern="1200" spc="-10" dirty="0">
              <a:solidFill>
                <a:schemeClr val="accent2">
                  <a:lumMod val="75000"/>
                </a:schemeClr>
              </a:solidFill>
              <a:latin typeface="+mj-lt"/>
              <a:cs typeface="+mj-cs"/>
            </a:endParaRPr>
          </a:p>
        </p:txBody>
      </p:sp>
      <p:graphicFrame>
        <p:nvGraphicFramePr>
          <p:cNvPr id="10" name="Объект 9">
            <a:extLst>
              <a:ext uri="{FF2B5EF4-FFF2-40B4-BE49-F238E27FC236}">
                <a16:creationId xmlns:a16="http://schemas.microsoft.com/office/drawing/2014/main" id="{CCFB089C-7E9F-0B46-B774-83980E40792D}"/>
              </a:ext>
            </a:extLst>
          </p:cNvPr>
          <p:cNvGraphicFramePr>
            <a:graphicFrameLocks noGrp="1"/>
          </p:cNvGraphicFramePr>
          <p:nvPr>
            <p:ph sz="half" idx="2"/>
            <p:extLst>
              <p:ext uri="{D42A27DB-BD31-4B8C-83A1-F6EECF244321}">
                <p14:modId xmlns:p14="http://schemas.microsoft.com/office/powerpoint/2010/main" val="2093283352"/>
              </p:ext>
            </p:extLst>
          </p:nvPr>
        </p:nvGraphicFramePr>
        <p:xfrm>
          <a:off x="685800" y="2713037"/>
          <a:ext cx="10591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14552CA-B699-6194-7CA8-5DF40C66221E}"/>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7" name="Номер слайда 7">
            <a:extLst>
              <a:ext uri="{FF2B5EF4-FFF2-40B4-BE49-F238E27FC236}">
                <a16:creationId xmlns:a16="http://schemas.microsoft.com/office/drawing/2014/main" id="{EEA82379-070F-8F3B-9F09-F73B80FBE5DE}"/>
              </a:ext>
            </a:extLst>
          </p:cNvPr>
          <p:cNvSpPr txBox="1">
            <a:spLocks/>
          </p:cNvSpPr>
          <p:nvPr/>
        </p:nvSpPr>
        <p:spPr>
          <a:xfrm>
            <a:off x="-48299" y="6442502"/>
            <a:ext cx="505499" cy="50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36</a:t>
            </a:fld>
            <a:endParaRPr lang="ru-RU" sz="1400" b="1" dirty="0">
              <a:solidFill>
                <a:schemeClr val="bg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F66E6FF-BECA-BDEF-2C92-3B17D894E972}"/>
              </a:ext>
            </a:extLst>
          </p:cNvPr>
          <p:cNvSpPr txBox="1"/>
          <p:nvPr/>
        </p:nvSpPr>
        <p:spPr>
          <a:xfrm>
            <a:off x="590107" y="1617315"/>
            <a:ext cx="9911316" cy="1785104"/>
          </a:xfrm>
          <a:prstGeom prst="rect">
            <a:avLst/>
          </a:prstGeom>
          <a:noFill/>
        </p:spPr>
        <p:txBody>
          <a:bodyPr wrap="square" rtlCol="0">
            <a:spAutoFit/>
          </a:bodyPr>
          <a:lstStyle/>
          <a:p>
            <a:r>
              <a:rPr lang="kk-KZ" sz="2000">
                <a:solidFill>
                  <a:schemeClr val="accent1">
                    <a:lumMod val="75000"/>
                  </a:schemeClr>
                </a:solidFill>
                <a:latin typeface="Calibri" panose="020F0502020204030204" pitchFamily="34" charset="0"/>
                <a:cs typeface="Calibri" panose="020F0502020204030204" pitchFamily="34" charset="0"/>
              </a:rPr>
              <a:t>Бірнеше ай бойы іс-шараға дайындық жүргізілді</a:t>
            </a:r>
            <a:r>
              <a:rPr lang="kk-KZ">
                <a:solidFill>
                  <a:schemeClr val="accent1">
                    <a:lumMod val="75000"/>
                  </a:schemeClr>
                </a:solidFill>
                <a:latin typeface="Calibri" panose="020F0502020204030204" pitchFamily="34" charset="0"/>
                <a:cs typeface="Calibri" panose="020F0502020204030204" pitchFamily="34" charset="0"/>
              </a:rPr>
              <a:t>: </a:t>
            </a:r>
          </a:p>
          <a:p>
            <a:pPr marL="742950" lvl="1" indent="-285750">
              <a:buFont typeface="Wingdings" panose="05000000000000000000" pitchFamily="2" charset="2"/>
              <a:buChar char="Ø"/>
            </a:pPr>
            <a:r>
              <a:rPr lang="kk-KZ">
                <a:solidFill>
                  <a:schemeClr val="accent1">
                    <a:lumMod val="75000"/>
                  </a:schemeClr>
                </a:solidFill>
                <a:latin typeface="Calibri" panose="020F0502020204030204" pitchFamily="34" charset="0"/>
                <a:cs typeface="Calibri" panose="020F0502020204030204" pitchFamily="34" charset="0"/>
              </a:rPr>
              <a:t>II Республикалық спартакиаданы өткізу туралы ереже бекітілді</a:t>
            </a:r>
          </a:p>
          <a:p>
            <a:pPr marL="742950" lvl="1" indent="-285750">
              <a:buFont typeface="Wingdings" panose="05000000000000000000" pitchFamily="2" charset="2"/>
              <a:buChar char="Ø"/>
            </a:pPr>
            <a:r>
              <a:rPr lang="kk-KZ">
                <a:solidFill>
                  <a:schemeClr val="accent1">
                    <a:lumMod val="75000"/>
                  </a:schemeClr>
                </a:solidFill>
                <a:latin typeface="Calibri" panose="020F0502020204030204" pitchFamily="34" charset="0"/>
                <a:cs typeface="Calibri" panose="020F0502020204030204" pitchFamily="34" charset="0"/>
              </a:rPr>
              <a:t>Ұйымдастыру комитеті құрылды</a:t>
            </a:r>
          </a:p>
          <a:p>
            <a:pPr marL="742950" lvl="1" indent="-285750">
              <a:buFont typeface="Wingdings" panose="05000000000000000000" pitchFamily="2" charset="2"/>
              <a:buChar char="Ø"/>
            </a:pPr>
            <a:r>
              <a:rPr lang="kk-KZ">
                <a:solidFill>
                  <a:schemeClr val="accent1">
                    <a:lumMod val="75000"/>
                  </a:schemeClr>
                </a:solidFill>
                <a:latin typeface="Calibri" panose="020F0502020204030204" pitchFamily="34" charset="0"/>
                <a:cs typeface="Calibri" panose="020F0502020204030204" pitchFamily="34" charset="0"/>
              </a:rPr>
              <a:t>кәсіби спорт төрешілері шақырылды</a:t>
            </a:r>
          </a:p>
          <a:p>
            <a:pPr marL="742950" lvl="1" indent="-285750">
              <a:buFont typeface="Wingdings" panose="05000000000000000000" pitchFamily="2" charset="2"/>
              <a:buChar char="Ø"/>
            </a:pPr>
            <a:r>
              <a:rPr lang="kk-KZ">
                <a:solidFill>
                  <a:schemeClr val="accent1">
                    <a:lumMod val="75000"/>
                  </a:schemeClr>
                </a:solidFill>
                <a:latin typeface="Calibri" panose="020F0502020204030204" pitchFamily="34" charset="0"/>
                <a:cs typeface="Calibri" panose="020F0502020204030204" pitchFamily="34" charset="0"/>
              </a:rPr>
              <a:t>медициналық сүйемелдеу қамтамасыз етілді</a:t>
            </a:r>
          </a:p>
          <a:p>
            <a:pPr marL="742950" lvl="1" indent="-285750">
              <a:buFont typeface="Wingdings" panose="05000000000000000000" pitchFamily="2" charset="2"/>
              <a:buChar char="Ø"/>
            </a:pPr>
            <a:r>
              <a:rPr lang="kk-KZ">
                <a:solidFill>
                  <a:schemeClr val="accent1">
                    <a:lumMod val="75000"/>
                  </a:schemeClr>
                </a:solidFill>
                <a:latin typeface="Calibri" panose="020F0502020204030204" pitchFamily="34" charset="0"/>
                <a:cs typeface="Calibri" panose="020F0502020204030204" pitchFamily="34" charset="0"/>
              </a:rPr>
              <a:t>қатысушыларға тұру және тамақтану мүмкіндігі берілді</a:t>
            </a:r>
          </a:p>
        </p:txBody>
      </p:sp>
    </p:spTree>
    <p:extLst>
      <p:ext uri="{BB962C8B-B14F-4D97-AF65-F5344CB8AC3E}">
        <p14:creationId xmlns:p14="http://schemas.microsoft.com/office/powerpoint/2010/main" val="227569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FD06EC-BDA1-A3D7-7340-448E2FCFDBA1}"/>
              </a:ext>
            </a:extLst>
          </p:cNvPr>
          <p:cNvSpPr>
            <a:spLocks noGrp="1"/>
          </p:cNvSpPr>
          <p:nvPr>
            <p:ph type="title"/>
          </p:nvPr>
        </p:nvSpPr>
        <p:spPr>
          <a:xfrm>
            <a:off x="677334" y="1070325"/>
            <a:ext cx="4504266" cy="1320800"/>
          </a:xfrm>
        </p:spPr>
        <p:txBody>
          <a:bodyPr>
            <a:noAutofit/>
          </a:bodyPr>
          <a:lstStyle/>
          <a:p>
            <a:r>
              <a:rPr lang="kk-KZ" sz="1800" b="1" spc="-10" dirty="0">
                <a:solidFill>
                  <a:schemeClr val="accent1"/>
                </a:solidFill>
                <a:latin typeface="+mj-lt"/>
                <a:cs typeface="+mj-cs"/>
              </a:rPr>
              <a:t>Жаңа жылда адвокатураның жай күйі және адвокаттардың азаматтардың құқықтары мен бостандықтарын қорғау жөніндегі қызметі туралы Ұлттық баяндама дайындау жоспарлануда</a:t>
            </a:r>
            <a:br>
              <a:rPr lang="kk-KZ" sz="1600" dirty="0"/>
            </a:br>
            <a:endParaRPr lang="kk-KZ" sz="1600" dirty="0"/>
          </a:p>
        </p:txBody>
      </p:sp>
      <p:sp>
        <p:nvSpPr>
          <p:cNvPr id="3" name="Объект 2">
            <a:extLst>
              <a:ext uri="{FF2B5EF4-FFF2-40B4-BE49-F238E27FC236}">
                <a16:creationId xmlns:a16="http://schemas.microsoft.com/office/drawing/2014/main" id="{B2617C78-79F0-1A8F-069A-D779EF16F9C0}"/>
              </a:ext>
            </a:extLst>
          </p:cNvPr>
          <p:cNvSpPr>
            <a:spLocks noGrp="1"/>
          </p:cNvSpPr>
          <p:nvPr>
            <p:ph sz="half" idx="2"/>
          </p:nvPr>
        </p:nvSpPr>
        <p:spPr>
          <a:xfrm>
            <a:off x="677334" y="2590800"/>
            <a:ext cx="4504266" cy="4544834"/>
          </a:xfrm>
        </p:spPr>
        <p:txBody>
          <a:bodyPr/>
          <a:lstStyle/>
          <a:p>
            <a:pPr marL="0" indent="0">
              <a:buNone/>
            </a:pPr>
            <a:r>
              <a:rPr lang="kk-KZ" dirty="0">
                <a:latin typeface="Calibri" panose="020F0502020204030204" pitchFamily="34" charset="0"/>
                <a:cs typeface="Calibri" panose="020F0502020204030204" pitchFamily="34" charset="0"/>
              </a:rPr>
              <a:t>Баяндама мыналарды қамтиды: </a:t>
            </a:r>
          </a:p>
          <a:p>
            <a:pPr lvl="1">
              <a:buFont typeface="Wingdings" panose="05000000000000000000" pitchFamily="2" charset="2"/>
              <a:buChar char="Ø"/>
            </a:pPr>
            <a:r>
              <a:rPr lang="kk-KZ" dirty="0">
                <a:latin typeface="Calibri" panose="020F0502020204030204" pitchFamily="34" charset="0"/>
                <a:cs typeface="Calibri" panose="020F0502020204030204" pitchFamily="34" charset="0"/>
              </a:rPr>
              <a:t>адвокаттардың проблемалары және оларды жою шаралары</a:t>
            </a:r>
          </a:p>
          <a:p>
            <a:pPr lvl="1">
              <a:buFont typeface="Wingdings" panose="05000000000000000000" pitchFamily="2" charset="2"/>
              <a:buChar char="Ø"/>
            </a:pPr>
            <a:r>
              <a:rPr lang="kk-KZ" dirty="0">
                <a:latin typeface="Calibri" panose="020F0502020204030204" pitchFamily="34" charset="0"/>
                <a:cs typeface="Calibri" panose="020F0502020204030204" pitchFamily="34" charset="0"/>
              </a:rPr>
              <a:t>адвокаттардың құқықтарын бұзу жағдайлары</a:t>
            </a:r>
          </a:p>
          <a:p>
            <a:pPr lvl="1">
              <a:buFont typeface="Wingdings" panose="05000000000000000000" pitchFamily="2" charset="2"/>
              <a:buChar char="Ø"/>
            </a:pPr>
            <a:r>
              <a:rPr lang="kk-KZ" dirty="0">
                <a:latin typeface="Calibri" panose="020F0502020204030204" pitchFamily="34" charset="0"/>
                <a:cs typeface="Calibri" panose="020F0502020204030204" pitchFamily="34" charset="0"/>
              </a:rPr>
              <a:t>сот жүйесінің, құқық қорғау органдарының және заң көмегінің жүргізілген және жоспарланған реформалары бойынша адвокатураның ұстанымдары</a:t>
            </a:r>
          </a:p>
          <a:p>
            <a:pPr marL="457200" lvl="1" indent="0" algn="ctr">
              <a:buNone/>
            </a:pPr>
            <a:r>
              <a:rPr lang="kk-KZ" sz="2000" b="1" dirty="0">
                <a:solidFill>
                  <a:srgbClr val="FFC000"/>
                </a:solidFill>
                <a:latin typeface="Calibri" panose="020F0502020204030204" pitchFamily="34" charset="0"/>
                <a:cs typeface="Calibri" panose="020F0502020204030204" pitchFamily="34" charset="0"/>
              </a:rPr>
              <a:t>Баяндама Президентке, Үкіметке, Парламент Сенаты мен Мәжілісіне, Конституциялық Кеңес пен Жоғарғы Сотқа жіберіледі</a:t>
            </a:r>
            <a:endParaRPr lang="kk-KZ" sz="1100" dirty="0"/>
          </a:p>
        </p:txBody>
      </p:sp>
      <p:sp>
        <p:nvSpPr>
          <p:cNvPr id="4" name="Номер слайда 7">
            <a:extLst>
              <a:ext uri="{FF2B5EF4-FFF2-40B4-BE49-F238E27FC236}">
                <a16:creationId xmlns:a16="http://schemas.microsoft.com/office/drawing/2014/main" id="{4BDF9828-82C6-A056-7E2B-8B719B875DE8}"/>
              </a:ext>
            </a:extLst>
          </p:cNvPr>
          <p:cNvSpPr txBox="1">
            <a:spLocks/>
          </p:cNvSpPr>
          <p:nvPr/>
        </p:nvSpPr>
        <p:spPr>
          <a:xfrm>
            <a:off x="-48299" y="6442502"/>
            <a:ext cx="505499" cy="502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37</a:t>
            </a:fld>
            <a:endParaRPr lang="ru-RU" sz="1400" b="1" dirty="0">
              <a:solidFill>
                <a:schemeClr val="bg1"/>
              </a:solidFill>
              <a:latin typeface="Calibri" panose="020F0502020204030204" pitchFamily="34" charset="0"/>
              <a:cs typeface="Calibri" panose="020F0502020204030204" pitchFamily="34" charset="0"/>
            </a:endParaRPr>
          </a:p>
        </p:txBody>
      </p:sp>
      <p:sp>
        <p:nvSpPr>
          <p:cNvPr id="5" name="Заголовок 1">
            <a:extLst>
              <a:ext uri="{FF2B5EF4-FFF2-40B4-BE49-F238E27FC236}">
                <a16:creationId xmlns:a16="http://schemas.microsoft.com/office/drawing/2014/main" id="{AFACD221-D8C4-75BF-2297-885298846F3B}"/>
              </a:ext>
            </a:extLst>
          </p:cNvPr>
          <p:cNvSpPr txBox="1">
            <a:spLocks/>
          </p:cNvSpPr>
          <p:nvPr/>
        </p:nvSpPr>
        <p:spPr>
          <a:xfrm>
            <a:off x="609600" y="533400"/>
            <a:ext cx="8026380" cy="4202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spcAft>
                <a:spcPts val="600"/>
              </a:spcAft>
            </a:pPr>
            <a:r>
              <a:rPr lang="kk-KZ" sz="2000" b="1" dirty="0">
                <a:solidFill>
                  <a:srgbClr val="FFC000"/>
                </a:solidFill>
                <a:latin typeface="Calibri" panose="020F0502020204030204" pitchFamily="34" charset="0"/>
                <a:ea typeface="+mn-ea"/>
                <a:cs typeface="Calibri" panose="020F0502020204030204" pitchFamily="34" charset="0"/>
              </a:rPr>
              <a:t>Жұмыстарды жалғастырудамыз. Біздің жақын арадағы мақсаттар</a:t>
            </a:r>
          </a:p>
        </p:txBody>
      </p:sp>
      <p:sp>
        <p:nvSpPr>
          <p:cNvPr id="6" name="Прямоугольник 5">
            <a:extLst>
              <a:ext uri="{FF2B5EF4-FFF2-40B4-BE49-F238E27FC236}">
                <a16:creationId xmlns:a16="http://schemas.microsoft.com/office/drawing/2014/main" id="{7C838DF9-8869-04FF-7D21-A96967390BBF}"/>
              </a:ext>
            </a:extLst>
          </p:cNvPr>
          <p:cNvSpPr/>
          <p:nvPr/>
        </p:nvSpPr>
        <p:spPr>
          <a:xfrm>
            <a:off x="5401734" y="1215656"/>
            <a:ext cx="4293387" cy="5029200"/>
          </a:xfrm>
          <a:prstGeom prst="rect">
            <a:avLst/>
          </a:prstGeom>
        </p:spPr>
        <p:txBody>
          <a:bodyPr vert="horz" lIns="91440" tIns="45720" rIns="91440" bIns="45720" rtlCol="0">
            <a:normAutofit/>
          </a:bodyPr>
          <a:lstStyle/>
          <a:p>
            <a:pPr>
              <a:spcBef>
                <a:spcPts val="1000"/>
              </a:spcBef>
              <a:buClr>
                <a:schemeClr val="accent1"/>
              </a:buClr>
              <a:buSzPct val="80000"/>
            </a:pPr>
            <a:r>
              <a:rPr lang="kk-KZ" b="1" spc="-10" dirty="0">
                <a:solidFill>
                  <a:schemeClr val="accent1"/>
                </a:solidFill>
                <a:latin typeface="+mj-lt"/>
                <a:ea typeface="+mj-ea"/>
                <a:cs typeface="+mj-cs"/>
              </a:rPr>
              <a:t>Сондай-ақ</a:t>
            </a:r>
            <a:r>
              <a:rPr lang="ru-RU" b="1" spc="-10" dirty="0">
                <a:solidFill>
                  <a:schemeClr val="accent1"/>
                </a:solidFill>
                <a:latin typeface="+mj-lt"/>
                <a:ea typeface="+mj-ea"/>
                <a:cs typeface="+mj-cs"/>
              </a:rPr>
              <a:t>, </a:t>
            </a:r>
            <a:r>
              <a:rPr lang="kk-KZ" b="1" spc="-10" dirty="0">
                <a:solidFill>
                  <a:schemeClr val="accent1"/>
                </a:solidFill>
                <a:latin typeface="+mj-lt"/>
                <a:ea typeface="+mj-ea"/>
                <a:cs typeface="+mj-cs"/>
              </a:rPr>
              <a:t>келесі</a:t>
            </a:r>
            <a:r>
              <a:rPr lang="ru-RU" b="1" spc="-10" dirty="0">
                <a:solidFill>
                  <a:schemeClr val="accent1"/>
                </a:solidFill>
                <a:latin typeface="+mj-lt"/>
                <a:ea typeface="+mj-ea"/>
                <a:cs typeface="+mj-cs"/>
              </a:rPr>
              <a:t> </a:t>
            </a:r>
            <a:r>
              <a:rPr lang="kk-KZ" b="1" spc="-10" dirty="0">
                <a:solidFill>
                  <a:schemeClr val="accent1"/>
                </a:solidFill>
                <a:latin typeface="+mj-lt"/>
                <a:ea typeface="+mj-ea"/>
                <a:cs typeface="+mj-cs"/>
              </a:rPr>
              <a:t>мәселелерге</a:t>
            </a:r>
            <a:r>
              <a:rPr lang="ru-RU" b="1" spc="-10" dirty="0">
                <a:solidFill>
                  <a:schemeClr val="accent1"/>
                </a:solidFill>
                <a:latin typeface="+mj-lt"/>
                <a:ea typeface="+mj-ea"/>
                <a:cs typeface="+mj-cs"/>
              </a:rPr>
              <a:t> </a:t>
            </a:r>
            <a:r>
              <a:rPr lang="kk-KZ" b="1" spc="-10" dirty="0">
                <a:solidFill>
                  <a:schemeClr val="accent1"/>
                </a:solidFill>
                <a:latin typeface="+mj-lt"/>
                <a:ea typeface="+mj-ea"/>
                <a:cs typeface="+mj-cs"/>
              </a:rPr>
              <a:t>қатысты</a:t>
            </a:r>
            <a:r>
              <a:rPr lang="ru-RU" b="1" spc="-10" dirty="0">
                <a:solidFill>
                  <a:schemeClr val="accent1"/>
                </a:solidFill>
                <a:latin typeface="+mj-lt"/>
                <a:ea typeface="+mj-ea"/>
                <a:cs typeface="+mj-cs"/>
              </a:rPr>
              <a:t> сот </a:t>
            </a:r>
            <a:r>
              <a:rPr lang="kk-KZ" b="1" spc="-10" dirty="0">
                <a:solidFill>
                  <a:schemeClr val="accent1"/>
                </a:solidFill>
                <a:latin typeface="+mj-lt"/>
                <a:ea typeface="+mj-ea"/>
                <a:cs typeface="+mj-cs"/>
              </a:rPr>
              <a:t>талқылауы</a:t>
            </a:r>
            <a:r>
              <a:rPr lang="ru-RU" b="1" spc="-10" dirty="0">
                <a:solidFill>
                  <a:schemeClr val="accent1"/>
                </a:solidFill>
                <a:latin typeface="+mj-lt"/>
                <a:ea typeface="+mj-ea"/>
                <a:cs typeface="+mj-cs"/>
              </a:rPr>
              <a:t> </a:t>
            </a:r>
            <a:r>
              <a:rPr lang="kk-KZ" b="1" spc="-10" dirty="0">
                <a:solidFill>
                  <a:schemeClr val="accent1"/>
                </a:solidFill>
                <a:latin typeface="+mj-lt"/>
                <a:ea typeface="+mj-ea"/>
                <a:cs typeface="+mj-cs"/>
              </a:rPr>
              <a:t>жоспарлануда</a:t>
            </a:r>
            <a:r>
              <a:rPr lang="en-US" b="1" spc="-10" dirty="0">
                <a:solidFill>
                  <a:schemeClr val="accent1"/>
                </a:solidFill>
                <a:latin typeface="+mj-lt"/>
                <a:ea typeface="+mj-ea"/>
                <a:cs typeface="+mj-cs"/>
              </a:rPr>
              <a:t>:</a:t>
            </a:r>
          </a:p>
          <a:p>
            <a:pPr marL="742950" lvl="1" indent="-285750">
              <a:spcBef>
                <a:spcPts val="1000"/>
              </a:spcBef>
              <a:buClr>
                <a:schemeClr val="accent1"/>
              </a:buClr>
              <a:buSzPct val="80000"/>
              <a:buFont typeface="Wingdings" panose="05000000000000000000" pitchFamily="2" charset="2"/>
              <a:buChar char="Ø"/>
            </a:pPr>
            <a:r>
              <a:rPr lang="kk-KZ" sz="1600" dirty="0">
                <a:solidFill>
                  <a:schemeClr val="tx1">
                    <a:lumMod val="75000"/>
                    <a:lumOff val="25000"/>
                  </a:schemeClr>
                </a:solidFill>
                <a:latin typeface="Calibri" panose="020F0502020204030204" pitchFamily="34" charset="0"/>
                <a:cs typeface="Calibri" panose="020F0502020204030204" pitchFamily="34" charset="0"/>
              </a:rPr>
              <a:t>ноутбуктерді, телефондарды және өзге де техникалық құралдарды пайдалану құқығымен құқық қорғау және арнайы органдар ғимараттарына адвокаттардың кіруіне</a:t>
            </a:r>
          </a:p>
          <a:p>
            <a:pPr marL="742950" lvl="1" indent="-285750">
              <a:spcBef>
                <a:spcPts val="1000"/>
              </a:spcBef>
              <a:buClr>
                <a:schemeClr val="accent1"/>
              </a:buClr>
              <a:buSzPct val="80000"/>
              <a:buFont typeface="Wingdings" panose="05000000000000000000" pitchFamily="2" charset="2"/>
              <a:buChar char="Ø"/>
            </a:pPr>
            <a:r>
              <a:rPr lang="kk-KZ" sz="1600" dirty="0">
                <a:solidFill>
                  <a:schemeClr val="tx1">
                    <a:lumMod val="75000"/>
                    <a:lumOff val="25000"/>
                  </a:schemeClr>
                </a:solidFill>
                <a:latin typeface="Calibri" panose="020F0502020204030204" pitchFamily="34" charset="0"/>
                <a:cs typeface="Calibri" panose="020F0502020204030204" pitchFamily="34" charset="0"/>
              </a:rPr>
              <a:t>мемлекеттік құпияларға рұқсаттаманы ресімдеу</a:t>
            </a:r>
          </a:p>
          <a:p>
            <a:pPr marL="742950" lvl="1" indent="-285750">
              <a:spcBef>
                <a:spcPts val="1000"/>
              </a:spcBef>
              <a:buClr>
                <a:schemeClr val="accent1"/>
              </a:buClr>
              <a:buSzPct val="80000"/>
              <a:buFont typeface="Wingdings" panose="05000000000000000000" pitchFamily="2" charset="2"/>
              <a:buChar char="Ø"/>
            </a:pPr>
            <a:r>
              <a:rPr lang="kk-KZ" sz="1600" dirty="0">
                <a:solidFill>
                  <a:schemeClr val="tx1">
                    <a:lumMod val="75000"/>
                    <a:lumOff val="25000"/>
                  </a:schemeClr>
                </a:solidFill>
                <a:latin typeface="Calibri" panose="020F0502020204030204" pitchFamily="34" charset="0"/>
                <a:cs typeface="Calibri" panose="020F0502020204030204" pitchFamily="34" charset="0"/>
              </a:rPr>
              <a:t>құпиялылық жағдайында адвокаттардың өздерінің қорғауындағылармен кездесуін қамтамасыз ету</a:t>
            </a:r>
          </a:p>
          <a:p>
            <a:pPr lvl="1" algn="ctr">
              <a:spcBef>
                <a:spcPts val="1000"/>
              </a:spcBef>
              <a:buClr>
                <a:schemeClr val="accent1"/>
              </a:buClr>
              <a:buSzPct val="80000"/>
            </a:pPr>
            <a:r>
              <a:rPr lang="ru-RU" sz="2000" b="1" dirty="0">
                <a:solidFill>
                  <a:srgbClr val="FFC000"/>
                </a:solidFill>
                <a:latin typeface="Calibri" panose="020F0502020204030204" pitchFamily="34" charset="0"/>
                <a:cs typeface="Calibri" panose="020F0502020204030204" pitchFamily="34" charset="0"/>
              </a:rPr>
              <a:t>Осы </a:t>
            </a:r>
            <a:r>
              <a:rPr lang="kk-KZ" sz="2000" b="1" dirty="0">
                <a:solidFill>
                  <a:srgbClr val="FFC000"/>
                </a:solidFill>
                <a:latin typeface="Calibri" panose="020F0502020204030204" pitchFamily="34" charset="0"/>
                <a:cs typeface="Calibri" panose="020F0502020204030204" pitchFamily="34" charset="0"/>
              </a:rPr>
              <a:t>мәселе бойынша РАА Төралқасының жоспары бекітілді</a:t>
            </a:r>
            <a:endParaRPr lang="kk-KZ" sz="16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484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4" name="Straight Connector 6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6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6" descr="Столбцы Doric: close-up">
            <a:extLst>
              <a:ext uri="{FF2B5EF4-FFF2-40B4-BE49-F238E27FC236}">
                <a16:creationId xmlns:a16="http://schemas.microsoft.com/office/drawing/2014/main" id="{9BBAC24F-8219-B049-0A36-58DF6E4A362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2630" r="4794" b="587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Заголовок 4">
            <a:extLst>
              <a:ext uri="{FF2B5EF4-FFF2-40B4-BE49-F238E27FC236}">
                <a16:creationId xmlns:a16="http://schemas.microsoft.com/office/drawing/2014/main" id="{41E92386-FC8E-E794-5DE7-4EAA485C5C54}"/>
              </a:ext>
            </a:extLst>
          </p:cNvPr>
          <p:cNvSpPr>
            <a:spLocks noGrp="1"/>
          </p:cNvSpPr>
          <p:nvPr>
            <p:ph type="title"/>
          </p:nvPr>
        </p:nvSpPr>
        <p:spPr>
          <a:xfrm>
            <a:off x="130594" y="5220807"/>
            <a:ext cx="5181599" cy="771159"/>
          </a:xfrm>
        </p:spPr>
        <p:txBody>
          <a:bodyPr vert="horz" lIns="91440" tIns="45720" rIns="91440" bIns="45720" rtlCol="0" anchor="b">
            <a:noAutofit/>
          </a:bodyPr>
          <a:lstStyle/>
          <a:p>
            <a:pPr algn="ctr"/>
            <a:r>
              <a:rPr lang="kk-KZ" sz="2900" b="1" dirty="0">
                <a:solidFill>
                  <a:srgbClr val="FFC000"/>
                </a:solidFill>
                <a:latin typeface="Calibri" panose="020F0502020204030204" pitchFamily="34" charset="0"/>
                <a:cs typeface="Calibri" panose="020F0502020204030204" pitchFamily="34" charset="0"/>
              </a:rPr>
              <a:t>Назарларыңызға</a:t>
            </a:r>
            <a:r>
              <a:rPr lang="ru-RU" sz="2900" b="1" dirty="0">
                <a:solidFill>
                  <a:srgbClr val="FFC000"/>
                </a:solidFill>
                <a:latin typeface="Calibri" panose="020F0502020204030204" pitchFamily="34" charset="0"/>
                <a:cs typeface="Calibri" panose="020F0502020204030204" pitchFamily="34" charset="0"/>
              </a:rPr>
              <a:t> </a:t>
            </a:r>
            <a:r>
              <a:rPr lang="kk-KZ" sz="2900" b="1" dirty="0">
                <a:solidFill>
                  <a:srgbClr val="FFC000"/>
                </a:solidFill>
                <a:latin typeface="Calibri" panose="020F0502020204030204" pitchFamily="34" charset="0"/>
                <a:cs typeface="Calibri" panose="020F0502020204030204" pitchFamily="34" charset="0"/>
              </a:rPr>
              <a:t>рақмет</a:t>
            </a:r>
            <a:r>
              <a:rPr lang="en-US" sz="2900" b="1" dirty="0">
                <a:solidFill>
                  <a:srgbClr val="FFC000"/>
                </a:solidFill>
                <a:latin typeface="Calibri" panose="020F0502020204030204" pitchFamily="34" charset="0"/>
                <a:cs typeface="Calibri" panose="020F0502020204030204" pitchFamily="34" charset="0"/>
              </a:rPr>
              <a:t>!</a:t>
            </a:r>
          </a:p>
        </p:txBody>
      </p:sp>
      <p:cxnSp>
        <p:nvCxnSpPr>
          <p:cNvPr id="75" name="Straight Connector 7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 name="Объект 1">
            <a:extLst>
              <a:ext uri="{FF2B5EF4-FFF2-40B4-BE49-F238E27FC236}">
                <a16:creationId xmlns:a16="http://schemas.microsoft.com/office/drawing/2014/main" id="{3DD9FFF4-A12D-D970-9132-5B59B1CA1A01}"/>
              </a:ext>
            </a:extLst>
          </p:cNvPr>
          <p:cNvGraphicFramePr>
            <a:graphicFrameLocks noChangeAspect="1"/>
          </p:cNvGraphicFramePr>
          <p:nvPr>
            <p:extLst>
              <p:ext uri="{D42A27DB-BD31-4B8C-83A1-F6EECF244321}">
                <p14:modId xmlns:p14="http://schemas.microsoft.com/office/powerpoint/2010/main" val="7859142"/>
              </p:ext>
            </p:extLst>
          </p:nvPr>
        </p:nvGraphicFramePr>
        <p:xfrm>
          <a:off x="10895556" y="5666154"/>
          <a:ext cx="1181205" cy="1155442"/>
        </p:xfrm>
        <a:graphic>
          <a:graphicData uri="http://schemas.openxmlformats.org/presentationml/2006/ole">
            <mc:AlternateContent xmlns:mc="http://schemas.openxmlformats.org/markup-compatibility/2006">
              <mc:Choice xmlns:v="urn:schemas-microsoft-com:vml" Requires="v">
                <p:oleObj name="CorelDRAW" r:id="rId5" imgW="3857137" imgH="3772827" progId="CorelDraw.Graphic.24">
                  <p:embed/>
                </p:oleObj>
              </mc:Choice>
              <mc:Fallback>
                <p:oleObj name="CorelDRAW" r:id="rId5" imgW="3857137" imgH="3772827" progId="CorelDraw.Graphic.24">
                  <p:embed/>
                  <p:pic>
                    <p:nvPicPr>
                      <p:cNvPr id="6" name="Объект 5">
                        <a:extLst>
                          <a:ext uri="{FF2B5EF4-FFF2-40B4-BE49-F238E27FC236}">
                            <a16:creationId xmlns:a16="http://schemas.microsoft.com/office/drawing/2014/main" id="{506185D6-F732-22B9-E07B-35E56F5A5C2C}"/>
                          </a:ext>
                        </a:extLst>
                      </p:cNvPr>
                      <p:cNvPicPr/>
                      <p:nvPr/>
                    </p:nvPicPr>
                    <p:blipFill>
                      <a:blip r:embed="rId6"/>
                      <a:stretch>
                        <a:fillRect/>
                      </a:stretch>
                    </p:blipFill>
                    <p:spPr>
                      <a:xfrm>
                        <a:off x="10895556" y="5666154"/>
                        <a:ext cx="1181205" cy="1155442"/>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52388D5-2A04-DC93-EC0D-AD64415BB33B}"/>
              </a:ext>
            </a:extLst>
          </p:cNvPr>
          <p:cNvSpPr txBox="1"/>
          <p:nvPr/>
        </p:nvSpPr>
        <p:spPr>
          <a:xfrm>
            <a:off x="868954" y="692180"/>
            <a:ext cx="4236445" cy="3970318"/>
          </a:xfrm>
          <a:prstGeom prst="rect">
            <a:avLst/>
          </a:prstGeom>
          <a:noFill/>
        </p:spPr>
        <p:txBody>
          <a:bodyPr wrap="square" rtlCol="0">
            <a:spAutoFit/>
          </a:bodyPr>
          <a:lstStyle/>
          <a:p>
            <a:r>
              <a:rPr lang="ru-RU" b="1" spc="-10" dirty="0" err="1">
                <a:solidFill>
                  <a:schemeClr val="accent1"/>
                </a:solidFill>
                <a:latin typeface="+mj-lt"/>
                <a:ea typeface="+mj-ea"/>
                <a:cs typeface="+mj-cs"/>
              </a:rPr>
              <a:t>Бүгінгі</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таңда</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Республикалық</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адвокаттар</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алқасының</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жазбаша</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бекітілген</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нақты</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мақсаттары</a:t>
            </a:r>
            <a:r>
              <a:rPr lang="ru-RU" b="1" spc="-10" dirty="0">
                <a:solidFill>
                  <a:schemeClr val="accent1"/>
                </a:solidFill>
                <a:latin typeface="+mj-lt"/>
                <a:ea typeface="+mj-ea"/>
                <a:cs typeface="+mj-cs"/>
              </a:rPr>
              <a:t> мен </a:t>
            </a:r>
            <a:r>
              <a:rPr lang="ru-RU" b="1" spc="-10" dirty="0" err="1">
                <a:solidFill>
                  <a:schemeClr val="accent1"/>
                </a:solidFill>
                <a:latin typeface="+mj-lt"/>
                <a:ea typeface="+mj-ea"/>
                <a:cs typeface="+mj-cs"/>
              </a:rPr>
              <a:t>міндеттері</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мықты</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ұжымы</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ойластырылған</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ынталандыру</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жүйесі</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өз</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органдарының</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тиімді</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жұмыс</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істеуі</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үшін</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барлық</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құқықтық</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құжаттары</a:t>
            </a:r>
            <a:r>
              <a:rPr lang="ru-RU" b="1" spc="-10" dirty="0">
                <a:solidFill>
                  <a:schemeClr val="accent1"/>
                </a:solidFill>
                <a:latin typeface="+mj-lt"/>
                <a:ea typeface="+mj-ea"/>
                <a:cs typeface="+mj-cs"/>
              </a:rPr>
              <a:t> бар. </a:t>
            </a:r>
          </a:p>
          <a:p>
            <a:endParaRPr lang="ru-RU" b="1" spc="-10" dirty="0">
              <a:solidFill>
                <a:schemeClr val="accent1"/>
              </a:solidFill>
              <a:latin typeface="+mj-lt"/>
              <a:ea typeface="+mj-ea"/>
              <a:cs typeface="+mj-cs"/>
            </a:endParaRPr>
          </a:p>
          <a:p>
            <a:r>
              <a:rPr lang="ru-RU" b="1" spc="-10" dirty="0" err="1">
                <a:solidFill>
                  <a:schemeClr val="accent1"/>
                </a:solidFill>
                <a:latin typeface="+mj-lt"/>
                <a:ea typeface="+mj-ea"/>
                <a:cs typeface="+mj-cs"/>
              </a:rPr>
              <a:t>Біз</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барлық</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мақсаттарға</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жетуге</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жоспарлы</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және</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жүйелі</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түрде</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аяқ</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басып</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келеміз</a:t>
            </a:r>
            <a:r>
              <a:rPr lang="ru-RU" b="1" spc="-10" dirty="0">
                <a:solidFill>
                  <a:schemeClr val="accent1"/>
                </a:solidFill>
                <a:latin typeface="+mj-lt"/>
                <a:ea typeface="+mj-ea"/>
                <a:cs typeface="+mj-cs"/>
              </a:rPr>
              <a:t>.</a:t>
            </a:r>
          </a:p>
          <a:p>
            <a:endParaRPr lang="ru-RU" b="1" spc="-10" dirty="0">
              <a:solidFill>
                <a:schemeClr val="accent1"/>
              </a:solidFill>
              <a:latin typeface="+mj-lt"/>
              <a:ea typeface="+mj-ea"/>
              <a:cs typeface="+mj-cs"/>
            </a:endParaRPr>
          </a:p>
          <a:p>
            <a:r>
              <a:rPr lang="ru-RU" b="1" spc="-10" dirty="0" err="1">
                <a:solidFill>
                  <a:schemeClr val="accent1"/>
                </a:solidFill>
                <a:latin typeface="+mj-lt"/>
                <a:ea typeface="+mj-ea"/>
                <a:cs typeface="+mj-cs"/>
              </a:rPr>
              <a:t>Нәтижелер</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болатынына</a:t>
            </a:r>
            <a:r>
              <a:rPr lang="ru-RU" b="1" spc="-10" dirty="0">
                <a:solidFill>
                  <a:schemeClr val="accent1"/>
                </a:solidFill>
                <a:latin typeface="+mj-lt"/>
                <a:ea typeface="+mj-ea"/>
                <a:cs typeface="+mj-cs"/>
              </a:rPr>
              <a:t> </a:t>
            </a:r>
            <a:r>
              <a:rPr lang="ru-RU" b="1" spc="-10" dirty="0" err="1">
                <a:solidFill>
                  <a:schemeClr val="accent1"/>
                </a:solidFill>
                <a:latin typeface="+mj-lt"/>
                <a:ea typeface="+mj-ea"/>
                <a:cs typeface="+mj-cs"/>
              </a:rPr>
              <a:t>сенімдімін</a:t>
            </a:r>
            <a:r>
              <a:rPr lang="ru-RU" b="1" spc="-10" dirty="0">
                <a:solidFill>
                  <a:schemeClr val="accent1"/>
                </a:solidFill>
                <a:latin typeface="+mj-lt"/>
                <a:ea typeface="+mj-ea"/>
                <a:cs typeface="+mj-cs"/>
              </a:rPr>
              <a:t>.</a:t>
            </a:r>
          </a:p>
        </p:txBody>
      </p:sp>
    </p:spTree>
    <p:extLst>
      <p:ext uri="{BB962C8B-B14F-4D97-AF65-F5344CB8AC3E}">
        <p14:creationId xmlns:p14="http://schemas.microsoft.com/office/powerpoint/2010/main" val="96928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Рисунок 4" descr="Стол для конференц-зала">
            <a:extLst>
              <a:ext uri="{FF2B5EF4-FFF2-40B4-BE49-F238E27FC236}">
                <a16:creationId xmlns:a16="http://schemas.microsoft.com/office/drawing/2014/main" id="{3195B7E4-2D76-5B92-5EF0-AD4F495DA4B7}"/>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l="36173" t="7753" b="133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Заголовок 1">
            <a:extLst>
              <a:ext uri="{FF2B5EF4-FFF2-40B4-BE49-F238E27FC236}">
                <a16:creationId xmlns:a16="http://schemas.microsoft.com/office/drawing/2014/main" id="{65074D25-6563-47AB-7BEE-F6C73F9262AE}"/>
              </a:ext>
            </a:extLst>
          </p:cNvPr>
          <p:cNvSpPr>
            <a:spLocks noGrp="1"/>
          </p:cNvSpPr>
          <p:nvPr>
            <p:ph type="ctrTitle"/>
          </p:nvPr>
        </p:nvSpPr>
        <p:spPr>
          <a:xfrm>
            <a:off x="5380563" y="1678665"/>
            <a:ext cx="3887839" cy="2372168"/>
          </a:xfrm>
        </p:spPr>
        <p:txBody>
          <a:bodyPr vert="horz" lIns="91440" tIns="45720" rIns="91440" bIns="45720" rtlCol="0" anchor="b">
            <a:normAutofit/>
          </a:bodyPr>
          <a:lstStyle/>
          <a:p>
            <a:pPr algn="r">
              <a:lnSpc>
                <a:spcPct val="90000"/>
              </a:lnSpc>
              <a:spcAft>
                <a:spcPts val="600"/>
              </a:spcAft>
            </a:pPr>
            <a:br>
              <a:rPr lang="en-US" sz="5400" dirty="0"/>
            </a:br>
            <a:br>
              <a:rPr lang="en-US" sz="5400" dirty="0"/>
            </a:br>
            <a:endParaRPr lang="en-US" sz="5400" dirty="0"/>
          </a:p>
        </p:txBody>
      </p:sp>
      <p:sp>
        <p:nvSpPr>
          <p:cNvPr id="11" name="Заголовок 1">
            <a:extLst>
              <a:ext uri="{FF2B5EF4-FFF2-40B4-BE49-F238E27FC236}">
                <a16:creationId xmlns:a16="http://schemas.microsoft.com/office/drawing/2014/main" id="{4AE95DD5-F0C6-8CAA-9799-418694912B53}"/>
              </a:ext>
            </a:extLst>
          </p:cNvPr>
          <p:cNvSpPr txBox="1">
            <a:spLocks/>
          </p:cNvSpPr>
          <p:nvPr/>
        </p:nvSpPr>
        <p:spPr>
          <a:xfrm>
            <a:off x="4968171" y="835787"/>
            <a:ext cx="4788369" cy="1571697"/>
          </a:xfrm>
          <a:prstGeom prst="rect">
            <a:avLst/>
          </a:prstGeom>
        </p:spPr>
        <p:txBody>
          <a:bodyPr vert="horz" lIns="91440" tIns="45720" rIns="91440" bIns="45720" rtlCol="0" anchor="t">
            <a:noAutofit/>
          </a:bodyPr>
          <a:lstStyle>
            <a:lvl1pPr>
              <a:defRPr sz="2350" b="0" i="0">
                <a:solidFill>
                  <a:srgbClr val="FFC000"/>
                </a:solidFill>
                <a:latin typeface="Calibri Light"/>
                <a:ea typeface="+mj-ea"/>
                <a:cs typeface="Calibri Light"/>
              </a:defRPr>
            </a:lvl1pPr>
          </a:lstStyle>
          <a:p>
            <a:pPr algn="r">
              <a:spcBef>
                <a:spcPts val="600"/>
              </a:spcBef>
              <a:buClr>
                <a:schemeClr val="accent1"/>
              </a:buClr>
              <a:buSzPct val="80000"/>
            </a:pPr>
            <a:r>
              <a:rPr lang="kk-KZ" sz="3200" b="1" spc="-10" dirty="0">
                <a:solidFill>
                  <a:schemeClr val="accent1"/>
                </a:solidFill>
                <a:latin typeface="+mj-lt"/>
                <a:ea typeface="+mn-ea"/>
                <a:cs typeface="+mn-cs"/>
              </a:rPr>
              <a:t>Республикалық адвокаттар алқасының Төралқасы</a:t>
            </a:r>
          </a:p>
        </p:txBody>
      </p:sp>
      <p:graphicFrame>
        <p:nvGraphicFramePr>
          <p:cNvPr id="4" name="Объект 4">
            <a:extLst>
              <a:ext uri="{FF2B5EF4-FFF2-40B4-BE49-F238E27FC236}">
                <a16:creationId xmlns:a16="http://schemas.microsoft.com/office/drawing/2014/main" id="{2CBFA3E4-82EC-B014-A3C4-388C29B55CD6}"/>
              </a:ext>
            </a:extLst>
          </p:cNvPr>
          <p:cNvGraphicFramePr>
            <a:graphicFrameLocks/>
          </p:cNvGraphicFramePr>
          <p:nvPr>
            <p:extLst>
              <p:ext uri="{D42A27DB-BD31-4B8C-83A1-F6EECF244321}">
                <p14:modId xmlns:p14="http://schemas.microsoft.com/office/powerpoint/2010/main" val="2314966099"/>
              </p:ext>
            </p:extLst>
          </p:nvPr>
        </p:nvGraphicFramePr>
        <p:xfrm>
          <a:off x="2591658" y="3445459"/>
          <a:ext cx="7390542" cy="18265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C2B6295A-B35C-187B-38AB-3D6D745F9A1C}"/>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6" name="TextBox 5">
            <a:extLst>
              <a:ext uri="{FF2B5EF4-FFF2-40B4-BE49-F238E27FC236}">
                <a16:creationId xmlns:a16="http://schemas.microsoft.com/office/drawing/2014/main" id="{352877E3-C015-081B-7DCD-5C112822718C}"/>
              </a:ext>
            </a:extLst>
          </p:cNvPr>
          <p:cNvSpPr txBox="1"/>
          <p:nvPr/>
        </p:nvSpPr>
        <p:spPr>
          <a:xfrm>
            <a:off x="8724818" y="3367448"/>
            <a:ext cx="1268814" cy="307777"/>
          </a:xfrm>
          <a:prstGeom prst="rect">
            <a:avLst/>
          </a:prstGeom>
          <a:noFill/>
        </p:spPr>
        <p:txBody>
          <a:bodyPr wrap="square" rtlCol="0">
            <a:spAutoFit/>
          </a:bodyPr>
          <a:lstStyle/>
          <a:p>
            <a:r>
              <a:rPr lang="kk-KZ" sz="1400" b="1" dirty="0">
                <a:solidFill>
                  <a:srgbClr val="C00000"/>
                </a:solidFill>
                <a:latin typeface="Calibri" panose="020F0502020204030204" pitchFamily="34" charset="0"/>
                <a:cs typeface="Calibri" panose="020F0502020204030204" pitchFamily="34" charset="0"/>
              </a:rPr>
              <a:t>Барлығы</a:t>
            </a:r>
            <a:endParaRPr lang="kk-KZ" sz="1600" b="1" dirty="0">
              <a:solidFill>
                <a:srgbClr val="C0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0160802-A4CD-68FC-ACB6-7294DDC71419}"/>
              </a:ext>
            </a:extLst>
          </p:cNvPr>
          <p:cNvSpPr txBox="1"/>
          <p:nvPr/>
        </p:nvSpPr>
        <p:spPr>
          <a:xfrm>
            <a:off x="6690248" y="3382943"/>
            <a:ext cx="2036240" cy="261610"/>
          </a:xfrm>
          <a:prstGeom prst="rect">
            <a:avLst/>
          </a:prstGeom>
          <a:noFill/>
        </p:spPr>
        <p:txBody>
          <a:bodyPr wrap="square" rtlCol="0">
            <a:spAutoFit/>
          </a:bodyPr>
          <a:lstStyle/>
          <a:p>
            <a:r>
              <a:rPr lang="kk-KZ" sz="1100" b="1" dirty="0">
                <a:solidFill>
                  <a:schemeClr val="accent1"/>
                </a:solidFill>
                <a:latin typeface="Calibri" panose="020F0502020204030204" pitchFamily="34" charset="0"/>
                <a:cs typeface="Calibri" panose="020F0502020204030204" pitchFamily="34" charset="0"/>
              </a:rPr>
              <a:t>2021 ж. желтоқсаннан бастап</a:t>
            </a:r>
          </a:p>
        </p:txBody>
      </p:sp>
      <p:sp>
        <p:nvSpPr>
          <p:cNvPr id="13" name="Номер слайда 7">
            <a:extLst>
              <a:ext uri="{FF2B5EF4-FFF2-40B4-BE49-F238E27FC236}">
                <a16:creationId xmlns:a16="http://schemas.microsoft.com/office/drawing/2014/main" id="{9F910391-AFEF-E6AB-EBDB-B58C331139F5}"/>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4</a:t>
            </a:fld>
            <a:endParaRPr lang="ru-RU" sz="1400" b="1" dirty="0">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813B7A1-F902-5C8C-BF98-834B27B3CBD1}"/>
              </a:ext>
            </a:extLst>
          </p:cNvPr>
          <p:cNvSpPr txBox="1"/>
          <p:nvPr/>
        </p:nvSpPr>
        <p:spPr>
          <a:xfrm>
            <a:off x="4718408" y="5466423"/>
            <a:ext cx="4154550" cy="707886"/>
          </a:xfrm>
          <a:prstGeom prst="rect">
            <a:avLst/>
          </a:prstGeom>
          <a:noFill/>
        </p:spPr>
        <p:txBody>
          <a:bodyPr wrap="square" rtlCol="0">
            <a:spAutoFit/>
          </a:bodyPr>
          <a:lstStyle/>
          <a:p>
            <a:r>
              <a:rPr lang="kk-KZ" sz="2000" i="1" dirty="0">
                <a:solidFill>
                  <a:schemeClr val="tx1">
                    <a:lumMod val="75000"/>
                    <a:lumOff val="25000"/>
                  </a:schemeClr>
                </a:solidFill>
                <a:latin typeface="Calibri" panose="020F0502020204030204" pitchFamily="34" charset="0"/>
                <a:cs typeface="Calibri" panose="020F0502020204030204" pitchFamily="34" charset="0"/>
              </a:rPr>
              <a:t>Отырыстарды өткізу жиілігі: </a:t>
            </a:r>
            <a:r>
              <a:rPr lang="kk-KZ" sz="2000" b="1" i="1" dirty="0">
                <a:solidFill>
                  <a:schemeClr val="tx1">
                    <a:lumMod val="75000"/>
                    <a:lumOff val="25000"/>
                  </a:schemeClr>
                </a:solidFill>
                <a:latin typeface="Calibri" panose="020F0502020204030204" pitchFamily="34" charset="0"/>
                <a:cs typeface="Calibri" panose="020F0502020204030204" pitchFamily="34" charset="0"/>
              </a:rPr>
              <a:t>айына </a:t>
            </a:r>
            <a:r>
              <a:rPr lang="kk-KZ" sz="2000" i="1" dirty="0">
                <a:solidFill>
                  <a:schemeClr val="tx1">
                    <a:lumMod val="75000"/>
                    <a:lumOff val="25000"/>
                  </a:schemeClr>
                </a:solidFill>
                <a:latin typeface="Calibri" panose="020F0502020204030204" pitchFamily="34" charset="0"/>
                <a:cs typeface="Calibri" panose="020F0502020204030204" pitchFamily="34" charset="0"/>
              </a:rPr>
              <a:t>орта есеппен </a:t>
            </a:r>
            <a:r>
              <a:rPr lang="kk-KZ" sz="2000" b="1" i="1" dirty="0">
                <a:solidFill>
                  <a:schemeClr val="tx1">
                    <a:lumMod val="75000"/>
                    <a:lumOff val="25000"/>
                  </a:schemeClr>
                </a:solidFill>
                <a:latin typeface="Calibri" panose="020F0502020204030204" pitchFamily="34" charset="0"/>
                <a:cs typeface="Calibri" panose="020F0502020204030204" pitchFamily="34" charset="0"/>
              </a:rPr>
              <a:t>2 рет</a:t>
            </a:r>
          </a:p>
        </p:txBody>
      </p:sp>
      <p:sp>
        <p:nvSpPr>
          <p:cNvPr id="8" name="TextBox 7">
            <a:extLst>
              <a:ext uri="{FF2B5EF4-FFF2-40B4-BE49-F238E27FC236}">
                <a16:creationId xmlns:a16="http://schemas.microsoft.com/office/drawing/2014/main" id="{E94E7A5C-F3B6-4BA2-4A84-484158DEAF54}"/>
              </a:ext>
            </a:extLst>
          </p:cNvPr>
          <p:cNvSpPr txBox="1"/>
          <p:nvPr/>
        </p:nvSpPr>
        <p:spPr>
          <a:xfrm>
            <a:off x="5204503" y="3390532"/>
            <a:ext cx="1697523" cy="261610"/>
          </a:xfrm>
          <a:prstGeom prst="rect">
            <a:avLst/>
          </a:prstGeom>
          <a:noFill/>
        </p:spPr>
        <p:txBody>
          <a:bodyPr wrap="square" rtlCol="0">
            <a:spAutoFit/>
          </a:bodyPr>
          <a:lstStyle/>
          <a:p>
            <a:r>
              <a:rPr lang="kk-KZ" sz="1050" b="1" dirty="0">
                <a:solidFill>
                  <a:schemeClr val="accent2"/>
                </a:solidFill>
                <a:latin typeface="Calibri" panose="020F0502020204030204" pitchFamily="34" charset="0"/>
                <a:cs typeface="Calibri" panose="020F0502020204030204" pitchFamily="34" charset="0"/>
              </a:rPr>
              <a:t>сәуір-желтоқсан 2021 ж.</a:t>
            </a:r>
          </a:p>
        </p:txBody>
      </p:sp>
    </p:spTree>
    <p:extLst>
      <p:ext uri="{BB962C8B-B14F-4D97-AF65-F5344CB8AC3E}">
        <p14:creationId xmlns:p14="http://schemas.microsoft.com/office/powerpoint/2010/main" val="247122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12C3D6-C6A8-A5F2-D2A6-814024DD1D71}"/>
              </a:ext>
            </a:extLst>
          </p:cNvPr>
          <p:cNvSpPr>
            <a:spLocks noGrp="1"/>
          </p:cNvSpPr>
          <p:nvPr>
            <p:ph type="title"/>
          </p:nvPr>
        </p:nvSpPr>
        <p:spPr>
          <a:xfrm>
            <a:off x="677334" y="609600"/>
            <a:ext cx="8596668" cy="533400"/>
          </a:xfrm>
        </p:spPr>
        <p:txBody>
          <a:bodyPr/>
          <a:lstStyle/>
          <a:p>
            <a:r>
              <a:rPr lang="ru-RU" sz="2400" b="1" spc="-10" dirty="0">
                <a:solidFill>
                  <a:schemeClr val="accent1"/>
                </a:solidFill>
                <a:latin typeface="+mj-lt"/>
                <a:ea typeface="+mn-ea"/>
                <a:cs typeface="+mn-cs"/>
              </a:rPr>
              <a:t>«</a:t>
            </a:r>
            <a:r>
              <a:rPr lang="kk-KZ" sz="2400" b="1" spc="-10" dirty="0">
                <a:solidFill>
                  <a:schemeClr val="accent1"/>
                </a:solidFill>
                <a:latin typeface="+mj-lt"/>
                <a:ea typeface="+mn-ea"/>
                <a:cs typeface="+mn-cs"/>
              </a:rPr>
              <a:t>Қайғылы</a:t>
            </a:r>
            <a:r>
              <a:rPr lang="ru-RU" sz="2400" b="1" spc="-10" dirty="0">
                <a:solidFill>
                  <a:schemeClr val="accent1"/>
                </a:solidFill>
                <a:latin typeface="+mj-lt"/>
                <a:ea typeface="+mn-ea"/>
                <a:cs typeface="+mn-cs"/>
              </a:rPr>
              <a:t> </a:t>
            </a:r>
            <a:r>
              <a:rPr lang="kk-KZ" sz="2400" b="1" spc="-10" dirty="0">
                <a:solidFill>
                  <a:schemeClr val="accent1"/>
                </a:solidFill>
                <a:latin typeface="+mj-lt"/>
                <a:ea typeface="+mn-ea"/>
                <a:cs typeface="+mn-cs"/>
              </a:rPr>
              <a:t>қаңтардың</a:t>
            </a:r>
            <a:r>
              <a:rPr lang="ru-RU" sz="2400" b="1" spc="-10" dirty="0">
                <a:solidFill>
                  <a:schemeClr val="accent1"/>
                </a:solidFill>
                <a:latin typeface="+mj-lt"/>
                <a:ea typeface="+mn-ea"/>
                <a:cs typeface="+mn-cs"/>
              </a:rPr>
              <a:t>» </a:t>
            </a:r>
            <a:r>
              <a:rPr lang="kk-KZ" sz="2400" b="1" spc="-10" dirty="0">
                <a:solidFill>
                  <a:schemeClr val="accent1"/>
                </a:solidFill>
                <a:latin typeface="+mj-lt"/>
                <a:ea typeface="+mn-ea"/>
                <a:cs typeface="+mn-cs"/>
              </a:rPr>
              <a:t>қиын</a:t>
            </a:r>
            <a:r>
              <a:rPr lang="ru-RU" sz="2400" b="1" spc="-10" dirty="0">
                <a:solidFill>
                  <a:schemeClr val="accent1"/>
                </a:solidFill>
                <a:latin typeface="+mj-lt"/>
                <a:ea typeface="+mn-ea"/>
                <a:cs typeface="+mn-cs"/>
              </a:rPr>
              <a:t> </a:t>
            </a:r>
            <a:r>
              <a:rPr lang="kk-KZ" sz="2400" b="1" spc="-10" dirty="0">
                <a:solidFill>
                  <a:schemeClr val="accent1"/>
                </a:solidFill>
                <a:latin typeface="+mj-lt"/>
                <a:ea typeface="+mn-ea"/>
                <a:cs typeface="+mn-cs"/>
              </a:rPr>
              <a:t>кезеңіндегі</a:t>
            </a:r>
            <a:r>
              <a:rPr lang="ru-RU" sz="2400" b="1" spc="-10" dirty="0">
                <a:solidFill>
                  <a:schemeClr val="accent1"/>
                </a:solidFill>
                <a:latin typeface="+mj-lt"/>
                <a:ea typeface="+mn-ea"/>
                <a:cs typeface="+mn-cs"/>
              </a:rPr>
              <a:t> Адвокатура</a:t>
            </a:r>
            <a:endParaRPr lang="ru-RU" dirty="0">
              <a:solidFill>
                <a:schemeClr val="accent1"/>
              </a:solidFill>
            </a:endParaRPr>
          </a:p>
        </p:txBody>
      </p:sp>
      <p:graphicFrame>
        <p:nvGraphicFramePr>
          <p:cNvPr id="10" name="Объект 9">
            <a:extLst>
              <a:ext uri="{FF2B5EF4-FFF2-40B4-BE49-F238E27FC236}">
                <a16:creationId xmlns:a16="http://schemas.microsoft.com/office/drawing/2014/main" id="{BBC3FD99-F1FB-500E-D0C2-0C5CB4816975}"/>
              </a:ext>
            </a:extLst>
          </p:cNvPr>
          <p:cNvGraphicFramePr>
            <a:graphicFrameLocks noGrp="1"/>
          </p:cNvGraphicFramePr>
          <p:nvPr>
            <p:ph sz="half" idx="3"/>
            <p:extLst>
              <p:ext uri="{D42A27DB-BD31-4B8C-83A1-F6EECF244321}">
                <p14:modId xmlns:p14="http://schemas.microsoft.com/office/powerpoint/2010/main" val="3579875669"/>
              </p:ext>
            </p:extLst>
          </p:nvPr>
        </p:nvGraphicFramePr>
        <p:xfrm>
          <a:off x="381000" y="1371600"/>
          <a:ext cx="96774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Схема 12">
            <a:extLst>
              <a:ext uri="{FF2B5EF4-FFF2-40B4-BE49-F238E27FC236}">
                <a16:creationId xmlns:a16="http://schemas.microsoft.com/office/drawing/2014/main" id="{54A38D09-C9BC-5C0F-0BE4-88DF8A129E54}"/>
              </a:ext>
            </a:extLst>
          </p:cNvPr>
          <p:cNvGraphicFramePr/>
          <p:nvPr>
            <p:extLst>
              <p:ext uri="{D42A27DB-BD31-4B8C-83A1-F6EECF244321}">
                <p14:modId xmlns:p14="http://schemas.microsoft.com/office/powerpoint/2010/main" val="3309552378"/>
              </p:ext>
            </p:extLst>
          </p:nvPr>
        </p:nvGraphicFramePr>
        <p:xfrm>
          <a:off x="823465" y="3839141"/>
          <a:ext cx="8304405" cy="45381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D47FB9E6-1FBD-249F-BAB6-B5DCE7A94B2E}"/>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8" name="Номер слайда 7">
            <a:extLst>
              <a:ext uri="{FF2B5EF4-FFF2-40B4-BE49-F238E27FC236}">
                <a16:creationId xmlns:a16="http://schemas.microsoft.com/office/drawing/2014/main" id="{3AA6AB93-A670-809A-56E1-0784E2A7C180}"/>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200" b="1" smtClean="0">
                <a:solidFill>
                  <a:schemeClr val="bg1"/>
                </a:solidFill>
                <a:latin typeface="Calibri" panose="020F0502020204030204" pitchFamily="34" charset="0"/>
                <a:cs typeface="Calibri" panose="020F0502020204030204" pitchFamily="34" charset="0"/>
              </a:rPr>
              <a:pPr/>
              <a:t>5</a:t>
            </a:fld>
            <a:endParaRPr lang="ru-RU" sz="1200" b="1" dirty="0">
              <a:solidFill>
                <a:schemeClr val="bg1"/>
              </a:solidFill>
              <a:latin typeface="Calibri" panose="020F0502020204030204" pitchFamily="34" charset="0"/>
              <a:cs typeface="Calibri" panose="020F0502020204030204" pitchFamily="34" charset="0"/>
            </a:endParaRPr>
          </a:p>
        </p:txBody>
      </p:sp>
      <p:graphicFrame>
        <p:nvGraphicFramePr>
          <p:cNvPr id="11" name="Объект 9">
            <a:extLst>
              <a:ext uri="{FF2B5EF4-FFF2-40B4-BE49-F238E27FC236}">
                <a16:creationId xmlns:a16="http://schemas.microsoft.com/office/drawing/2014/main" id="{49243EE8-3309-A77B-159D-BF320ED0EE01}"/>
              </a:ext>
            </a:extLst>
          </p:cNvPr>
          <p:cNvGraphicFramePr>
            <a:graphicFrameLocks/>
          </p:cNvGraphicFramePr>
          <p:nvPr>
            <p:extLst>
              <p:ext uri="{D42A27DB-BD31-4B8C-83A1-F6EECF244321}">
                <p14:modId xmlns:p14="http://schemas.microsoft.com/office/powerpoint/2010/main" val="324775373"/>
              </p:ext>
            </p:extLst>
          </p:nvPr>
        </p:nvGraphicFramePr>
        <p:xfrm>
          <a:off x="381000" y="2743200"/>
          <a:ext cx="9677400" cy="41148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52672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864F576C-2EC0-C4CF-5D0B-3680CA59F56F}"/>
              </a:ext>
            </a:extLst>
          </p:cNvPr>
          <p:cNvSpPr>
            <a:spLocks noGrp="1"/>
          </p:cNvSpPr>
          <p:nvPr>
            <p:ph sz="half" idx="3"/>
          </p:nvPr>
        </p:nvSpPr>
        <p:spPr>
          <a:xfrm>
            <a:off x="6172200" y="1734879"/>
            <a:ext cx="3733800" cy="1661993"/>
          </a:xfrm>
        </p:spPr>
        <p:txBody>
          <a:bodyPr/>
          <a:lstStyle/>
          <a:p>
            <a:pPr marL="0" indent="0" algn="ctr">
              <a:buNone/>
            </a:pPr>
            <a:r>
              <a:rPr lang="ru-RU" dirty="0"/>
              <a:t>25 </a:t>
            </a:r>
            <a:r>
              <a:rPr lang="kk-KZ" dirty="0"/>
              <a:t>ке жуық өкіл ҚР Парламенті Сенаты мен Мәжілісінің жұмыс топтарының құрамына енгізілді және заң шығару қызметі жөніндегі отырыстарға тұрақты негізде қатысады</a:t>
            </a:r>
          </a:p>
        </p:txBody>
      </p:sp>
      <p:sp>
        <p:nvSpPr>
          <p:cNvPr id="8" name="Номер слайда 7">
            <a:extLst>
              <a:ext uri="{FF2B5EF4-FFF2-40B4-BE49-F238E27FC236}">
                <a16:creationId xmlns:a16="http://schemas.microsoft.com/office/drawing/2014/main" id="{FD0A7C74-5FDC-1612-3C71-F3D019A8718E}"/>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6</a:t>
            </a:fld>
            <a:endParaRPr lang="ru-RU" sz="1400" b="1" dirty="0">
              <a:solidFill>
                <a:schemeClr val="bg1"/>
              </a:solidFill>
              <a:latin typeface="Calibri" panose="020F0502020204030204" pitchFamily="34" charset="0"/>
              <a:cs typeface="Calibri" panose="020F0502020204030204" pitchFamily="34" charset="0"/>
            </a:endParaRPr>
          </a:p>
        </p:txBody>
      </p:sp>
      <p:sp>
        <p:nvSpPr>
          <p:cNvPr id="11" name="Заголовок 10">
            <a:extLst>
              <a:ext uri="{FF2B5EF4-FFF2-40B4-BE49-F238E27FC236}">
                <a16:creationId xmlns:a16="http://schemas.microsoft.com/office/drawing/2014/main" id="{31B329B2-AEDE-082A-B226-77CF133368CD}"/>
              </a:ext>
            </a:extLst>
          </p:cNvPr>
          <p:cNvSpPr txBox="1">
            <a:spLocks noGrp="1"/>
          </p:cNvSpPr>
          <p:nvPr>
            <p:ph type="title"/>
          </p:nvPr>
        </p:nvSpPr>
        <p:spPr>
          <a:xfrm>
            <a:off x="677863" y="609600"/>
            <a:ext cx="8596312" cy="800219"/>
          </a:xfrm>
          <a:prstGeom prst="rect">
            <a:avLst/>
          </a:prstGeom>
          <a:noFill/>
        </p:spPr>
        <p:txBody>
          <a:bodyPr wrap="square" rtlCol="0">
            <a:spAutoFit/>
          </a:bodyPr>
          <a:lstStyle/>
          <a:p>
            <a:r>
              <a:rPr lang="ru-RU" sz="2400" b="1" dirty="0">
                <a:solidFill>
                  <a:srgbClr val="FFC000"/>
                </a:solidFill>
                <a:latin typeface="Calibri" panose="020F0502020204030204" pitchFamily="34" charset="0"/>
                <a:cs typeface="Calibri" panose="020F0502020204030204" pitchFamily="34" charset="0"/>
              </a:rPr>
              <a:t>КҮШТІ АДВОКАТУРА</a:t>
            </a:r>
            <a:br>
              <a:rPr lang="ru-RU" sz="2800" b="1" dirty="0">
                <a:solidFill>
                  <a:srgbClr val="FFC000"/>
                </a:solidFill>
                <a:latin typeface="Calibri" panose="020F0502020204030204" pitchFamily="34" charset="0"/>
                <a:cs typeface="Calibri" panose="020F0502020204030204" pitchFamily="34" charset="0"/>
              </a:rPr>
            </a:br>
            <a:r>
              <a:rPr lang="ru-RU" sz="2800" b="1" spc="-10" dirty="0">
                <a:solidFill>
                  <a:schemeClr val="accent1"/>
                </a:solidFill>
                <a:latin typeface="Calibri" panose="020F0502020204030204" pitchFamily="34" charset="0"/>
                <a:cs typeface="Calibri" panose="020F0502020204030204" pitchFamily="34" charset="0"/>
              </a:rPr>
              <a:t>РАА </a:t>
            </a:r>
            <a:r>
              <a:rPr lang="kk-KZ" sz="2800" b="1" spc="-10" dirty="0">
                <a:solidFill>
                  <a:schemeClr val="accent1"/>
                </a:solidFill>
                <a:latin typeface="Calibri" panose="020F0502020204030204" pitchFamily="34" charset="0"/>
                <a:cs typeface="Calibri" panose="020F0502020204030204" pitchFamily="34" charset="0"/>
              </a:rPr>
              <a:t>Ұжымы</a:t>
            </a:r>
            <a:endParaRPr lang="ru-RU" sz="2800" b="1" dirty="0">
              <a:solidFill>
                <a:schemeClr val="accent1"/>
              </a:solidFill>
              <a:latin typeface="Calibri" panose="020F0502020204030204" pitchFamily="34" charset="0"/>
              <a:cs typeface="Calibri" panose="020F0502020204030204" pitchFamily="34" charset="0"/>
            </a:endParaRPr>
          </a:p>
        </p:txBody>
      </p:sp>
      <p:graphicFrame>
        <p:nvGraphicFramePr>
          <p:cNvPr id="18" name="Схема 17">
            <a:extLst>
              <a:ext uri="{FF2B5EF4-FFF2-40B4-BE49-F238E27FC236}">
                <a16:creationId xmlns:a16="http://schemas.microsoft.com/office/drawing/2014/main" id="{C2D5198F-11F9-B06D-FAC7-65E4C4B527C6}"/>
              </a:ext>
            </a:extLst>
          </p:cNvPr>
          <p:cNvGraphicFramePr/>
          <p:nvPr>
            <p:extLst>
              <p:ext uri="{D42A27DB-BD31-4B8C-83A1-F6EECF244321}">
                <p14:modId xmlns:p14="http://schemas.microsoft.com/office/powerpoint/2010/main" val="164072473"/>
              </p:ext>
            </p:extLst>
          </p:nvPr>
        </p:nvGraphicFramePr>
        <p:xfrm>
          <a:off x="762000" y="1752600"/>
          <a:ext cx="4046537"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Группа 21">
            <a:extLst>
              <a:ext uri="{FF2B5EF4-FFF2-40B4-BE49-F238E27FC236}">
                <a16:creationId xmlns:a16="http://schemas.microsoft.com/office/drawing/2014/main" id="{2846AF67-56FC-06D4-D644-657E66221965}"/>
              </a:ext>
            </a:extLst>
          </p:cNvPr>
          <p:cNvGrpSpPr/>
          <p:nvPr/>
        </p:nvGrpSpPr>
        <p:grpSpPr>
          <a:xfrm>
            <a:off x="5943598" y="4648200"/>
            <a:ext cx="4191004" cy="1295400"/>
            <a:chOff x="0" y="585593"/>
            <a:chExt cx="6831064" cy="843577"/>
          </a:xfrm>
        </p:grpSpPr>
        <p:sp>
          <p:nvSpPr>
            <p:cNvPr id="23" name="Прямоугольник: скругленные углы 22">
              <a:extLst>
                <a:ext uri="{FF2B5EF4-FFF2-40B4-BE49-F238E27FC236}">
                  <a16:creationId xmlns:a16="http://schemas.microsoft.com/office/drawing/2014/main" id="{94A00686-DC2C-945F-C1D1-5830D69BD4F3}"/>
                </a:ext>
              </a:extLst>
            </p:cNvPr>
            <p:cNvSpPr/>
            <p:nvPr/>
          </p:nvSpPr>
          <p:spPr>
            <a:xfrm>
              <a:off x="0" y="585593"/>
              <a:ext cx="6831064" cy="843577"/>
            </a:xfrm>
            <a:prstGeom prst="roundRect">
              <a:avLst>
                <a:gd name="adj" fmla="val 10000"/>
              </a:avLst>
            </a:prstGeom>
          </p:spPr>
          <p:style>
            <a:lnRef idx="0">
              <a:schemeClr val="accent1"/>
            </a:lnRef>
            <a:fillRef idx="3">
              <a:schemeClr val="accent1"/>
            </a:fillRef>
            <a:effectRef idx="3">
              <a:schemeClr val="accent1"/>
            </a:effectRef>
            <a:fontRef idx="minor">
              <a:schemeClr val="dk1">
                <a:hueOff val="0"/>
                <a:satOff val="0"/>
                <a:lumOff val="0"/>
                <a:alphaOff val="0"/>
              </a:schemeClr>
            </a:fontRef>
          </p:style>
        </p:sp>
        <p:sp>
          <p:nvSpPr>
            <p:cNvPr id="24" name="Прямоугольник: скругленные углы 4">
              <a:extLst>
                <a:ext uri="{FF2B5EF4-FFF2-40B4-BE49-F238E27FC236}">
                  <a16:creationId xmlns:a16="http://schemas.microsoft.com/office/drawing/2014/main" id="{B789D61C-C1C4-B20E-1632-0B3EBC3D0E1C}"/>
                </a:ext>
              </a:extLst>
            </p:cNvPr>
            <p:cNvSpPr txBox="1"/>
            <p:nvPr/>
          </p:nvSpPr>
          <p:spPr>
            <a:xfrm>
              <a:off x="24708" y="660979"/>
              <a:ext cx="6781648" cy="6928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algn="ctr"/>
              <a:r>
                <a:rPr lang="ru-RU" sz="3200" b="1" dirty="0">
                  <a:solidFill>
                    <a:srgbClr val="FFC000"/>
                  </a:solidFill>
                </a:rPr>
                <a:t>150</a:t>
              </a:r>
              <a:r>
                <a:rPr lang="ru-RU" sz="2400" b="1" dirty="0">
                  <a:solidFill>
                    <a:srgbClr val="FFC000"/>
                  </a:solidFill>
                </a:rPr>
                <a:t> </a:t>
              </a:r>
              <a:r>
                <a:rPr lang="kk-KZ" sz="2400" b="1" dirty="0">
                  <a:solidFill>
                    <a:srgbClr val="FFC000"/>
                  </a:solidFill>
                </a:rPr>
                <a:t>астам</a:t>
              </a:r>
            </a:p>
            <a:p>
              <a:pPr algn="ctr"/>
              <a:r>
                <a:rPr lang="kk-KZ" sz="2400" b="1" dirty="0">
                  <a:solidFill>
                    <a:srgbClr val="FFC000"/>
                  </a:solidFill>
                </a:rPr>
                <a:t>белсенді ұжым мүшелері</a:t>
              </a:r>
            </a:p>
          </p:txBody>
        </p:sp>
      </p:grpSp>
      <p:sp>
        <p:nvSpPr>
          <p:cNvPr id="28" name="Знак ''плюс'' 27">
            <a:extLst>
              <a:ext uri="{FF2B5EF4-FFF2-40B4-BE49-F238E27FC236}">
                <a16:creationId xmlns:a16="http://schemas.microsoft.com/office/drawing/2014/main" id="{4E78347B-B89A-2EAC-70D0-EDA4B150F6A8}"/>
              </a:ext>
            </a:extLst>
          </p:cNvPr>
          <p:cNvSpPr/>
          <p:nvPr/>
        </p:nvSpPr>
        <p:spPr>
          <a:xfrm>
            <a:off x="5257800" y="2453848"/>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Равно 28">
            <a:extLst>
              <a:ext uri="{FF2B5EF4-FFF2-40B4-BE49-F238E27FC236}">
                <a16:creationId xmlns:a16="http://schemas.microsoft.com/office/drawing/2014/main" id="{AF784D6C-840D-DF5B-C613-137CDC7EA9C9}"/>
              </a:ext>
            </a:extLst>
          </p:cNvPr>
          <p:cNvSpPr/>
          <p:nvPr/>
        </p:nvSpPr>
        <p:spPr>
          <a:xfrm>
            <a:off x="7734299" y="3810000"/>
            <a:ext cx="609602" cy="61116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TextBox 1">
            <a:extLst>
              <a:ext uri="{FF2B5EF4-FFF2-40B4-BE49-F238E27FC236}">
                <a16:creationId xmlns:a16="http://schemas.microsoft.com/office/drawing/2014/main" id="{8CC5E4E5-E1A5-BC29-CC94-3FCC804DFA37}"/>
              </a:ext>
            </a:extLst>
          </p:cNvPr>
          <p:cNvSpPr txBox="1"/>
          <p:nvPr/>
        </p:nvSpPr>
        <p:spPr>
          <a:xfrm>
            <a:off x="381000" y="2362200"/>
            <a:ext cx="369332" cy="1676400"/>
          </a:xfrm>
          <a:prstGeom prst="rect">
            <a:avLst/>
          </a:prstGeom>
          <a:noFill/>
        </p:spPr>
        <p:txBody>
          <a:bodyPr vert="vert270" wrap="square" rtlCol="0">
            <a:spAutoFit/>
          </a:bodyPr>
          <a:lstStyle/>
          <a:p>
            <a:r>
              <a:rPr lang="ru-RU" sz="1200" b="1" dirty="0" err="1">
                <a:solidFill>
                  <a:srgbClr val="C00000"/>
                </a:solidFill>
              </a:rPr>
              <a:t>қайта</a:t>
            </a:r>
            <a:r>
              <a:rPr lang="ru-RU" sz="1200" b="1" dirty="0">
                <a:solidFill>
                  <a:srgbClr val="C00000"/>
                </a:solidFill>
              </a:rPr>
              <a:t> </a:t>
            </a:r>
            <a:r>
              <a:rPr lang="ru-RU" sz="1200" b="1" dirty="0" err="1">
                <a:solidFill>
                  <a:srgbClr val="C00000"/>
                </a:solidFill>
              </a:rPr>
              <a:t>құрылған</a:t>
            </a:r>
            <a:endParaRPr lang="ru-RU" sz="1200" b="1" dirty="0">
              <a:solidFill>
                <a:srgbClr val="C00000"/>
              </a:solidFill>
            </a:endParaRPr>
          </a:p>
        </p:txBody>
      </p:sp>
    </p:spTree>
    <p:extLst>
      <p:ext uri="{BB962C8B-B14F-4D97-AF65-F5344CB8AC3E}">
        <p14:creationId xmlns:p14="http://schemas.microsoft.com/office/powerpoint/2010/main" val="34606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Объект 8" descr="Пустая комната Office">
            <a:extLst>
              <a:ext uri="{FF2B5EF4-FFF2-40B4-BE49-F238E27FC236}">
                <a16:creationId xmlns:a16="http://schemas.microsoft.com/office/drawing/2014/main" id="{443A09F2-4CFA-4C4C-9A8E-ABE385E94E25}"/>
              </a:ext>
            </a:extLst>
          </p:cNvPr>
          <p:cNvPicPr>
            <a:picLocks noGrp="1" noChangeAspect="1"/>
          </p:cNvPicPr>
          <p:nvPr>
            <p:ph sz="half" idx="3"/>
          </p:nvPr>
        </p:nvPicPr>
        <p:blipFill rotWithShape="1">
          <a:blip r:embed="rId3" cstate="print">
            <a:extLst>
              <a:ext uri="{28A0092B-C50C-407E-A947-70E740481C1C}">
                <a14:useLocalDpi xmlns:a14="http://schemas.microsoft.com/office/drawing/2010/main" val="0"/>
              </a:ext>
            </a:extLst>
          </a:blip>
          <a:srcRect r="22891"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Заголовок 4">
            <a:extLst>
              <a:ext uri="{FF2B5EF4-FFF2-40B4-BE49-F238E27FC236}">
                <a16:creationId xmlns:a16="http://schemas.microsoft.com/office/drawing/2014/main" id="{E1E2F77F-47CF-3341-9789-3A375DEC74EA}"/>
              </a:ext>
            </a:extLst>
          </p:cNvPr>
          <p:cNvSpPr>
            <a:spLocks noGrp="1"/>
          </p:cNvSpPr>
          <p:nvPr>
            <p:ph type="title"/>
          </p:nvPr>
        </p:nvSpPr>
        <p:spPr>
          <a:xfrm>
            <a:off x="324717" y="173958"/>
            <a:ext cx="4475883" cy="1320800"/>
          </a:xfrm>
        </p:spPr>
        <p:txBody>
          <a:bodyPr>
            <a:noAutofit/>
          </a:bodyPr>
          <a:lstStyle/>
          <a:p>
            <a:r>
              <a:rPr lang="kk-KZ" sz="1800" b="1">
                <a:solidFill>
                  <a:srgbClr val="FFC000"/>
                </a:solidFill>
                <a:latin typeface="Calibri" panose="020F0502020204030204" pitchFamily="34" charset="0"/>
                <a:cs typeface="Calibri" panose="020F0502020204030204" pitchFamily="34" charset="0"/>
              </a:rPr>
              <a:t>КҮШТІ АДВОКАТУРА. РАА ҰЖЫМЫ</a:t>
            </a:r>
            <a:br>
              <a:rPr lang="kk-KZ" sz="2400" b="1">
                <a:solidFill>
                  <a:srgbClr val="FFC000"/>
                </a:solidFill>
                <a:latin typeface="Calibri" panose="020F0502020204030204" pitchFamily="34" charset="0"/>
                <a:cs typeface="Calibri" panose="020F0502020204030204" pitchFamily="34" charset="0"/>
              </a:rPr>
            </a:br>
            <a:r>
              <a:rPr lang="kk-KZ" sz="2000" b="1" spc="-10">
                <a:solidFill>
                  <a:schemeClr val="accent1"/>
                </a:solidFill>
                <a:latin typeface="+mj-lt"/>
                <a:cs typeface="+mj-cs"/>
              </a:rPr>
              <a:t>Адвокаттар келесі қоғамдық кеңестерге, комиссияларға және басқа құрылымдарға қатысады:</a:t>
            </a:r>
            <a:endParaRPr lang="kk-KZ" sz="2200" b="1" spc="-10">
              <a:solidFill>
                <a:schemeClr val="accent1"/>
              </a:solidFill>
              <a:latin typeface="+mj-lt"/>
              <a:cs typeface="+mj-cs"/>
            </a:endParaRPr>
          </a:p>
        </p:txBody>
      </p:sp>
      <p:sp>
        <p:nvSpPr>
          <p:cNvPr id="6" name="Объект 5">
            <a:extLst>
              <a:ext uri="{FF2B5EF4-FFF2-40B4-BE49-F238E27FC236}">
                <a16:creationId xmlns:a16="http://schemas.microsoft.com/office/drawing/2014/main" id="{5D260CD1-2861-0742-AF3B-308B5ACCE35D}"/>
              </a:ext>
            </a:extLst>
          </p:cNvPr>
          <p:cNvSpPr>
            <a:spLocks noGrp="1"/>
          </p:cNvSpPr>
          <p:nvPr>
            <p:ph sz="half" idx="2"/>
          </p:nvPr>
        </p:nvSpPr>
        <p:spPr>
          <a:xfrm>
            <a:off x="351980" y="1503224"/>
            <a:ext cx="4535988" cy="5363242"/>
          </a:xfrm>
        </p:spPr>
        <p:txBody>
          <a:bodyPr>
            <a:normAutofit/>
          </a:bodyPr>
          <a:lstStyle/>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ҚР Президенті жанындағы Ұлттық құрылтай</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Әділет органдары қызметінің мәселелері бойынша ҚР ӘМ қоғамдық кеңесі</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Ішкі істер органдарының қызметі мәселелері бойынша ҚР ІІМ қоғамдық кеңесі</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Ұлттық экономика министрлігінің Қоғамдық кеңесі</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Жоғарғы Сот жанындағы ғылыми-консультативтік кеңес</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ҚР Жоғары Сот Кеңесі</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ҚР ЖС жанындағы Біліктілік комиссиясы</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ҚР ЖС жанындағы судьяларды конкурстық іріктеу жөніндегі Комиссия</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ҚР ЖС жанындағы Сот жюриі</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Адам құқықтары жөніндегі уәкіл жанындағы Сараптамалық кеңес</a:t>
            </a:r>
          </a:p>
          <a:p>
            <a:pPr defTabSz="800100">
              <a:lnSpc>
                <a:spcPct val="90000"/>
              </a:lnSpc>
              <a:spcBef>
                <a:spcPct val="0"/>
              </a:spcBef>
              <a:spcAft>
                <a:spcPts val="700"/>
              </a:spcAft>
              <a:buSzPct val="90000"/>
              <a:buFont typeface="Wingdings" panose="05000000000000000000" pitchFamily="2" charset="2"/>
              <a:buChar char="§"/>
            </a:pPr>
            <a:r>
              <a:rPr lang="kk-KZ" sz="1700">
                <a:solidFill>
                  <a:schemeClr val="accent1">
                    <a:lumMod val="75000"/>
                  </a:schemeClr>
                </a:solidFill>
                <a:latin typeface="Calibri" panose="020F0502020204030204" pitchFamily="34" charset="0"/>
                <a:cs typeface="Calibri" panose="020F0502020204030204" pitchFamily="34" charset="0"/>
              </a:rPr>
              <a:t>ҚР Президенті жанындағы Адам құқықтары жөніндегі Комиссия</a:t>
            </a:r>
            <a:endParaRPr lang="kk-KZ" sz="1900">
              <a:solidFill>
                <a:schemeClr val="accent1">
                  <a:lumMod val="75000"/>
                </a:schemeClr>
              </a:solidFill>
              <a:latin typeface="Calibri" panose="020F0502020204030204" pitchFamily="34" charset="0"/>
              <a:cs typeface="Calibri" panose="020F0502020204030204" pitchFamily="34" charset="0"/>
            </a:endParaRPr>
          </a:p>
        </p:txBody>
      </p:sp>
      <p:cxnSp>
        <p:nvCxnSpPr>
          <p:cNvPr id="36"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D900237E-4707-3FB2-CB8A-3017B5BE1E46}"/>
              </a:ext>
            </a:extLst>
          </p:cNvPr>
          <p:cNvSpPr txBox="1"/>
          <p:nvPr/>
        </p:nvSpPr>
        <p:spPr>
          <a:xfrm>
            <a:off x="8772651" y="6442502"/>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8" name="Номер слайда 7">
            <a:extLst>
              <a:ext uri="{FF2B5EF4-FFF2-40B4-BE49-F238E27FC236}">
                <a16:creationId xmlns:a16="http://schemas.microsoft.com/office/drawing/2014/main" id="{69D02B4F-BD20-57EA-94F0-7B56D58D5C7B}"/>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7</a:t>
            </a:fld>
            <a:endParaRPr lang="ru-RU" sz="1400" b="1" dirty="0">
              <a:solidFill>
                <a:schemeClr val="bg1"/>
              </a:solidFill>
              <a:latin typeface="Calibri" panose="020F0502020204030204" pitchFamily="34" charset="0"/>
              <a:cs typeface="Calibri" panose="020F0502020204030204" pitchFamily="34" charset="0"/>
            </a:endParaRPr>
          </a:p>
        </p:txBody>
      </p:sp>
      <p:grpSp>
        <p:nvGrpSpPr>
          <p:cNvPr id="2" name="Группа 1">
            <a:extLst>
              <a:ext uri="{FF2B5EF4-FFF2-40B4-BE49-F238E27FC236}">
                <a16:creationId xmlns:a16="http://schemas.microsoft.com/office/drawing/2014/main" id="{FE5551B3-1B24-A36D-9D98-F860F8370A24}"/>
              </a:ext>
            </a:extLst>
          </p:cNvPr>
          <p:cNvGrpSpPr/>
          <p:nvPr/>
        </p:nvGrpSpPr>
        <p:grpSpPr>
          <a:xfrm>
            <a:off x="6345222" y="473177"/>
            <a:ext cx="6006459" cy="1367529"/>
            <a:chOff x="0" y="585593"/>
            <a:chExt cx="7136573" cy="843577"/>
          </a:xfrm>
        </p:grpSpPr>
        <p:sp>
          <p:nvSpPr>
            <p:cNvPr id="3" name="Прямоугольник: скругленные углы 2">
              <a:extLst>
                <a:ext uri="{FF2B5EF4-FFF2-40B4-BE49-F238E27FC236}">
                  <a16:creationId xmlns:a16="http://schemas.microsoft.com/office/drawing/2014/main" id="{86CBB957-4B97-54EE-F547-7816164CDC81}"/>
                </a:ext>
              </a:extLst>
            </p:cNvPr>
            <p:cNvSpPr/>
            <p:nvPr/>
          </p:nvSpPr>
          <p:spPr>
            <a:xfrm>
              <a:off x="0" y="585593"/>
              <a:ext cx="6831064" cy="843577"/>
            </a:xfrm>
            <a:prstGeom prst="roundRect">
              <a:avLst>
                <a:gd name="adj" fmla="val 10000"/>
              </a:avLst>
            </a:prstGeom>
            <a:solidFill>
              <a:srgbClr val="FFC000"/>
            </a:solidFill>
          </p:spPr>
          <p:style>
            <a:lnRef idx="0">
              <a:schemeClr val="accent1"/>
            </a:lnRef>
            <a:fillRef idx="3">
              <a:schemeClr val="accent1"/>
            </a:fillRef>
            <a:effectRef idx="3">
              <a:schemeClr val="accent1"/>
            </a:effectRef>
            <a:fontRef idx="minor">
              <a:schemeClr val="dk1">
                <a:hueOff val="0"/>
                <a:satOff val="0"/>
                <a:lumOff val="0"/>
                <a:alphaOff val="0"/>
              </a:schemeClr>
            </a:fontRef>
          </p:style>
        </p:sp>
        <p:sp>
          <p:nvSpPr>
            <p:cNvPr id="10" name="Прямоугольник: скругленные углы 4">
              <a:extLst>
                <a:ext uri="{FF2B5EF4-FFF2-40B4-BE49-F238E27FC236}">
                  <a16:creationId xmlns:a16="http://schemas.microsoft.com/office/drawing/2014/main" id="{3F2EE80F-973A-40D5-2A83-CD9123DD0D95}"/>
                </a:ext>
              </a:extLst>
            </p:cNvPr>
            <p:cNvSpPr txBox="1"/>
            <p:nvPr/>
          </p:nvSpPr>
          <p:spPr>
            <a:xfrm>
              <a:off x="354925" y="654672"/>
              <a:ext cx="6781648" cy="6928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30480" rIns="45720" bIns="30480" numCol="1" spcCol="1270" anchor="ctr" anchorCtr="0">
              <a:noAutofit/>
            </a:bodyPr>
            <a:lstStyle/>
            <a:p>
              <a:pPr marL="0" indent="0" defTabSz="800100">
                <a:lnSpc>
                  <a:spcPct val="90000"/>
                </a:lnSpc>
                <a:spcBef>
                  <a:spcPct val="0"/>
                </a:spcBef>
                <a:spcAft>
                  <a:spcPts val="700"/>
                </a:spcAft>
                <a:buSzPct val="90000"/>
                <a:buNone/>
              </a:pPr>
              <a:r>
                <a:rPr lang="kk-KZ" sz="2000" b="1">
                  <a:solidFill>
                    <a:schemeClr val="accent1"/>
                  </a:solidFill>
                  <a:latin typeface="Calibri" panose="020F0502020204030204" pitchFamily="34" charset="0"/>
                  <a:cs typeface="Calibri" panose="020F0502020204030204" pitchFamily="34" charset="0"/>
                </a:rPr>
                <a:t>РАА осындай адвокаттар үшін ережелер қабылдады:</a:t>
              </a:r>
            </a:p>
            <a:p>
              <a:pPr marL="342900" indent="-342900" defTabSz="800100">
                <a:lnSpc>
                  <a:spcPct val="90000"/>
                </a:lnSpc>
                <a:spcBef>
                  <a:spcPct val="0"/>
                </a:spcBef>
                <a:spcAft>
                  <a:spcPts val="700"/>
                </a:spcAft>
                <a:buSzPct val="90000"/>
                <a:buFont typeface="Wingdings" panose="05000000000000000000" pitchFamily="2" charset="2"/>
                <a:buChar char="Ø"/>
              </a:pPr>
              <a:r>
                <a:rPr lang="kk-KZ" sz="2000">
                  <a:solidFill>
                    <a:schemeClr val="accent1"/>
                  </a:solidFill>
                  <a:latin typeface="Calibri" panose="020F0502020204030204" pitchFamily="34" charset="0"/>
                  <a:cs typeface="Calibri" panose="020F0502020204030204" pitchFamily="34" charset="0"/>
                </a:rPr>
                <a:t>адвокатураның мүдделерін басшылыққа алу</a:t>
              </a:r>
            </a:p>
            <a:p>
              <a:pPr marL="342900" indent="-342900" defTabSz="800100">
                <a:lnSpc>
                  <a:spcPct val="90000"/>
                </a:lnSpc>
                <a:spcBef>
                  <a:spcPct val="0"/>
                </a:spcBef>
                <a:spcAft>
                  <a:spcPts val="700"/>
                </a:spcAft>
                <a:buSzPct val="90000"/>
                <a:buFont typeface="Wingdings" panose="05000000000000000000" pitchFamily="2" charset="2"/>
                <a:buChar char="Ø"/>
              </a:pPr>
              <a:r>
                <a:rPr lang="kk-KZ" sz="2000">
                  <a:solidFill>
                    <a:schemeClr val="accent1"/>
                  </a:solidFill>
                  <a:latin typeface="Calibri" panose="020F0502020204030204" pitchFamily="34" charset="0"/>
                  <a:cs typeface="Calibri" panose="020F0502020204030204" pitchFamily="34" charset="0"/>
                </a:rPr>
                <a:t>келісілген позицияны ұсыну</a:t>
              </a:r>
              <a:endParaRPr lang="kk-KZ" sz="1600">
                <a:solidFill>
                  <a:schemeClr val="accent1"/>
                </a:solidFill>
              </a:endParaRPr>
            </a:p>
          </p:txBody>
        </p:sp>
      </p:grpSp>
    </p:spTree>
    <p:extLst>
      <p:ext uri="{BB962C8B-B14F-4D97-AF65-F5344CB8AC3E}">
        <p14:creationId xmlns:p14="http://schemas.microsoft.com/office/powerpoint/2010/main" val="42103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Заголовок 4">
            <a:extLst>
              <a:ext uri="{FF2B5EF4-FFF2-40B4-BE49-F238E27FC236}">
                <a16:creationId xmlns:a16="http://schemas.microsoft.com/office/drawing/2014/main" id="{7E0D6ED9-A69B-633F-EB83-1F22D9D4FBEE}"/>
              </a:ext>
            </a:extLst>
          </p:cNvPr>
          <p:cNvSpPr>
            <a:spLocks noGrp="1"/>
          </p:cNvSpPr>
          <p:nvPr>
            <p:ph type="title"/>
          </p:nvPr>
        </p:nvSpPr>
        <p:spPr>
          <a:xfrm>
            <a:off x="2247900" y="588918"/>
            <a:ext cx="7696200" cy="1320800"/>
          </a:xfrm>
        </p:spPr>
        <p:txBody>
          <a:bodyPr>
            <a:normAutofit/>
          </a:bodyPr>
          <a:lstStyle/>
          <a:p>
            <a:pPr>
              <a:lnSpc>
                <a:spcPct val="90000"/>
              </a:lnSpc>
            </a:pPr>
            <a:r>
              <a:rPr lang="ru-RU" sz="2000" b="1" dirty="0">
                <a:solidFill>
                  <a:srgbClr val="FFC000"/>
                </a:solidFill>
                <a:latin typeface="Calibri" panose="020F0502020204030204" pitchFamily="34" charset="0"/>
                <a:cs typeface="Calibri" panose="020F0502020204030204" pitchFamily="34" charset="0"/>
              </a:rPr>
              <a:t>КҮШТІ АДВОКАТУРА. РАА ҰЖЫМЫ</a:t>
            </a:r>
            <a:br>
              <a:rPr lang="ru-RU" b="1" dirty="0">
                <a:latin typeface="Calibri" panose="020F0502020204030204" pitchFamily="34" charset="0"/>
                <a:cs typeface="Calibri" panose="020F0502020204030204" pitchFamily="34" charset="0"/>
              </a:rPr>
            </a:br>
            <a:r>
              <a:rPr lang="kk-KZ" sz="2700" b="1" spc="-10" dirty="0">
                <a:solidFill>
                  <a:schemeClr val="accent1"/>
                </a:solidFill>
                <a:latin typeface="+mj-lt"/>
                <a:cs typeface="+mj-cs"/>
              </a:rPr>
              <a:t>РАА келесі заң жобаларын жасауға үлес қосты: </a:t>
            </a:r>
            <a:endParaRPr lang="kk-KZ" sz="2200" b="1" spc="-10" dirty="0">
              <a:solidFill>
                <a:schemeClr val="accent1"/>
              </a:solidFill>
              <a:latin typeface="+mj-lt"/>
              <a:cs typeface="+mj-cs"/>
            </a:endParaRPr>
          </a:p>
        </p:txBody>
      </p:sp>
      <p:pic>
        <p:nvPicPr>
          <p:cNvPr id="8" name="Объект 7" descr="Бизнес-команда в зале доски">
            <a:extLst>
              <a:ext uri="{FF2B5EF4-FFF2-40B4-BE49-F238E27FC236}">
                <a16:creationId xmlns:a16="http://schemas.microsoft.com/office/drawing/2014/main" id="{6AEF8A17-3011-4A59-E2CC-34B63BB4DAC8}"/>
              </a:ext>
            </a:extLst>
          </p:cNvPr>
          <p:cNvPicPr>
            <a:picLocks noGrp="1" noChangeAspect="1"/>
          </p:cNvPicPr>
          <p:nvPr>
            <p:ph sz="half" idx="3"/>
          </p:nvPr>
        </p:nvPicPr>
        <p:blipFill rotWithShape="1">
          <a:blip r:embed="rId3" cstate="print">
            <a:extLst>
              <a:ext uri="{28A0092B-C50C-407E-A947-70E740481C1C}">
                <a14:useLocalDpi xmlns:a14="http://schemas.microsoft.com/office/drawing/2010/main" val="0"/>
              </a:ext>
            </a:extLst>
          </a:blip>
          <a:srcRect l="43015" r="30425"/>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3" name="Isosceles Triangle 12">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Объект 2">
            <a:extLst>
              <a:ext uri="{FF2B5EF4-FFF2-40B4-BE49-F238E27FC236}">
                <a16:creationId xmlns:a16="http://schemas.microsoft.com/office/drawing/2014/main" id="{33780B5B-4740-DED6-E9E7-268255587DA9}"/>
              </a:ext>
            </a:extLst>
          </p:cNvPr>
          <p:cNvSpPr>
            <a:spLocks noGrp="1"/>
          </p:cNvSpPr>
          <p:nvPr>
            <p:ph sz="half" idx="2"/>
          </p:nvPr>
        </p:nvSpPr>
        <p:spPr>
          <a:xfrm>
            <a:off x="2590800" y="1981200"/>
            <a:ext cx="7543800" cy="4183322"/>
          </a:xfrm>
        </p:spPr>
        <p:txBody>
          <a:bodyPr>
            <a:normAutofit/>
          </a:bodyPr>
          <a:lstStyle/>
          <a:p>
            <a:pPr>
              <a:lnSpc>
                <a:spcPct val="90000"/>
              </a:lnSpc>
              <a:buFont typeface="Wingdings" panose="05000000000000000000" pitchFamily="2" charset="2"/>
              <a:buChar char="Ø"/>
            </a:pPr>
            <a:r>
              <a:rPr lang="kk-KZ" sz="2800" dirty="0">
                <a:latin typeface="Calibri" panose="020F0502020204030204" pitchFamily="34" charset="0"/>
                <a:cs typeface="Calibri" panose="020F0502020204030204" pitchFamily="34" charset="0"/>
              </a:rPr>
              <a:t>«Қазақстан Республикасының Конституциялық соты туралы» ҚР Конституциялық заңы бойынша</a:t>
            </a:r>
          </a:p>
          <a:p>
            <a:pPr>
              <a:lnSpc>
                <a:spcPct val="90000"/>
              </a:lnSpc>
              <a:buFont typeface="Wingdings" panose="05000000000000000000" pitchFamily="2" charset="2"/>
              <a:buChar char="Ø"/>
            </a:pPr>
            <a:r>
              <a:rPr lang="kk-KZ" sz="2800" dirty="0">
                <a:latin typeface="Calibri" panose="020F0502020204030204" pitchFamily="34" charset="0"/>
                <a:cs typeface="Calibri" panose="020F0502020204030204" pitchFamily="34" charset="0"/>
              </a:rPr>
              <a:t>«Прокуратура туралы» ҚР Конституциялық заңы бойынша</a:t>
            </a:r>
          </a:p>
          <a:p>
            <a:pPr>
              <a:lnSpc>
                <a:spcPct val="90000"/>
              </a:lnSpc>
              <a:buFont typeface="Wingdings" panose="05000000000000000000" pitchFamily="2" charset="2"/>
              <a:buChar char="Ø"/>
            </a:pPr>
            <a:r>
              <a:rPr lang="kk-KZ" sz="2800" dirty="0">
                <a:latin typeface="Calibri" panose="020F0502020204030204" pitchFamily="34" charset="0"/>
                <a:cs typeface="Calibri" panose="020F0502020204030204" pitchFamily="34" charset="0"/>
              </a:rPr>
              <a:t>«Алқабилердің қатысуымен сот қарайтын істер санаттарын кеңейту бойынша ҚР ҚПК-не өзгерістер енгізу туралы» ҚР Заңы бойынша</a:t>
            </a:r>
          </a:p>
          <a:p>
            <a:pPr>
              <a:lnSpc>
                <a:spcPct val="90000"/>
              </a:lnSpc>
              <a:buFont typeface="Wingdings" panose="05000000000000000000" pitchFamily="2" charset="2"/>
              <a:buChar char="Ø"/>
            </a:pPr>
            <a:r>
              <a:rPr lang="kk-KZ" sz="2800" dirty="0">
                <a:latin typeface="Calibri" panose="020F0502020204030204" pitchFamily="34" charset="0"/>
                <a:cs typeface="Calibri" panose="020F0502020204030204" pitchFamily="34" charset="0"/>
              </a:rPr>
              <a:t>«Рақымшылық туралы» ҚР Заңы бойынша</a:t>
            </a:r>
            <a:endParaRPr lang="kk-KZ" sz="2400" dirty="0">
              <a:latin typeface="Calibri" panose="020F0502020204030204" pitchFamily="34" charset="0"/>
              <a:cs typeface="Calibri" panose="020F0502020204030204" pitchFamily="34" charset="0"/>
            </a:endParaRPr>
          </a:p>
          <a:p>
            <a:pPr>
              <a:lnSpc>
                <a:spcPct val="90000"/>
              </a:lnSpc>
            </a:pPr>
            <a:endParaRPr lang="ru-RU" sz="2400" dirty="0">
              <a:latin typeface="Calibri" panose="020F0502020204030204" pitchFamily="34" charset="0"/>
              <a:cs typeface="Calibri" panose="020F0502020204030204" pitchFamily="34" charset="0"/>
            </a:endParaRPr>
          </a:p>
          <a:p>
            <a:pPr>
              <a:lnSpc>
                <a:spcPct val="90000"/>
              </a:lnSpc>
            </a:pPr>
            <a:endParaRPr lang="ru-RU" sz="2400" dirty="0">
              <a:latin typeface="Calibri" panose="020F0502020204030204" pitchFamily="34" charset="0"/>
              <a:cs typeface="Calibri" panose="020F0502020204030204" pitchFamily="34" charset="0"/>
            </a:endParaRPr>
          </a:p>
          <a:p>
            <a:pPr>
              <a:lnSpc>
                <a:spcPct val="90000"/>
              </a:lnSpc>
            </a:pPr>
            <a:endParaRPr lang="ru-RU" sz="2400" dirty="0">
              <a:latin typeface="Calibri" panose="020F0502020204030204" pitchFamily="34" charset="0"/>
              <a:cs typeface="Calibri" panose="020F0502020204030204" pitchFamily="34" charset="0"/>
            </a:endParaRPr>
          </a:p>
        </p:txBody>
      </p:sp>
      <p:sp>
        <p:nvSpPr>
          <p:cNvPr id="9" name="Номер слайда 7">
            <a:extLst>
              <a:ext uri="{FF2B5EF4-FFF2-40B4-BE49-F238E27FC236}">
                <a16:creationId xmlns:a16="http://schemas.microsoft.com/office/drawing/2014/main" id="{6D045B35-10FE-E10F-A761-0621EC3EFCF2}"/>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8</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283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Рисунок 12" descr="Люди обсуждения">
            <a:extLst>
              <a:ext uri="{FF2B5EF4-FFF2-40B4-BE49-F238E27FC236}">
                <a16:creationId xmlns:a16="http://schemas.microsoft.com/office/drawing/2014/main" id="{152FDBB7-A8AD-C05F-5269-F15715B7BA0E}"/>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9091" t="11017" b="12374"/>
          <a:stretch/>
        </p:blipFill>
        <p:spPr>
          <a:xfrm>
            <a:off x="1" y="10"/>
            <a:ext cx="12191999" cy="6857990"/>
          </a:xfrm>
          <a:prstGeom prst="rect">
            <a:avLst/>
          </a:prstGeom>
        </p:spPr>
      </p:pic>
      <p:sp>
        <p:nvSpPr>
          <p:cNvPr id="31" name="Isosceles Triangle 30">
            <a:extLst>
              <a:ext uri="{FF2B5EF4-FFF2-40B4-BE49-F238E27FC236}">
                <a16:creationId xmlns:a16="http://schemas.microsoft.com/office/drawing/2014/main" id="{BBFBD429-C7AA-4D85-BEBF-26ECE2DBA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Parallelogram 32">
            <a:extLst>
              <a:ext uri="{FF2B5EF4-FFF2-40B4-BE49-F238E27FC236}">
                <a16:creationId xmlns:a16="http://schemas.microsoft.com/office/drawing/2014/main" id="{7A9CEEF0-7547-4FA2-93BD-0B8C799DD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AA02E860-D290-48CF-9C38-BC8EB8854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BF60179-3A15-468E-86D0-1C2FFD504B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87ED294B-4D40-44B4-86E7-F23C0468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F02D458F-8790-1043-8C33-3812DA270F18}"/>
              </a:ext>
            </a:extLst>
          </p:cNvPr>
          <p:cNvSpPr>
            <a:spLocks noGrp="1"/>
          </p:cNvSpPr>
          <p:nvPr>
            <p:ph type="title"/>
          </p:nvPr>
        </p:nvSpPr>
        <p:spPr>
          <a:xfrm>
            <a:off x="2786047" y="609599"/>
            <a:ext cx="7119953" cy="2808619"/>
          </a:xfrm>
        </p:spPr>
        <p:txBody>
          <a:bodyPr anchor="t">
            <a:noAutofit/>
          </a:bodyPr>
          <a:lstStyle/>
          <a:p>
            <a:pPr>
              <a:spcAft>
                <a:spcPts val="1800"/>
              </a:spcAft>
            </a:pPr>
            <a:r>
              <a:rPr lang="ru-RU" sz="1800" b="1" dirty="0">
                <a:solidFill>
                  <a:srgbClr val="FFC000"/>
                </a:solidFill>
                <a:latin typeface="Calibri" panose="020F0502020204030204" pitchFamily="34" charset="0"/>
                <a:cs typeface="Calibri" panose="020F0502020204030204" pitchFamily="34" charset="0"/>
              </a:rPr>
              <a:t>КҮШТІ АДВОКАТУРА. РАА ҰЖЫМЫ</a:t>
            </a:r>
            <a:br>
              <a:rPr lang="ru-RU" sz="2400" b="1" dirty="0">
                <a:latin typeface="Calibri" panose="020F0502020204030204" pitchFamily="34" charset="0"/>
                <a:cs typeface="Calibri" panose="020F0502020204030204" pitchFamily="34" charset="0"/>
              </a:rPr>
            </a:br>
            <a:r>
              <a:rPr lang="kk-KZ" sz="2400" b="1" spc="-10" dirty="0">
                <a:solidFill>
                  <a:schemeClr val="accent1"/>
                </a:solidFill>
                <a:latin typeface="+mj-lt"/>
                <a:cs typeface="+mj-cs"/>
              </a:rPr>
              <a:t>Қылмыстық және қылмыстық іс жүргізу заңнамасына ревизия жүргізу бойынша заңнама институтының базасында Әділетмині жанынан құрылған жобалау кеңсесі</a:t>
            </a:r>
            <a:br>
              <a:rPr lang="en-US" sz="2400" b="1" spc="-10" dirty="0">
                <a:solidFill>
                  <a:schemeClr val="accent1"/>
                </a:solidFill>
                <a:latin typeface="+mj-lt"/>
                <a:cs typeface="+mj-cs"/>
              </a:rPr>
            </a:br>
            <a:br>
              <a:rPr lang="ru-RU" sz="2800" b="1" spc="-10" dirty="0">
                <a:solidFill>
                  <a:schemeClr val="accent1"/>
                </a:solidFill>
                <a:latin typeface="+mj-lt"/>
                <a:cs typeface="+mj-cs"/>
              </a:rPr>
            </a:br>
            <a:endParaRPr lang="ru-KZ" sz="2000" b="1" spc="-10" dirty="0">
              <a:solidFill>
                <a:schemeClr val="accent1"/>
              </a:solidFill>
              <a:latin typeface="+mj-lt"/>
              <a:cs typeface="+mj-cs"/>
            </a:endParaRPr>
          </a:p>
        </p:txBody>
      </p:sp>
      <p:sp>
        <p:nvSpPr>
          <p:cNvPr id="41" name="Rectangle 25">
            <a:extLst>
              <a:ext uri="{FF2B5EF4-FFF2-40B4-BE49-F238E27FC236}">
                <a16:creationId xmlns:a16="http://schemas.microsoft.com/office/drawing/2014/main" id="{55D78701-1D8D-45A3-9B44-A94C33462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B8C595DB-254F-4E8B-9C0D-648B3FF1B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Объект 2">
            <a:extLst>
              <a:ext uri="{FF2B5EF4-FFF2-40B4-BE49-F238E27FC236}">
                <a16:creationId xmlns:a16="http://schemas.microsoft.com/office/drawing/2014/main" id="{F8CB1CE8-6EDC-1F42-7675-BA0FA2C3990E}"/>
              </a:ext>
            </a:extLst>
          </p:cNvPr>
          <p:cNvSpPr>
            <a:spLocks noGrp="1"/>
          </p:cNvSpPr>
          <p:nvPr>
            <p:ph sz="half" idx="2"/>
          </p:nvPr>
        </p:nvSpPr>
        <p:spPr>
          <a:xfrm>
            <a:off x="2466785" y="2647320"/>
            <a:ext cx="7596364" cy="3982079"/>
          </a:xfrm>
        </p:spPr>
        <p:txBody>
          <a:bodyPr>
            <a:normAutofit fontScale="62500" lnSpcReduction="20000"/>
          </a:bodyPr>
          <a:lstStyle/>
          <a:p>
            <a:pPr lvl="0">
              <a:buFont typeface="Wingdings" panose="05000000000000000000" pitchFamily="2" charset="2"/>
              <a:buChar char="Ø"/>
            </a:pPr>
            <a:r>
              <a:rPr lang="kk-KZ" sz="3400" dirty="0">
                <a:latin typeface="Calibri" panose="020F0502020204030204" pitchFamily="34" charset="0"/>
                <a:cs typeface="Calibri" panose="020F0502020204030204" pitchFamily="34" charset="0"/>
              </a:rPr>
              <a:t>РАА төрағасының орынбасары И.О. Вранчев бастаған адвокаттар құқық қорғау және мемлекеттік органдардың өкілдерімен, ғалымдармен, заңгерлермен бірлесіп жобалық кеңсенің жұмысына күн сайын қатысады. </a:t>
            </a:r>
          </a:p>
          <a:p>
            <a:pPr>
              <a:buFont typeface="Wingdings" panose="05000000000000000000" pitchFamily="2" charset="2"/>
              <a:buChar char="Ø"/>
            </a:pPr>
            <a:r>
              <a:rPr lang="kk-KZ" sz="3400" dirty="0">
                <a:latin typeface="Calibri" panose="020F0502020204030204" pitchFamily="34" charset="0"/>
                <a:cs typeface="Calibri" panose="020F0502020204030204" pitchFamily="34" charset="0"/>
              </a:rPr>
              <a:t>ҚК Жалпы және Ерекше бөлігінің 475 бабы әр бап бойынша талдаудан өтті.</a:t>
            </a:r>
          </a:p>
          <a:p>
            <a:pPr>
              <a:buFont typeface="Wingdings" panose="05000000000000000000" pitchFamily="2" charset="2"/>
              <a:buChar char="Ø"/>
            </a:pPr>
            <a:r>
              <a:rPr lang="kk-KZ" sz="3400" dirty="0">
                <a:latin typeface="Calibri" panose="020F0502020204030204" pitchFamily="34" charset="0"/>
                <a:cs typeface="Calibri" panose="020F0502020204030204" pitchFamily="34" charset="0"/>
              </a:rPr>
              <a:t>Талдау жұмыс істемейтін нормаларды, келіспеушілктерді, олқылықтар мен сот төрелігіне кедергі келтіретін нормаларды анықтауға бағытталған.</a:t>
            </a:r>
          </a:p>
          <a:p>
            <a:pPr>
              <a:buFont typeface="Wingdings" panose="05000000000000000000" pitchFamily="2" charset="2"/>
              <a:buChar char="Ø"/>
            </a:pPr>
            <a:r>
              <a:rPr lang="kk-KZ" sz="3400" dirty="0">
                <a:latin typeface="Calibri" panose="020F0502020204030204" pitchFamily="34" charset="0"/>
                <a:cs typeface="Calibri" panose="020F0502020204030204" pitchFamily="34" charset="0"/>
              </a:rPr>
              <a:t>Сондай-ақ, тіркелген қылмыстық істер және сотқа жіберілген істер саны бойынша статистика деректері ескерілді.</a:t>
            </a:r>
          </a:p>
          <a:p>
            <a:pPr>
              <a:buFont typeface="Wingdings" panose="05000000000000000000" pitchFamily="2" charset="2"/>
              <a:buChar char="Ø"/>
            </a:pPr>
            <a:r>
              <a:rPr lang="kk-KZ" sz="3400" dirty="0">
                <a:latin typeface="Calibri" panose="020F0502020204030204" pitchFamily="34" charset="0"/>
                <a:cs typeface="Calibri" panose="020F0502020204030204" pitchFamily="34" charset="0"/>
              </a:rPr>
              <a:t>Талдау қорытындысы бойынша тұжырымдамалық шаралар ұсынылатын бірқатар проблемалық мәселелер анықталды.</a:t>
            </a:r>
          </a:p>
          <a:p>
            <a:pPr marL="0" lvl="0" indent="0">
              <a:buNone/>
            </a:pPr>
            <a:endParaRPr lang="ru-RU" sz="2800" dirty="0">
              <a:solidFill>
                <a:schemeClr val="accent1">
                  <a:lumMod val="75000"/>
                </a:schemeClr>
              </a:solidFill>
              <a:latin typeface="Calibri" panose="020F0502020204030204" pitchFamily="34" charset="0"/>
              <a:cs typeface="Calibri" panose="020F0502020204030204" pitchFamily="34" charset="0"/>
            </a:endParaRPr>
          </a:p>
        </p:txBody>
      </p:sp>
      <p:sp>
        <p:nvSpPr>
          <p:cNvPr id="45" name="Rectangle 27">
            <a:extLst>
              <a:ext uri="{FF2B5EF4-FFF2-40B4-BE49-F238E27FC236}">
                <a16:creationId xmlns:a16="http://schemas.microsoft.com/office/drawing/2014/main" id="{2E000235-D5DF-4D2F-AECA-3814821B5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D7CE0E87-2C2C-4907-BBE3-D24D86C42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9">
            <a:extLst>
              <a:ext uri="{FF2B5EF4-FFF2-40B4-BE49-F238E27FC236}">
                <a16:creationId xmlns:a16="http://schemas.microsoft.com/office/drawing/2014/main" id="{8FF0BC47-4F6D-4430-8C11-E1566CBF6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5B73C5C4-3778-4E76-9467-8B46C9F91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4AA03C8F-E94A-1721-DC71-93164ACDCFA1}"/>
              </a:ext>
            </a:extLst>
          </p:cNvPr>
          <p:cNvSpPr txBox="1"/>
          <p:nvPr/>
        </p:nvSpPr>
        <p:spPr>
          <a:xfrm>
            <a:off x="8767229" y="6485765"/>
            <a:ext cx="3579030" cy="276999"/>
          </a:xfrm>
          <a:prstGeom prst="rect">
            <a:avLst/>
          </a:prstGeom>
          <a:noFill/>
        </p:spPr>
        <p:txBody>
          <a:bodyPr wrap="square" rtlCol="0">
            <a:spAutoFit/>
          </a:bodyPr>
          <a:lstStyle/>
          <a:p>
            <a:r>
              <a:rPr lang="kk-KZ" sz="1200" b="1" i="1" dirty="0">
                <a:solidFill>
                  <a:srgbClr val="FFC000"/>
                </a:solidFill>
              </a:rPr>
              <a:t>РАА төралқасы есебі. 2022ж. 22 қараша</a:t>
            </a:r>
          </a:p>
        </p:txBody>
      </p:sp>
      <p:sp>
        <p:nvSpPr>
          <p:cNvPr id="8" name="Номер слайда 7">
            <a:extLst>
              <a:ext uri="{FF2B5EF4-FFF2-40B4-BE49-F238E27FC236}">
                <a16:creationId xmlns:a16="http://schemas.microsoft.com/office/drawing/2014/main" id="{61B7BC7F-F2EB-63F2-B323-5627F19CFE0D}"/>
              </a:ext>
            </a:extLst>
          </p:cNvPr>
          <p:cNvSpPr txBox="1">
            <a:spLocks/>
          </p:cNvSpPr>
          <p:nvPr/>
        </p:nvSpPr>
        <p:spPr>
          <a:xfrm>
            <a:off x="-48299" y="6442502"/>
            <a:ext cx="273787" cy="502025"/>
          </a:xfrm>
          <a:prstGeom prst="rect">
            <a:avLst/>
          </a:prstGeom>
        </p:spPr>
        <p:txBody>
          <a:bodyPr vert="horz" lIns="0" tIns="0" rIns="0" bIns="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ru-RU" sz="1400" b="1" smtClean="0">
                <a:solidFill>
                  <a:schemeClr val="bg1"/>
                </a:solidFill>
                <a:latin typeface="Calibri" panose="020F0502020204030204" pitchFamily="34" charset="0"/>
                <a:cs typeface="Calibri" panose="020F0502020204030204" pitchFamily="34" charset="0"/>
              </a:rPr>
              <a:pPr/>
              <a:t>9</a:t>
            </a:fld>
            <a:endParaRPr lang="ru-RU" sz="1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735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Аспект">
  <a:themeElements>
    <a:clrScheme name="Другая 3">
      <a:dk1>
        <a:sysClr val="windowText" lastClr="000000"/>
      </a:dk1>
      <a:lt1>
        <a:sysClr val="window" lastClr="FFFFFF"/>
      </a:lt1>
      <a:dk2>
        <a:srgbClr val="3D3D3D"/>
      </a:dk2>
      <a:lt2>
        <a:srgbClr val="EBEBEB"/>
      </a:lt2>
      <a:accent1>
        <a:srgbClr val="22485C"/>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4928</TotalTime>
  <Words>4225</Words>
  <Application>Microsoft Office PowerPoint</Application>
  <PresentationFormat>Широкоэкранный</PresentationFormat>
  <Paragraphs>511</Paragraphs>
  <Slides>38</Slides>
  <Notes>38</Notes>
  <HiddenSlides>0</HiddenSlides>
  <MMClips>0</MMClips>
  <ScaleCrop>false</ScaleCrop>
  <HeadingPairs>
    <vt:vector size="8" baseType="variant">
      <vt:variant>
        <vt:lpstr>Использованные шрифты</vt:lpstr>
      </vt:variant>
      <vt:variant>
        <vt:i4>9</vt:i4>
      </vt:variant>
      <vt:variant>
        <vt:lpstr>Тема</vt:lpstr>
      </vt:variant>
      <vt:variant>
        <vt:i4>2</vt:i4>
      </vt:variant>
      <vt:variant>
        <vt:lpstr>Внедренные серверы OLE</vt:lpstr>
      </vt:variant>
      <vt:variant>
        <vt:i4>1</vt:i4>
      </vt:variant>
      <vt:variant>
        <vt:lpstr>Заголовки слайдов</vt:lpstr>
      </vt:variant>
      <vt:variant>
        <vt:i4>38</vt:i4>
      </vt:variant>
    </vt:vector>
  </HeadingPairs>
  <TitlesOfParts>
    <vt:vector size="50" baseType="lpstr">
      <vt:lpstr>Arial</vt:lpstr>
      <vt:lpstr>Calibri</vt:lpstr>
      <vt:lpstr>Calibri Light</vt:lpstr>
      <vt:lpstr>Corbel</vt:lpstr>
      <vt:lpstr>customFont</vt:lpstr>
      <vt:lpstr>Montserrat</vt:lpstr>
      <vt:lpstr>Trebuchet MS</vt:lpstr>
      <vt:lpstr>Wingdings</vt:lpstr>
      <vt:lpstr>Wingdings 3</vt:lpstr>
      <vt:lpstr>Аспект</vt:lpstr>
      <vt:lpstr>Тема Office</vt:lpstr>
      <vt:lpstr>CorelDRAW</vt:lpstr>
      <vt:lpstr>Презентация PowerPoint</vt:lpstr>
      <vt:lpstr>РАА төралқасы есебінің негізгі бөлімдері</vt:lpstr>
      <vt:lpstr>Жалпы статистикалық ақпарат</vt:lpstr>
      <vt:lpstr>  </vt:lpstr>
      <vt:lpstr>«Қайғылы қаңтардың» қиын кезеңіндегі Адвокатура</vt:lpstr>
      <vt:lpstr>КҮШТІ АДВОКАТУРА РАА Ұжымы</vt:lpstr>
      <vt:lpstr>КҮШТІ АДВОКАТУРА. РАА ҰЖЫМЫ Адвокаттар келесі қоғамдық кеңестерге, комиссияларға және басқа құрылымдарға қатысады:</vt:lpstr>
      <vt:lpstr>КҮШТІ АДВОКАТУРА. РАА ҰЖЫМЫ РАА келесі заң жобаларын жасауға үлес қосты: </vt:lpstr>
      <vt:lpstr>КҮШТІ АДВОКАТУРА. РАА ҰЖЫМЫ Қылмыстық және қылмыстық іс жүргізу заңнамасына ревизия жүргізу бойынша заңнама институтының базасында Әділетмині жанынан құрылған жобалау кеңсесі  </vt:lpstr>
      <vt:lpstr>КҮШТІ АДВОКАТУРА. РАА ҰЖЫМЫ ҚР Парламенті Сенатының «Сот жүйесі мен судьяларының мәртебесі туралы» ҚР Конституциялық заңына өзгерістер мен толықтырулар енгізу жөніндегі, сондай-ақ процестік заңнаманы, адвокаттық қызметті және заң көмегін көрсетуді жетілдіру, дауларды соттан тыс және сотқа дейінгі шешу мәселелері жөніндегі жұмыс тобы</vt:lpstr>
      <vt:lpstr>Ұжым мүшелерін ынталандыру</vt:lpstr>
      <vt:lpstr>Жаңа ішкі нормативтік құжаттар әзірленді және бекітілді:</vt:lpstr>
      <vt:lpstr>КҮШТІ АДВОКАТУРА. ҚЫЗМЕТТІҢ ҚҰҚЫҚТЫҚ НЕГІЗДЕРІН ЖЕТІЛДІРУ  Қолданыстағы құжаттарға өзгерістер енгізілді </vt:lpstr>
      <vt:lpstr>Презентация PowerPoint</vt:lpstr>
      <vt:lpstr>Презентация PowerPoint</vt:lpstr>
      <vt:lpstr>Презентация PowerPoint</vt:lpstr>
      <vt:lpstr>Тұжырымдаманы іске асыру бойынша қабылданған шаралар</vt:lpstr>
      <vt:lpstr>Тұжырымдаманы іске асыру бойынша қабылданған шаралар  ҚР Президенті жанындағы Адам құқықтары жөніндегі комиссияның «Қазақстан Республикасындағы адвокатура институтының құқық қорғау әлеуетін дамыту» тақырыбындағы отырысы 2022 ж. 30 қыркүйек </vt:lpstr>
      <vt:lpstr>Тұжырымдаманы іске асыру бойынша қабылданған шаралар ҚР Парламенті Мәжілісі депутаттарының қатысуымен «Құқықтық мемлекет құрылысындағы қазақстандық адвокатураның рөлі» атты дөңгелек үстел 2022 ж. 20 қазан </vt:lpstr>
      <vt:lpstr>Тұжырымдаманы іске асыру бойынша қабылданған шаралар Тұжырымдама мәселелері бойынша жарияланымдар/сұхбаттар: </vt:lpstr>
      <vt:lpstr>МКБЗК мәселелері:</vt:lpstr>
      <vt:lpstr>Жұмыс уақытынан тыс уақытта барлық тергеу әрекеттеріне адвокаттардың жоғары мөлшерлемемен қатысуына ақы төлеуге қол жеткіздік  </vt:lpstr>
      <vt:lpstr>Презентация PowerPoint</vt:lpstr>
      <vt:lpstr>Презентация PowerPoint</vt:lpstr>
      <vt:lpstr>МЕМЛЕКЕТТІК ОРГАНДАРМЕН БІРЛЕСКЕН ІС-ШАРАЛАР Әділет министрінің қатысуымен «Заманауи адвокатура. Мәселелер және шешу жолдары» 2022 ж. 11 наурыз   Мәселелерді пысықтауды қамтитын адвокаттардың ұсыныстарын іске асыру жөніндегі Жол картасына қол қойылды:  </vt:lpstr>
      <vt:lpstr>МЕМЛЕКЕТТІК ОРГАНДАРМЕН БІРЛЕСКЕН ІС-ШАРАЛАР ҚР Парламенті Мәжілісінің жалпы отырысы 2022 ж. 15 наурыз</vt:lpstr>
      <vt:lpstr>МЕМЛЕКЕТТІК ОРГАНДАРМЕН БІРЛЕСКЕН ІС-ШАРАЛАР ҚР ЖС «Тергеу судьяларының жұмысындағы құқық қолдану практикасының өзекті мәселелері: қамауда ұстау түріндегі бұлтартпау шараларын санкциялау және ҚПК-нің 106-бабы тәртібінде шағымдарды қарау» атты дөңгелек үстел 2022 ж. 17 наурыз  </vt:lpstr>
      <vt:lpstr>МЕМЛЕКЕТТІК ОРГАНДАРМЕН БІРЛЕСКЕН ІС-ШАРАЛАР Мемлекет басшысының отандық бизнес өкілдерімен кездесуі 2022 ж. 19 мамыр </vt:lpstr>
      <vt:lpstr>МЕМЛЕКЕТТІК ОРГАНДАРМЕН БІРЛЕСКЕН ІС-ШАРАЛАР ҚР ЖС-нің адвокаттық қауымдастығымен кездесуі «Сот жүйесі мен адвокатураның өзекті мәселелері» 2022 ж. 1 шілде </vt:lpstr>
      <vt:lpstr>МЕМЛЕКЕТТІК ОРГАНДАРМЕН БІРЛЕСКЕН ІС-ШАРАЛАР Бас прокуратурадағы дөңгелек үстел 2022 ж. 29 қыркүйек </vt:lpstr>
      <vt:lpstr>Халықаралық ынтымақтастық</vt:lpstr>
      <vt:lpstr>ҚЫЗМЕТТІҢ ӨЗГЕ ДЕ НӘТИЖЕЛЕРІ Қорғаушыларды қорғау</vt:lpstr>
      <vt:lpstr>Соттардың азаматтық істер жөніндегі өкілдің көмегіне ақы төлеу жөніндегі шығыстарды өтеуді төмендетуіне жол бермеуге қол жеткізілді </vt:lpstr>
      <vt:lpstr>Презентация PowerPoint</vt:lpstr>
      <vt:lpstr>ҚЫЗМЕТТІҢ ӨЗГЕ ДЕ НӘТИЖЕЛЕРІ РАА-ның жаңартылған сайты</vt:lpstr>
      <vt:lpstr>ҚЫЗМЕТТІҢ ӨЗГЕ ДЕ НӘТИЖЕЛЕРІ Қазақстан адвокаттары арасында II Республикалық спартакиада өткізілді</vt:lpstr>
      <vt:lpstr>Жаңа жылда адвокатураның жай күйі және адвокаттардың азаматтардың құқықтары мен бостандықтарын қорғау жөніндегі қызметі туралы Ұлттық баяндама дайындау жоспарлануда </vt:lpstr>
      <vt:lpstr>Назарларыңызға рақмет!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TheHatter</dc:creator>
  <cp:lastModifiedBy>rka_kz@outlook.com</cp:lastModifiedBy>
  <cp:revision>566</cp:revision>
  <dcterms:created xsi:type="dcterms:W3CDTF">2022-10-18T06:00:19Z</dcterms:created>
  <dcterms:modified xsi:type="dcterms:W3CDTF">2022-11-21T08:57:07Z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2022-05-03T00:00:00Z</vt:filetime>
  </property>
  <property fmtid="{D5CDD505-2E9C-101B-9397-08002B2CF9AE}" pid="3" name="LastSaved">
    <vt:filetime>2022-10-18T00:00:00Z</vt:filetime>
  </property>
</Properties>
</file>