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0"/>
    <p:restoredTop sz="94667"/>
  </p:normalViewPr>
  <p:slideViewPr>
    <p:cSldViewPr snapToGrid="0">
      <p:cViewPr varScale="1">
        <p:scale>
          <a:sx n="105" d="100"/>
          <a:sy n="105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892" indent="0" algn="ctr">
              <a:buNone/>
              <a:defRPr sz="1800"/>
            </a:lvl2pPr>
            <a:lvl3pPr marL="685783" indent="0" algn="ctr">
              <a:buNone/>
              <a:defRPr sz="1800"/>
            </a:lvl3pPr>
            <a:lvl4pPr marL="1028675" indent="0" algn="ctr">
              <a:buNone/>
              <a:defRPr sz="1500"/>
            </a:lvl4pPr>
            <a:lvl5pPr marL="1371566" indent="0" algn="ctr">
              <a:buNone/>
              <a:defRPr sz="1500"/>
            </a:lvl5pPr>
            <a:lvl6pPr marL="1714457" indent="0" algn="ctr">
              <a:buNone/>
              <a:defRPr sz="1500"/>
            </a:lvl6pPr>
            <a:lvl7pPr marL="2057348" indent="0" algn="ctr">
              <a:buNone/>
              <a:defRPr sz="1500"/>
            </a:lvl7pPr>
            <a:lvl8pPr marL="2400240" indent="0" algn="ctr">
              <a:buNone/>
              <a:defRPr sz="1500"/>
            </a:lvl8pPr>
            <a:lvl9pPr marL="2743132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5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4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02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4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07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6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0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61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6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9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49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3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6DDAF118-D4BC-4E17-9913-0ECBF9019B1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2EC57F52-2453-4024-84A9-A02A591B34E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67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3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79" indent="-68579" algn="l" defTabSz="685783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29" indent="-13715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86" indent="-13715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42" indent="-13715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499" indent="-13715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4980" indent="-17144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4976" indent="-17144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4972" indent="-17144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4969" indent="-171446" algn="l" defTabSz="685783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online.zakon.kz/Document/?doc_id=31575852#sub_id=930000" TargetMode="External"/><Relationship Id="rId7" Type="http://schemas.openxmlformats.org/officeDocument/2006/relationships/hyperlink" Target="https://online.zakon.kz/Document/?doc_id=31575852#sub_id=550207" TargetMode="External"/><Relationship Id="rId2" Type="http://schemas.openxmlformats.org/officeDocument/2006/relationships/hyperlink" Target="https://online.zakon.kz/Document/?doc_id=31575852#sub_id=122030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online.zakon.kz/Document/?doc_id=31575852#sub_id=2740000" TargetMode="External"/><Relationship Id="rId5" Type="http://schemas.openxmlformats.org/officeDocument/2006/relationships/hyperlink" Target="https://online.zakon.kz/Document/?doc_id=31575852#sub_id=2710102" TargetMode="External"/><Relationship Id="rId4" Type="http://schemas.openxmlformats.org/officeDocument/2006/relationships/hyperlink" Target="https://online.zakon.kz/Document/?doc_id=31575852#sub_id=174000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1575852#sub_id=278000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online.zakon.kz/Document/?doc_id=31575852#sub_id=2710000" TargetMode="External"/><Relationship Id="rId5" Type="http://schemas.openxmlformats.org/officeDocument/2006/relationships/hyperlink" Target="https://online.zakon.kz/Document/?doc_id=31575852#sub_id=2860000" TargetMode="External"/><Relationship Id="rId4" Type="http://schemas.openxmlformats.org/officeDocument/2006/relationships/hyperlink" Target="https://online.zakon.kz/Document/?doc_id=31575852#sub_id=284000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8DE0B4-5432-37CA-FFBB-BECD0D7F1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951" y="1172735"/>
            <a:ext cx="5131423" cy="3186033"/>
          </a:xfrm>
        </p:spPr>
        <p:txBody>
          <a:bodyPr>
            <a:normAutofit/>
          </a:bodyPr>
          <a:lstStyle/>
          <a:p>
            <a:pPr algn="ctr"/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</a:b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КРУГЛЫЙ СТОЛ</a:t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 «Роль казахстанской адвокатуры в строительстве правового государства»</a:t>
            </a:r>
            <a:br>
              <a:rPr lang="ru-K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400" b="1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A54AAB-7472-BD74-D303-625C47833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9852" y="4516077"/>
            <a:ext cx="7936764" cy="4410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spc="0" dirty="0" err="1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Вранчев</a:t>
            </a:r>
            <a:r>
              <a:rPr lang="ru-RU" sz="1400" spc="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Игорь Олегович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spc="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Заместитель председателя Республиканской коллегии адвокатов</a:t>
            </a:r>
            <a:endParaRPr lang="ru-RU" sz="1400" spc="0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2CBCD7-9EE2-D58D-F061-611F8E4E9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282" y="779892"/>
            <a:ext cx="2401435" cy="1313285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78EF5D7-272D-FB4F-B05A-F22887CB226A}"/>
              </a:ext>
            </a:extLst>
          </p:cNvPr>
          <p:cNvSpPr txBox="1">
            <a:spLocks/>
          </p:cNvSpPr>
          <p:nvPr/>
        </p:nvSpPr>
        <p:spPr>
          <a:xfrm>
            <a:off x="6096000" y="1684148"/>
            <a:ext cx="5573954" cy="26746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  <a:t>Тема:</a:t>
            </a:r>
          </a:p>
          <a:p>
            <a:pPr algn="ctr"/>
            <a:r>
              <a:rPr lang="ru-RU" sz="29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«Повышение процессуального статуса адвоката в уголовном процессе»</a:t>
            </a:r>
            <a:endParaRPr lang="ru-KZ" sz="2900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</a:endParaRPr>
          </a:p>
          <a:p>
            <a:pPr algn="ctr"/>
            <a:endParaRPr lang="ru-RU" sz="2400" b="1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151C6D68-8652-AC4F-B824-F1B979EAA1B3}"/>
              </a:ext>
            </a:extLst>
          </p:cNvPr>
          <p:cNvSpPr txBox="1">
            <a:spLocks/>
          </p:cNvSpPr>
          <p:nvPr/>
        </p:nvSpPr>
        <p:spPr>
          <a:xfrm>
            <a:off x="5150828" y="5204734"/>
            <a:ext cx="1890344" cy="44104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spc="-38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+mj-ea"/>
                <a:cs typeface="Times New Roman" panose="02020603050405020304" pitchFamily="18" charset="0"/>
              </a:rPr>
              <a:t>20.10.2022</a:t>
            </a:r>
          </a:p>
        </p:txBody>
      </p:sp>
    </p:spTree>
    <p:extLst>
      <p:ext uri="{BB962C8B-B14F-4D97-AF65-F5344CB8AC3E}">
        <p14:creationId xmlns:p14="http://schemas.microsoft.com/office/powerpoint/2010/main" val="199987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7CB1C-4AD7-EB3B-DE5F-24B006DF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495" y="943998"/>
            <a:ext cx="2882426" cy="797577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KZ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3 статьи 70 УПК</a:t>
            </a:r>
            <a:r>
              <a:rPr lang="ru-KZ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0EB11-777F-E7A3-AED8-78A9111A9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80" y="483466"/>
            <a:ext cx="1458424" cy="7975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BA2DF2-B755-1A4D-8CCE-32DEE703F5F0}"/>
              </a:ext>
            </a:extLst>
          </p:cNvPr>
          <p:cNvSpPr txBox="1"/>
          <p:nvPr/>
        </p:nvSpPr>
        <p:spPr>
          <a:xfrm>
            <a:off x="6242304" y="5660086"/>
            <a:ext cx="45494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bg1"/>
                </a:solidFill>
                <a:latin typeface="Corbel" panose="020B0503020204020204" pitchFamily="34" charset="0"/>
              </a:rPr>
              <a:t>Проблемные вопросы по защите бизнеса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F4D4AF23-7CC4-01AB-9616-D6ABCEA20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5496" y="1899294"/>
            <a:ext cx="4186270" cy="3573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а</a:t>
            </a:r>
            <a:r>
              <a:rPr lang="ru-KZ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двокат, </a:t>
            </a:r>
            <a:r>
              <a:rPr lang="ru-KZ" sz="16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участвующий в деле в качестве защитника, наряду с правами, предусмотренными частью второй настоящей статьи, также вправе: </a:t>
            </a:r>
          </a:p>
          <a:p>
            <a:pPr>
              <a:buFont typeface="Wingdings" pitchFamily="2" charset="2"/>
              <a:buChar char="q"/>
            </a:pPr>
            <a:r>
              <a:rPr lang="ru-KZ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ходатайствовать перед следственным судьей о назначении экспертизы либо производстве органом досудебного расследования следственного действия, за исключением негласного следственного действия, в том числе если органом уголовного преследования в удовлетворении такого ходатайства было необоснованно отказано либо по нему не принято решение в течение трех суток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.</a:t>
            </a:r>
            <a:endParaRPr lang="ru-KZ" sz="1600" b="1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  <p:sp>
        <p:nvSpPr>
          <p:cNvPr id="15" name="Объект 10">
            <a:extLst>
              <a:ext uri="{FF2B5EF4-FFF2-40B4-BE49-F238E27FC236}">
                <a16:creationId xmlns:a16="http://schemas.microsoft.com/office/drawing/2014/main" id="{2449694E-E379-3823-9F89-EBE2F8147A9B}"/>
              </a:ext>
            </a:extLst>
          </p:cNvPr>
          <p:cNvSpPr txBox="1">
            <a:spLocks/>
          </p:cNvSpPr>
          <p:nvPr/>
        </p:nvSpPr>
        <p:spPr>
          <a:xfrm>
            <a:off x="1214531" y="1857730"/>
            <a:ext cx="4371975" cy="36569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68579" indent="-68579" algn="l" defTabSz="685783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2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86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42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49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4980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4976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4972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4969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KZ" sz="16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случаях, предусмотренных настоящим Кодексом, </a:t>
            </a:r>
            <a:r>
              <a:rPr lang="ru-KZ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следственный судья: </a:t>
            </a:r>
          </a:p>
          <a:p>
            <a:pPr>
              <a:buFont typeface="Wingdings" pitchFamily="2" charset="2"/>
              <a:buChar char="q"/>
            </a:pPr>
            <a:r>
              <a:rPr lang="ru-KZ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мотивированному ходатайству адвоката, участвующего в качестве защитника, представителя потерпевшего, рассматривает вопрос о назначении экспертизы либо производстве органом уголовного преследования иных следственных действий, за исключением негласных следственных действий, в том числе если органом уголовного преследования в удовлетворении такого ходатайства было необоснованно отказано либо по нему не принято решение в течение трех суток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KZ" sz="1600" b="1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3BE69631-413E-1513-C21D-AA9748322024}"/>
              </a:ext>
            </a:extLst>
          </p:cNvPr>
          <p:cNvSpPr txBox="1">
            <a:spLocks/>
          </p:cNvSpPr>
          <p:nvPr/>
        </p:nvSpPr>
        <p:spPr>
          <a:xfrm>
            <a:off x="1214531" y="969002"/>
            <a:ext cx="2915392" cy="797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78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KZ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 2 статьи 55 УПК</a:t>
            </a:r>
            <a:r>
              <a:rPr lang="ru-KZ" sz="2400" dirty="0">
                <a:solidFill>
                  <a:schemeClr val="bg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5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3AA2DBDF-776A-997E-7FFA-870B5FE38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42304" y="943998"/>
            <a:ext cx="5536612" cy="5240234"/>
          </a:xfrm>
        </p:spPr>
        <p:txBody>
          <a:bodyPr>
            <a:noAutofit/>
          </a:bodyPr>
          <a:lstStyle/>
          <a:p>
            <a:pPr indent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1. Производство судебной экспертизы в порядке, предусмотренном пунктом 3) части третьей </a:t>
            </a:r>
            <a:r>
              <a:rPr lang="ru-KZ" sz="800" u="sng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статьи 122</a:t>
            </a: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настоящего Кодекса, на основании запроса адвоката, являющегося защитником, представителем потерпевшего, производится в случае отсутствия необходимости в истребовании объектов исследования от органа, ведущего уголовный процесс.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2. В запросе указываются: фамилия, имя, отчество (если оно указано в документе, удостоверяющем личность) адвоката, номер лицензии на право осуществления им адвокатской деятельности, время, место назначения экспертизы; вид экспертизы; основания для назначения экспертизы; объекты, направляемые на экспертизу, и информация об их происхождении, а также разрешение на возможное полное или частичное уничтожение указанных объектов, изменение их внешнего вида или основных свойств в ходе исследования; наименование органа, организации судебной экспертизы и (или) фамилия, имя, отчество (если оно указано в документе, удостоверяющем личность) лица, которому он намерен поручить производство судебной экспертизы.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3. О направлении запроса адвоката, являющегося защитником, представителем потерпевшего, о производстве судебной экспертизы одновременно уведомляется лицо, ведущее уголовный процесс, которое проверяет наличие оснований к отводу эксперта, предусмотренных </a:t>
            </a:r>
            <a:r>
              <a:rPr lang="ru-KZ" sz="800" u="sng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статьей 93</a:t>
            </a: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Кодекса, а также при необходимости направляет эксперту дополнительные вопросы.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4. Адвокат, являющийся защитником, представителем потерпевшего, вручает эксперту запрос о производстве судебной экспертизы и объекты экспертизы, разъясняет ему права и обязанности, предусмотренные статьей 79 настоящего Кодекса, и предупреждает об уголовной ответственности за дачу заведомо ложного заключения с отобранием расписки.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Указанная расписка приобщается к материалам уголовного дела на основании письма адвоката, являющегося защитником, представителем потерпевшего. Таким же образом приобщаются заявления, ходатайства эксперта и мотивы их отклонения.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5. Заключение эксперта, данное на основании запроса адвоката, являющегося защитником, представителем потерпевшего, составляется в двух экземплярах, один из которых направляется лицу, ведущему уголовный процесс, другой -инициатору запроса о производстве судебной экспертизы.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6. При производстве судебной экспертизы по запросу адвоката, являющегося защитником, представителем потерпевшего, возмещение расходов, связанных с ее производством, а также оплата труда эксперта производятся по правилам </a:t>
            </a:r>
            <a:r>
              <a:rPr lang="ru-KZ" sz="800" u="sng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главы 21</a:t>
            </a:r>
            <a:r>
              <a:rPr lang="ru-KZ" sz="80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Кодекса. Возмещение расходов возлагается на лицо, в интересах которого производилась судебная экспертиза.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A62149B-A378-14A7-8D84-D01D3A045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6726" y="757988"/>
            <a:ext cx="5819274" cy="5731795"/>
          </a:xfrm>
        </p:spPr>
        <p:txBody>
          <a:bodyPr>
            <a:noAutofit/>
          </a:bodyPr>
          <a:lstStyle/>
          <a:p>
            <a:pPr indent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KZ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KZ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. Признав необходимым назначение судебной экспертизы, орган, ведущий уголовный процесс, следственный судья выносит об этом постановление, в котором указываются: наименование органа, назначившего экспертизу, время, место назначения экспертизы; вид экспертизы; основания для назначения экспертизы; объекты, направляемые на экспертизу, и информация об их происхождении, а также разрешение на возможное полное или частичное уничтожение указанных объектов, изменение их внешнего вида или основных свойств в ходе исследования; наименование органа судебной экспертизы и (или) фамилия, имя, отчество (при его наличии) лица, которому поручено производство судебной экспертизы.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2. Постановление органа, ведущего уголовный процесс, следственного судьи о назначении экспертизы обязательно для исполнения органами или лицами, которым оно адресовано и входит в их компетенцию.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3. Судебная экспертиза в отношении потерпевшего, свидетеля, за исключением случаев, предусмотренных пунктами 2), 3) и 5) части первой </a:t>
            </a:r>
            <a:r>
              <a:rPr lang="ru-KZ" sz="800" u="sng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статьи 271</a:t>
            </a: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Кодекса, производится с их согласия или согласия их законных представителей, которые даются указанными лицами в письменном виде.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4. Лицо, назначившее экспертизу, знакомит с постановлением о назначении судебной экспертизы подозреваемого, обвиняемого, его защитника, потерпевшего, его представителя, а также подвергающегося экспертизе свидетеля, в том числе имеющего право на защиту, его законного представителя и разъясняет им права, предусмотренные </a:t>
            </a:r>
            <a:r>
              <a:rPr lang="ru-KZ" sz="800" u="sng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статьей 274</a:t>
            </a: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Кодекса. Об этом составляется протокол, подписываемый лицом, назначившим экспертизу, и лицами, которые ознакомлены с постановлением.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b="1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5. Экспертиза может быть назначена по инициативе участников процесса, защищающих свои или представляемые права и интересы. Участники процесса, защищающие свои или представляемые права и интересы, в письменном виде представляют органу, ведущему уголовный процесс, вопросы, по которым, по их мнению, должно быть дано заключение эксперта, указывают объекты исследования, а также называют лицо, которое может быть приглашено в качестве эксперта. Орган, ведущий уголовный процесс, не вправе отказать в назначении экспертизы, за исключением случаев, когда вопросы, представленные на ее разрешение, не относятся к уголовному делу или предмету судебной экспертизы. Об отказе в удовлетворении ходатайства лицо, осуществляющее досудебное расследование, выносит мотивированное постановление в течение трех суток с момента поступления ходатайства.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6. При решении вопроса о назначении экспертизы в порядке, предусмотренном пунктом 7) части второй </a:t>
            </a:r>
            <a:r>
              <a:rPr lang="ru-KZ" sz="800" u="sng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статьи 55</a:t>
            </a: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Кодекса, </a:t>
            </a:r>
            <a:r>
              <a:rPr lang="ru-KZ" sz="800" b="1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следственный судья предлагает стороне защиты представить в письменной форме вопросы, которые необходимо поставить перед экспертом, и выслушивает по ним мнение участников процесса.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Стороны вправе указать, какие объекты подлежат экспертному исследованию, а также кому может быть поручено производство экспертизы и заявить отвод эксперту.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При назначении следственным судьей экспертизы лицо, осуществляющее досудебное расследование, предоставляет необходимые предметы, материалы, находящиеся в его производстве, в распоряжение эксперта.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b="1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9. Участник процесса, по инициативе которого назначается экспертиза, может представить в качестве объектов экспертного исследования предметы, документы. Орган, ведущий уголовный процесс, вправе мотивированным постановлением исключить их из числа таковых.</a:t>
            </a: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8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2540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800" b="1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10. Рассмотрев представленные вопросы, орган, ведущий уголовный процесс, отклоняет те из них, которые не относятся к уголовному делу или предмету судебной экспертизы, выясняет, нет ли оснований для отвода эксперта, после чего выносит постановление о назначении экспертизы с соблюдением требований, указанных в части первой настоящей статьи.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0EB11-777F-E7A3-AED8-78A9111A99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699" y="116125"/>
            <a:ext cx="1299972" cy="742302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38AF2C1-0BEB-67FD-21FE-D07F4A671F71}"/>
              </a:ext>
            </a:extLst>
          </p:cNvPr>
          <p:cNvSpPr txBox="1">
            <a:spLocks/>
          </p:cNvSpPr>
          <p:nvPr/>
        </p:nvSpPr>
        <p:spPr>
          <a:xfrm>
            <a:off x="276726" y="245899"/>
            <a:ext cx="3614928" cy="34094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KZ" sz="1400" b="1" dirty="0">
                <a:solidFill>
                  <a:schemeClr val="accent4">
                    <a:lumMod val="50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Статья 272. Порядок назначения экспертизы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BA2DF2-B755-1A4D-8CCE-32DEE703F5F0}"/>
              </a:ext>
            </a:extLst>
          </p:cNvPr>
          <p:cNvSpPr txBox="1"/>
          <p:nvPr/>
        </p:nvSpPr>
        <p:spPr>
          <a:xfrm>
            <a:off x="6242304" y="5660086"/>
            <a:ext cx="45494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bg1"/>
                </a:solidFill>
                <a:latin typeface="Corbel" panose="020B0503020204020204" pitchFamily="34" charset="0"/>
              </a:rPr>
              <a:t>Проблемные вопросы по защите бизнеса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A24BF7E-443D-ECFD-127C-C2A67AD0675C}"/>
              </a:ext>
            </a:extLst>
          </p:cNvPr>
          <p:cNvSpPr txBox="1">
            <a:spLocks/>
          </p:cNvSpPr>
          <p:nvPr/>
        </p:nvSpPr>
        <p:spPr>
          <a:xfrm>
            <a:off x="6242304" y="389792"/>
            <a:ext cx="5536612" cy="34094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54000" algn="just" fontAlgn="base"/>
            <a:r>
              <a:rPr lang="ru-KZ" sz="14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Статья 272-1. Запрос адвоката, являющегося защитником, представителем потерпевшего, о производстве судебной экспертизы</a:t>
            </a:r>
            <a:endParaRPr lang="ru-KZ" sz="1400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5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7CB1C-4AD7-EB3B-DE5F-24B006DF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78" y="402576"/>
            <a:ext cx="9480885" cy="541422"/>
          </a:xfrm>
        </p:spPr>
        <p:txBody>
          <a:bodyPr>
            <a:normAutofit/>
          </a:bodyPr>
          <a:lstStyle/>
          <a:p>
            <a:r>
              <a:rPr lang="ru-KZ" sz="16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Статья 274. Права подозреваемого, обвиняемого, потерпевшего, свидетеля, защитника и представителя потерпевшего при назначении и производстве экспертизы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0EB11-777F-E7A3-AED8-78A9111A9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554" y="146422"/>
            <a:ext cx="1458424" cy="7975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BA2DF2-B755-1A4D-8CCE-32DEE703F5F0}"/>
              </a:ext>
            </a:extLst>
          </p:cNvPr>
          <p:cNvSpPr txBox="1"/>
          <p:nvPr/>
        </p:nvSpPr>
        <p:spPr>
          <a:xfrm>
            <a:off x="6242304" y="5660086"/>
            <a:ext cx="45494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bg1"/>
                </a:solidFill>
                <a:latin typeface="Corbel" panose="020B0503020204020204" pitchFamily="34" charset="0"/>
              </a:rPr>
              <a:t>Проблемные вопросы по защите бизнеса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E3F99458-601D-6BE5-25B4-C7E89F73F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8778" y="1200152"/>
            <a:ext cx="10274969" cy="4893870"/>
          </a:xfrm>
        </p:spPr>
        <p:txBody>
          <a:bodyPr>
            <a:normAutofit/>
          </a:bodyPr>
          <a:lstStyle/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1. При назначении экспертизы и ее производстве потерпевший, подозреваемый, обвиняемый, защитник и представитель потерпевшего имеют право:</a:t>
            </a:r>
          </a:p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1) до проведения экспертизы знакомиться с постановлением о ее назначении и получать разъяснение принадлежащих им прав, о чем составляется протокол;</a:t>
            </a:r>
          </a:p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2) заявлять отвод эксперту или ходатайство об отстранении от производства экспертизы органа судебной экспертизы;</a:t>
            </a:r>
          </a:p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3) ходатайствовать о назначении в качестве экспертов указанных ими лиц или сотрудников конкретных органов судебной экспертизы, а также проведении экспертизы комиссией экспертов;</a:t>
            </a:r>
          </a:p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4) ходатайствовать о постановке перед экспертом дополнительных вопросов или уточнении поставленных;</a:t>
            </a:r>
          </a:p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5) присутствовать при производстве экспертизы в порядке, предусмотренном </a:t>
            </a:r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статьей 278</a:t>
            </a:r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Кодекса, с разрешения органа, ведущего уголовный процесс;</a:t>
            </a:r>
          </a:p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6) знакомиться с заключением эксперта либо сообщением о невозможности дать заключение в порядке, предусмотренном </a:t>
            </a:r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статьей 284</a:t>
            </a:r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Кодекса.</a:t>
            </a:r>
          </a:p>
          <a:p>
            <a:pPr indent="254000" algn="just" fontAlgn="base"/>
            <a:r>
              <a:rPr lang="ru-KZ" sz="105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2. Перечисленными правами обладают также свидетель, в том числе имеющий право на защиту, подвергнутый экспертизе, и лицо, в отношении которого ведется производство по применению принудительных мер медицинского характера, если это позволяет его психическое состояние.</a:t>
            </a:r>
          </a:p>
          <a:p>
            <a:pPr indent="254000" algn="just" fontAlgn="base"/>
            <a:r>
              <a:rPr lang="ru-KZ" sz="105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3. Если экспертиза была проведена до признания лица подозреваемым или вынесения постановления о квалификации деяния подозреваемого, орган уголовного преследования обязан ознакомить его с постановлением о назначении экспертизы, заключением эксперта и разъяснить ему его права, предусмотренные </a:t>
            </a:r>
            <a:r>
              <a:rPr lang="ru-KZ" sz="105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статьей 286</a:t>
            </a:r>
            <a:r>
              <a:rPr lang="ru-KZ" sz="105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 настоящего Кодекса.</a:t>
            </a:r>
          </a:p>
          <a:p>
            <a:pPr indent="254000" algn="just" fontAlgn="base"/>
            <a:r>
              <a:rPr lang="ru-KZ" sz="105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4. Экспертиза потерпевших и свидетелей, а также лица, пострадавшего от совершения уголовного правонарушения, и лица, в отношении которого решается вопрос о признании подозреваемым, производится только с их письменного согласия. Если эти лица не достигли совершеннолетия или признаны судом недееспособными, письменное согласие на проведение экспертизы дается их законными представителями. Указанное правило не распространяется на проведение экспертизы в случаях, предусмотренных </a:t>
            </a:r>
            <a:r>
              <a:rPr lang="ru-KZ" sz="105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статьей 271</a:t>
            </a:r>
            <a:r>
              <a:rPr lang="ru-KZ" sz="1050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настоящего Кодекса.</a:t>
            </a:r>
          </a:p>
          <a:p>
            <a:pPr indent="254000" algn="just" fontAlgn="base"/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В случае удовлетворения ходатайства, заявленного лицами, указанными в частях первой и второй настоящей статьи, орган, ведущий уголовный процесс, соответственно, изменяет или дополняет свое постановление о назначении экспертизы. В случае отказа от удовлетворения ходатайств он выносит мотивированное постановление, которое объявляется под расписку лицу, заявившему ходатайство.</a:t>
            </a:r>
            <a:r>
              <a:rPr lang="ru-KZ" sz="105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</a:rPr>
              <a:t> </a:t>
            </a:r>
            <a:endParaRPr lang="ru-KZ" sz="1050" b="1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5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0EB11-777F-E7A3-AED8-78A9111A9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80" y="483466"/>
            <a:ext cx="1458424" cy="797576"/>
          </a:xfrm>
          <a:prstGeom prst="rect">
            <a:avLst/>
          </a:prstGeom>
        </p:spPr>
      </p:pic>
      <p:sp>
        <p:nvSpPr>
          <p:cNvPr id="11" name="Объект 10">
            <a:extLst>
              <a:ext uri="{FF2B5EF4-FFF2-40B4-BE49-F238E27FC236}">
                <a16:creationId xmlns:a16="http://schemas.microsoft.com/office/drawing/2014/main" id="{F4D4AF23-7CC4-01AB-9616-D6ABCEA20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6013" y="1658059"/>
            <a:ext cx="5381719" cy="491454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Установить обязательность для лица, осуществляющего досудебное расследование до проведения экспертизы производить ознакомление подозреваемого, обвиняемого, потерпевшего, свидетеля, защитника и представителя потерпевшего с соответствующим постановлением;</a:t>
            </a:r>
            <a:endParaRPr lang="ru-KZ" sz="1700" b="1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None/>
            </a:pP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4. Установить норму, 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которая регламентирует, 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что заключение эксперта либо сообщение о невозможност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и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 дать заключение, данное на основании постановления лица, осуществляющего досудебное расследование составляется в двух экземплярах, один из которых направляется 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защитнику.</a:t>
            </a:r>
            <a:endParaRPr lang="ru-KZ" sz="1700" b="1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  <p:sp>
        <p:nvSpPr>
          <p:cNvPr id="15" name="Объект 10">
            <a:extLst>
              <a:ext uri="{FF2B5EF4-FFF2-40B4-BE49-F238E27FC236}">
                <a16:creationId xmlns:a16="http://schemas.microsoft.com/office/drawing/2014/main" id="{2449694E-E379-3823-9F89-EBE2F8147A9B}"/>
              </a:ext>
            </a:extLst>
          </p:cNvPr>
          <p:cNvSpPr txBox="1">
            <a:spLocks/>
          </p:cNvSpPr>
          <p:nvPr/>
        </p:nvSpPr>
        <p:spPr>
          <a:xfrm>
            <a:off x="371476" y="1643417"/>
            <a:ext cx="5624512" cy="45430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68579" indent="-68579" algn="l" defTabSz="685783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2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86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42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49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4980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4976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4972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4969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Производство судебной экспертизы в порядке, предусмотренном пунктом 3) части третьей статьи 122 настоящего Кодекса, на основании запроса адвоката, являющегося защитником, представителем потерпевшего, производит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всех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</a:t>
            </a:r>
            <a:r>
              <a:rPr lang="ru-RU" sz="1700" b="1" dirty="0" err="1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ях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и в случае 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необходимости истребовани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объектов исследования от органа, ведущего уголовный процесс</a:t>
            </a:r>
            <a:r>
              <a:rPr lang="ru-RU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KZ" sz="1700" b="1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Исключить нормы, дающие права лицу, осуществляющему досудебное расследование при производстве экспертизы на основании запроса адвоката, снимать вопросы поставленные адвокатом либо отказать в её проведении, а также давать оценку представленным в качестве объектов экспертного исследования: предметы, документы</a:t>
            </a:r>
            <a:r>
              <a:rPr lang="ru-KZ" sz="17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</a:rPr>
              <a:t> </a:t>
            </a:r>
            <a:endParaRPr lang="ru-KZ" sz="1700" b="1" dirty="0">
              <a:solidFill>
                <a:schemeClr val="accent4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3BE69631-413E-1513-C21D-AA9748322024}"/>
              </a:ext>
            </a:extLst>
          </p:cNvPr>
          <p:cNvSpPr txBox="1">
            <a:spLocks/>
          </p:cNvSpPr>
          <p:nvPr/>
        </p:nvSpPr>
        <p:spPr>
          <a:xfrm>
            <a:off x="371476" y="483466"/>
            <a:ext cx="8858157" cy="1016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78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ПРЕДЛОЖЕНИЯ </a:t>
            </a:r>
          </a:p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по повышению процессуального статуса адвоката в уголовном процессе:</a:t>
            </a:r>
            <a:endParaRPr lang="ru-KZ" sz="2400" dirty="0">
              <a:solidFill>
                <a:schemeClr val="accent4">
                  <a:lumMod val="50000"/>
                </a:schemeClr>
              </a:solidFill>
              <a:effectLst/>
              <a:latin typeface="Corbel" panose="020B0503020204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7569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1736</Words>
  <Application>Microsoft Office PowerPoint</Application>
  <PresentationFormat>Широкоэкранный</PresentationFormat>
  <Paragraphs>65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Corbel</vt:lpstr>
      <vt:lpstr>Times New Roman</vt:lpstr>
      <vt:lpstr>Wingdings</vt:lpstr>
      <vt:lpstr>Ретро</vt:lpstr>
      <vt:lpstr>   КРУГЛЫЙ СТОЛ  «Роль казахстанской адвокатуры в строительстве правового государства» </vt:lpstr>
      <vt:lpstr>Пункт 3) части 3 статьи 70 УПК </vt:lpstr>
      <vt:lpstr>Презентация PowerPoint</vt:lpstr>
      <vt:lpstr>Статья 274. Права подозреваемого, обвиняемого, потерпевшего, свидетеля, защитника и представителя потерпевшего при назначении и производстве экспертизы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адвокатуры Генеральной прокуратуре</dc:title>
  <dc:creator>rka_kz@outlook.com</dc:creator>
  <cp:lastModifiedBy>Айнаш Ракымова</cp:lastModifiedBy>
  <cp:revision>47</cp:revision>
  <dcterms:created xsi:type="dcterms:W3CDTF">2022-09-28T06:17:53Z</dcterms:created>
  <dcterms:modified xsi:type="dcterms:W3CDTF">2022-10-20T06:54:27Z</dcterms:modified>
</cp:coreProperties>
</file>